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59" r:id="rId3"/>
    <p:sldId id="257" r:id="rId4"/>
    <p:sldId id="261" r:id="rId5"/>
    <p:sldId id="262" r:id="rId6"/>
    <p:sldId id="263" r:id="rId7"/>
    <p:sldId id="301" r:id="rId8"/>
    <p:sldId id="264" r:id="rId9"/>
    <p:sldId id="266" r:id="rId10"/>
    <p:sldId id="267" r:id="rId11"/>
    <p:sldId id="268" r:id="rId12"/>
    <p:sldId id="269" r:id="rId13"/>
    <p:sldId id="270" r:id="rId14"/>
    <p:sldId id="271" r:id="rId15"/>
    <p:sldId id="273" r:id="rId16"/>
    <p:sldId id="274" r:id="rId17"/>
    <p:sldId id="275" r:id="rId18"/>
    <p:sldId id="303" r:id="rId19"/>
    <p:sldId id="278" r:id="rId20"/>
    <p:sldId id="277" r:id="rId21"/>
    <p:sldId id="306" r:id="rId22"/>
    <p:sldId id="305" r:id="rId23"/>
    <p:sldId id="279" r:id="rId24"/>
    <p:sldId id="281" r:id="rId25"/>
    <p:sldId id="304" r:id="rId26"/>
    <p:sldId id="283" r:id="rId27"/>
    <p:sldId id="300" r:id="rId28"/>
    <p:sldId id="284" r:id="rId29"/>
    <p:sldId id="308" r:id="rId30"/>
    <p:sldId id="307" r:id="rId31"/>
    <p:sldId id="299" r:id="rId32"/>
  </p:sldIdLst>
  <p:sldSz cx="12192000" cy="6858000"/>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前川　亮" initials="前川　亮" lastIdx="1" clrIdx="0">
    <p:extLst>
      <p:ext uri="{19B8F6BF-5375-455C-9EA6-DF929625EA0E}">
        <p15:presenceInfo xmlns:p15="http://schemas.microsoft.com/office/powerpoint/2012/main" userId="S-1-5-21-3015715590-2098479098-445251410-150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530" autoAdjust="0"/>
  </p:normalViewPr>
  <p:slideViewPr>
    <p:cSldViewPr snapToGrid="0">
      <p:cViewPr varScale="1">
        <p:scale>
          <a:sx n="58" d="100"/>
          <a:sy n="58" d="100"/>
        </p:scale>
        <p:origin x="1618"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1890" y="-119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9518" cy="495188"/>
          </a:xfrm>
          <a:prstGeom prst="rect">
            <a:avLst/>
          </a:prstGeom>
        </p:spPr>
        <p:txBody>
          <a:bodyPr vert="horz" lIns="91416" tIns="45707" rIns="91416" bIns="4570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6273" y="2"/>
            <a:ext cx="2919518" cy="495188"/>
          </a:xfrm>
          <a:prstGeom prst="rect">
            <a:avLst/>
          </a:prstGeom>
        </p:spPr>
        <p:txBody>
          <a:bodyPr vert="horz" lIns="91416" tIns="45707" rIns="91416" bIns="45707" rtlCol="0"/>
          <a:lstStyle>
            <a:lvl1pPr algn="r">
              <a:defRPr sz="1200"/>
            </a:lvl1pPr>
          </a:lstStyle>
          <a:p>
            <a:fld id="{E496BC01-87CF-4768-9E33-5422CFBBE412}" type="datetimeFigureOut">
              <a:rPr kumimoji="1" lang="ja-JP" altLang="en-US" smtClean="0"/>
              <a:t>2024/3/4</a:t>
            </a:fld>
            <a:endParaRPr kumimoji="1" lang="ja-JP" altLang="en-US"/>
          </a:p>
        </p:txBody>
      </p:sp>
      <p:sp>
        <p:nvSpPr>
          <p:cNvPr id="4" name="フッター プレースホルダー 3"/>
          <p:cNvSpPr>
            <a:spLocks noGrp="1"/>
          </p:cNvSpPr>
          <p:nvPr>
            <p:ph type="ftr" sz="quarter" idx="2"/>
          </p:nvPr>
        </p:nvSpPr>
        <p:spPr>
          <a:xfrm>
            <a:off x="0" y="9374303"/>
            <a:ext cx="2919518" cy="495187"/>
          </a:xfrm>
          <a:prstGeom prst="rect">
            <a:avLst/>
          </a:prstGeom>
        </p:spPr>
        <p:txBody>
          <a:bodyPr vert="horz" lIns="91416" tIns="45707" rIns="91416" bIns="4570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6273" y="9374303"/>
            <a:ext cx="2919518" cy="495187"/>
          </a:xfrm>
          <a:prstGeom prst="rect">
            <a:avLst/>
          </a:prstGeom>
        </p:spPr>
        <p:txBody>
          <a:bodyPr vert="horz" lIns="91416" tIns="45707" rIns="91416" bIns="45707" rtlCol="0" anchor="b"/>
          <a:lstStyle>
            <a:lvl1pPr algn="r">
              <a:defRPr sz="1200"/>
            </a:lvl1pPr>
          </a:lstStyle>
          <a:p>
            <a:fld id="{7B58DE16-571E-4B89-87AE-32DE80249C5B}" type="slidenum">
              <a:rPr kumimoji="1" lang="ja-JP" altLang="en-US" smtClean="0"/>
              <a:t>‹#›</a:t>
            </a:fld>
            <a:endParaRPr kumimoji="1" lang="ja-JP" altLang="en-US"/>
          </a:p>
        </p:txBody>
      </p:sp>
    </p:spTree>
    <p:extLst>
      <p:ext uri="{BB962C8B-B14F-4D97-AF65-F5344CB8AC3E}">
        <p14:creationId xmlns:p14="http://schemas.microsoft.com/office/powerpoint/2010/main" val="10700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9518" cy="495188"/>
          </a:xfrm>
          <a:prstGeom prst="rect">
            <a:avLst/>
          </a:prstGeom>
        </p:spPr>
        <p:txBody>
          <a:bodyPr vert="horz" lIns="91416" tIns="45707" rIns="91416"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6273" y="2"/>
            <a:ext cx="2919518" cy="495188"/>
          </a:xfrm>
          <a:prstGeom prst="rect">
            <a:avLst/>
          </a:prstGeom>
        </p:spPr>
        <p:txBody>
          <a:bodyPr vert="horz" lIns="91416" tIns="45707" rIns="91416" bIns="45707" rtlCol="0"/>
          <a:lstStyle>
            <a:lvl1pPr algn="r">
              <a:defRPr sz="1200"/>
            </a:lvl1pPr>
          </a:lstStyle>
          <a:p>
            <a:fld id="{FDC4A056-B05A-4B0C-AB7E-B8A3BB573750}" type="datetimeFigureOut">
              <a:rPr kumimoji="1" lang="ja-JP" altLang="en-US" smtClean="0"/>
              <a:t>2024/3/4</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8200" cy="3330575"/>
          </a:xfrm>
          <a:prstGeom prst="rect">
            <a:avLst/>
          </a:prstGeom>
          <a:noFill/>
          <a:ln w="12700">
            <a:solidFill>
              <a:prstClr val="black"/>
            </a:solidFill>
          </a:ln>
        </p:spPr>
        <p:txBody>
          <a:bodyPr vert="horz" lIns="91416" tIns="45707" rIns="91416" bIns="45707" rtlCol="0" anchor="ctr"/>
          <a:lstStyle/>
          <a:p>
            <a:endParaRPr lang="ja-JP" altLang="en-US" dirty="0"/>
          </a:p>
        </p:txBody>
      </p:sp>
      <p:sp>
        <p:nvSpPr>
          <p:cNvPr id="5" name="ノート プレースホルダー 4"/>
          <p:cNvSpPr>
            <a:spLocks noGrp="1"/>
          </p:cNvSpPr>
          <p:nvPr>
            <p:ph type="body" sz="quarter" idx="3"/>
          </p:nvPr>
        </p:nvSpPr>
        <p:spPr>
          <a:xfrm>
            <a:off x="673736" y="4749691"/>
            <a:ext cx="5389880" cy="3886112"/>
          </a:xfrm>
          <a:prstGeom prst="rect">
            <a:avLst/>
          </a:prstGeom>
        </p:spPr>
        <p:txBody>
          <a:bodyPr vert="horz" lIns="91416" tIns="45707" rIns="91416"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303"/>
            <a:ext cx="2919518" cy="495187"/>
          </a:xfrm>
          <a:prstGeom prst="rect">
            <a:avLst/>
          </a:prstGeom>
        </p:spPr>
        <p:txBody>
          <a:bodyPr vert="horz" lIns="91416" tIns="45707" rIns="91416"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6273" y="9374303"/>
            <a:ext cx="2919518" cy="495187"/>
          </a:xfrm>
          <a:prstGeom prst="rect">
            <a:avLst/>
          </a:prstGeom>
        </p:spPr>
        <p:txBody>
          <a:bodyPr vert="horz" lIns="91416" tIns="45707" rIns="91416" bIns="45707" rtlCol="0" anchor="b"/>
          <a:lstStyle>
            <a:lvl1pPr algn="r">
              <a:defRPr sz="1200"/>
            </a:lvl1pPr>
          </a:lstStyle>
          <a:p>
            <a:fld id="{4EDD0226-2109-4EE2-BCE9-B7F246A47A58}" type="slidenum">
              <a:rPr kumimoji="1" lang="ja-JP" altLang="en-US" smtClean="0"/>
              <a:t>‹#›</a:t>
            </a:fld>
            <a:endParaRPr kumimoji="1" lang="ja-JP" altLang="en-US" dirty="0"/>
          </a:p>
        </p:txBody>
      </p:sp>
    </p:spTree>
    <p:extLst>
      <p:ext uri="{BB962C8B-B14F-4D97-AF65-F5344CB8AC3E}">
        <p14:creationId xmlns:p14="http://schemas.microsoft.com/office/powerpoint/2010/main" val="299483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a:t>
            </a:fld>
            <a:endParaRPr kumimoji="1" lang="ja-JP" altLang="en-US" dirty="0"/>
          </a:p>
        </p:txBody>
      </p:sp>
    </p:spTree>
    <p:extLst>
      <p:ext uri="{BB962C8B-B14F-4D97-AF65-F5344CB8AC3E}">
        <p14:creationId xmlns:p14="http://schemas.microsoft.com/office/powerpoint/2010/main" val="1693473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10</a:t>
            </a:fld>
            <a:endParaRPr kumimoji="1" lang="ja-JP" altLang="en-US" dirty="0"/>
          </a:p>
        </p:txBody>
      </p:sp>
    </p:spTree>
    <p:extLst>
      <p:ext uri="{BB962C8B-B14F-4D97-AF65-F5344CB8AC3E}">
        <p14:creationId xmlns:p14="http://schemas.microsoft.com/office/powerpoint/2010/main" val="2461902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11</a:t>
            </a:fld>
            <a:endParaRPr kumimoji="1" lang="ja-JP" altLang="en-US" dirty="0"/>
          </a:p>
        </p:txBody>
      </p:sp>
    </p:spTree>
    <p:extLst>
      <p:ext uri="{BB962C8B-B14F-4D97-AF65-F5344CB8AC3E}">
        <p14:creationId xmlns:p14="http://schemas.microsoft.com/office/powerpoint/2010/main" val="1423619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12</a:t>
            </a:fld>
            <a:endParaRPr kumimoji="1" lang="ja-JP" altLang="en-US" dirty="0"/>
          </a:p>
        </p:txBody>
      </p:sp>
    </p:spTree>
    <p:extLst>
      <p:ext uri="{BB962C8B-B14F-4D97-AF65-F5344CB8AC3E}">
        <p14:creationId xmlns:p14="http://schemas.microsoft.com/office/powerpoint/2010/main" val="221595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13</a:t>
            </a:fld>
            <a:endParaRPr kumimoji="1" lang="ja-JP" altLang="en-US" dirty="0"/>
          </a:p>
        </p:txBody>
      </p:sp>
    </p:spTree>
    <p:extLst>
      <p:ext uri="{BB962C8B-B14F-4D97-AF65-F5344CB8AC3E}">
        <p14:creationId xmlns:p14="http://schemas.microsoft.com/office/powerpoint/2010/main" val="2216172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14</a:t>
            </a:fld>
            <a:endParaRPr kumimoji="1" lang="ja-JP" altLang="en-US" dirty="0"/>
          </a:p>
        </p:txBody>
      </p:sp>
    </p:spTree>
    <p:extLst>
      <p:ext uri="{BB962C8B-B14F-4D97-AF65-F5344CB8AC3E}">
        <p14:creationId xmlns:p14="http://schemas.microsoft.com/office/powerpoint/2010/main" val="1219346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15</a:t>
            </a:fld>
            <a:endParaRPr kumimoji="1" lang="ja-JP" altLang="en-US" dirty="0"/>
          </a:p>
        </p:txBody>
      </p:sp>
    </p:spTree>
    <p:extLst>
      <p:ext uri="{BB962C8B-B14F-4D97-AF65-F5344CB8AC3E}">
        <p14:creationId xmlns:p14="http://schemas.microsoft.com/office/powerpoint/2010/main" val="1231720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16</a:t>
            </a:fld>
            <a:endParaRPr kumimoji="1" lang="ja-JP" altLang="en-US" dirty="0"/>
          </a:p>
        </p:txBody>
      </p:sp>
    </p:spTree>
    <p:extLst>
      <p:ext uri="{BB962C8B-B14F-4D97-AF65-F5344CB8AC3E}">
        <p14:creationId xmlns:p14="http://schemas.microsoft.com/office/powerpoint/2010/main" val="165695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17</a:t>
            </a:fld>
            <a:endParaRPr kumimoji="1" lang="ja-JP" altLang="en-US" dirty="0"/>
          </a:p>
        </p:txBody>
      </p:sp>
    </p:spTree>
    <p:extLst>
      <p:ext uri="{BB962C8B-B14F-4D97-AF65-F5344CB8AC3E}">
        <p14:creationId xmlns:p14="http://schemas.microsoft.com/office/powerpoint/2010/main" val="37647681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説明省略</a:t>
            </a:r>
            <a:r>
              <a:rPr kumimoji="1" lang="en-US" altLang="ja-JP" dirty="0"/>
              <a:t>】</a:t>
            </a:r>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18</a:t>
            </a:fld>
            <a:endParaRPr kumimoji="1" lang="ja-JP" altLang="en-US" dirty="0"/>
          </a:p>
        </p:txBody>
      </p:sp>
    </p:spTree>
    <p:extLst>
      <p:ext uri="{BB962C8B-B14F-4D97-AF65-F5344CB8AC3E}">
        <p14:creationId xmlns:p14="http://schemas.microsoft.com/office/powerpoint/2010/main" val="1697036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19</a:t>
            </a:fld>
            <a:endParaRPr kumimoji="1" lang="ja-JP" altLang="en-US" dirty="0"/>
          </a:p>
        </p:txBody>
      </p:sp>
    </p:spTree>
    <p:extLst>
      <p:ext uri="{BB962C8B-B14F-4D97-AF65-F5344CB8AC3E}">
        <p14:creationId xmlns:p14="http://schemas.microsoft.com/office/powerpoint/2010/main" val="2723566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a:t>
            </a:fld>
            <a:endParaRPr kumimoji="1" lang="ja-JP" altLang="en-US" dirty="0"/>
          </a:p>
        </p:txBody>
      </p:sp>
    </p:spTree>
    <p:extLst>
      <p:ext uri="{BB962C8B-B14F-4D97-AF65-F5344CB8AC3E}">
        <p14:creationId xmlns:p14="http://schemas.microsoft.com/office/powerpoint/2010/main" val="3144348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20</a:t>
            </a:fld>
            <a:endParaRPr kumimoji="1" lang="ja-JP" altLang="en-US" dirty="0"/>
          </a:p>
        </p:txBody>
      </p:sp>
    </p:spTree>
    <p:extLst>
      <p:ext uri="{BB962C8B-B14F-4D97-AF65-F5344CB8AC3E}">
        <p14:creationId xmlns:p14="http://schemas.microsoft.com/office/powerpoint/2010/main" val="1821093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21</a:t>
            </a:fld>
            <a:endParaRPr kumimoji="1" lang="ja-JP" altLang="en-US" dirty="0"/>
          </a:p>
        </p:txBody>
      </p:sp>
    </p:spTree>
    <p:extLst>
      <p:ext uri="{BB962C8B-B14F-4D97-AF65-F5344CB8AC3E}">
        <p14:creationId xmlns:p14="http://schemas.microsoft.com/office/powerpoint/2010/main" val="2939772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22</a:t>
            </a:fld>
            <a:endParaRPr kumimoji="1" lang="ja-JP" altLang="en-US" dirty="0"/>
          </a:p>
        </p:txBody>
      </p:sp>
    </p:spTree>
    <p:extLst>
      <p:ext uri="{BB962C8B-B14F-4D97-AF65-F5344CB8AC3E}">
        <p14:creationId xmlns:p14="http://schemas.microsoft.com/office/powerpoint/2010/main" val="42391676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23</a:t>
            </a:fld>
            <a:endParaRPr kumimoji="1" lang="ja-JP" altLang="en-US" dirty="0"/>
          </a:p>
        </p:txBody>
      </p:sp>
    </p:spTree>
    <p:extLst>
      <p:ext uri="{BB962C8B-B14F-4D97-AF65-F5344CB8AC3E}">
        <p14:creationId xmlns:p14="http://schemas.microsoft.com/office/powerpoint/2010/main" val="2763632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24</a:t>
            </a:fld>
            <a:endParaRPr kumimoji="1" lang="ja-JP" altLang="en-US" dirty="0"/>
          </a:p>
        </p:txBody>
      </p:sp>
    </p:spTree>
    <p:extLst>
      <p:ext uri="{BB962C8B-B14F-4D97-AF65-F5344CB8AC3E}">
        <p14:creationId xmlns:p14="http://schemas.microsoft.com/office/powerpoint/2010/main" val="309778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25</a:t>
            </a:fld>
            <a:endParaRPr kumimoji="1" lang="ja-JP" altLang="en-US" dirty="0"/>
          </a:p>
        </p:txBody>
      </p:sp>
    </p:spTree>
    <p:extLst>
      <p:ext uri="{BB962C8B-B14F-4D97-AF65-F5344CB8AC3E}">
        <p14:creationId xmlns:p14="http://schemas.microsoft.com/office/powerpoint/2010/main" val="19316552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26</a:t>
            </a:fld>
            <a:endParaRPr kumimoji="1" lang="ja-JP" altLang="en-US" dirty="0"/>
          </a:p>
        </p:txBody>
      </p:sp>
    </p:spTree>
    <p:extLst>
      <p:ext uri="{BB962C8B-B14F-4D97-AF65-F5344CB8AC3E}">
        <p14:creationId xmlns:p14="http://schemas.microsoft.com/office/powerpoint/2010/main" val="597202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27</a:t>
            </a:fld>
            <a:endParaRPr kumimoji="1" lang="ja-JP" altLang="en-US" dirty="0"/>
          </a:p>
        </p:txBody>
      </p:sp>
    </p:spTree>
    <p:extLst>
      <p:ext uri="{BB962C8B-B14F-4D97-AF65-F5344CB8AC3E}">
        <p14:creationId xmlns:p14="http://schemas.microsoft.com/office/powerpoint/2010/main" val="18363716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28</a:t>
            </a:fld>
            <a:endParaRPr kumimoji="1" lang="ja-JP" altLang="en-US" dirty="0"/>
          </a:p>
        </p:txBody>
      </p:sp>
    </p:spTree>
    <p:extLst>
      <p:ext uri="{BB962C8B-B14F-4D97-AF65-F5344CB8AC3E}">
        <p14:creationId xmlns:p14="http://schemas.microsoft.com/office/powerpoint/2010/main" val="37815835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29</a:t>
            </a:fld>
            <a:endParaRPr kumimoji="1" lang="ja-JP" altLang="en-US" dirty="0"/>
          </a:p>
        </p:txBody>
      </p:sp>
    </p:spTree>
    <p:extLst>
      <p:ext uri="{BB962C8B-B14F-4D97-AF65-F5344CB8AC3E}">
        <p14:creationId xmlns:p14="http://schemas.microsoft.com/office/powerpoint/2010/main" val="2875897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3</a:t>
            </a:fld>
            <a:endParaRPr kumimoji="1" lang="ja-JP" altLang="en-US" dirty="0"/>
          </a:p>
        </p:txBody>
      </p:sp>
    </p:spTree>
    <p:extLst>
      <p:ext uri="{BB962C8B-B14F-4D97-AF65-F5344CB8AC3E}">
        <p14:creationId xmlns:p14="http://schemas.microsoft.com/office/powerpoint/2010/main" val="1016694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30</a:t>
            </a:fld>
            <a:endParaRPr kumimoji="1" lang="ja-JP" altLang="en-US" dirty="0"/>
          </a:p>
        </p:txBody>
      </p:sp>
    </p:spTree>
    <p:extLst>
      <p:ext uri="{BB962C8B-B14F-4D97-AF65-F5344CB8AC3E}">
        <p14:creationId xmlns:p14="http://schemas.microsoft.com/office/powerpoint/2010/main" val="35105297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31</a:t>
            </a:fld>
            <a:endParaRPr kumimoji="1" lang="ja-JP" altLang="en-US" dirty="0"/>
          </a:p>
        </p:txBody>
      </p:sp>
    </p:spTree>
    <p:extLst>
      <p:ext uri="{BB962C8B-B14F-4D97-AF65-F5344CB8AC3E}">
        <p14:creationId xmlns:p14="http://schemas.microsoft.com/office/powerpoint/2010/main" val="309759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162">
              <a:defRPr/>
            </a:pPr>
            <a:endParaRPr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4</a:t>
            </a:fld>
            <a:endParaRPr kumimoji="1" lang="ja-JP" altLang="en-US" dirty="0"/>
          </a:p>
        </p:txBody>
      </p:sp>
    </p:spTree>
    <p:extLst>
      <p:ext uri="{BB962C8B-B14F-4D97-AF65-F5344CB8AC3E}">
        <p14:creationId xmlns:p14="http://schemas.microsoft.com/office/powerpoint/2010/main" val="1812457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5</a:t>
            </a:fld>
            <a:endParaRPr kumimoji="1" lang="ja-JP" altLang="en-US" dirty="0"/>
          </a:p>
        </p:txBody>
      </p:sp>
    </p:spTree>
    <p:extLst>
      <p:ext uri="{BB962C8B-B14F-4D97-AF65-F5344CB8AC3E}">
        <p14:creationId xmlns:p14="http://schemas.microsoft.com/office/powerpoint/2010/main" val="3119711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6</a:t>
            </a:fld>
            <a:endParaRPr kumimoji="1" lang="ja-JP" altLang="en-US" dirty="0"/>
          </a:p>
        </p:txBody>
      </p:sp>
    </p:spTree>
    <p:extLst>
      <p:ext uri="{BB962C8B-B14F-4D97-AF65-F5344CB8AC3E}">
        <p14:creationId xmlns:p14="http://schemas.microsoft.com/office/powerpoint/2010/main" val="4014520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7</a:t>
            </a:fld>
            <a:endParaRPr kumimoji="1" lang="ja-JP" altLang="en-US" dirty="0"/>
          </a:p>
        </p:txBody>
      </p:sp>
    </p:spTree>
    <p:extLst>
      <p:ext uri="{BB962C8B-B14F-4D97-AF65-F5344CB8AC3E}">
        <p14:creationId xmlns:p14="http://schemas.microsoft.com/office/powerpoint/2010/main" val="1292105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8</a:t>
            </a:fld>
            <a:endParaRPr kumimoji="1" lang="ja-JP" altLang="en-US" dirty="0"/>
          </a:p>
        </p:txBody>
      </p:sp>
    </p:spTree>
    <p:extLst>
      <p:ext uri="{BB962C8B-B14F-4D97-AF65-F5344CB8AC3E}">
        <p14:creationId xmlns:p14="http://schemas.microsoft.com/office/powerpoint/2010/main" val="109750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EDD0226-2109-4EE2-BCE9-B7F246A47A58}" type="slidenum">
              <a:rPr kumimoji="1" lang="ja-JP" altLang="en-US" smtClean="0"/>
              <a:t>9</a:t>
            </a:fld>
            <a:endParaRPr kumimoji="1" lang="ja-JP" altLang="en-US" dirty="0"/>
          </a:p>
        </p:txBody>
      </p:sp>
    </p:spTree>
    <p:extLst>
      <p:ext uri="{BB962C8B-B14F-4D97-AF65-F5344CB8AC3E}">
        <p14:creationId xmlns:p14="http://schemas.microsoft.com/office/powerpoint/2010/main" val="1192887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A26AFC-3C66-4F8F-9AE4-5C3F7C3C0041}"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385019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7BEFB8-62C1-4A90-8B8D-8F859EA55A3F}"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2185002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B4BD03-6023-41E2-9E2E-70642782A4C7}"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77540E-8B99-4385-B409-7471F07DC677}" type="slidenum">
              <a:rPr kumimoji="1" lang="ja-JP" altLang="en-US" smtClean="0"/>
              <a:t>‹#›</a:t>
            </a:fld>
            <a:endParaRPr kumimoji="1" lang="ja-JP" alt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93908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A56FE4A9-A040-4DD1-A7B3-28C04CC4FC4F}"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2865882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F51A02A7-24FE-45D5-A2C3-4D965C85A7A9}"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77540E-8B99-4385-B409-7471F07DC677}" type="slidenum">
              <a:rPr kumimoji="1" lang="ja-JP" altLang="en-US" smtClean="0"/>
              <a:t>‹#›</a:t>
            </a:fld>
            <a:endParaRPr kumimoji="1" lang="ja-JP" alt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7213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A837587-FE55-41B6-9FD5-C5CED4116FCF}"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2557597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C7B7B0-F659-4FFC-9CFD-73F7B9843B2C}"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2288460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B40735-FE00-424A-B619-C93FFDD99652}"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69738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CBEF51-59CE-4D76-A90B-628A7F496525}"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2706322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CA148A4-285C-48A3-ADEF-2A76738DC6CD}" type="datetime1">
              <a:rPr kumimoji="1" lang="ja-JP" altLang="en-US" smtClean="0"/>
              <a:t>2024/3/4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404804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2AAE0-5C55-4D94-9DF6-A4673B152C9D}"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107847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9B8DE7-718F-4145-A787-B4435906EF1F}" type="datetime1">
              <a:rPr kumimoji="1" lang="ja-JP" altLang="en-US" smtClean="0"/>
              <a:t>2024/3/4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366473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D2205C-DA4C-4D60-B72B-04E6B8AA38B0}" type="datetime1">
              <a:rPr kumimoji="1" lang="ja-JP" altLang="en-US" smtClean="0"/>
              <a:t>2024/3/4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651123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5AA39-1B84-4433-B280-D8F34B5892D9}" type="datetime1">
              <a:rPr kumimoji="1" lang="ja-JP" altLang="en-US" smtClean="0"/>
              <a:t>2024/3/4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311156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27EE59-285D-430C-9391-C0C3115C1464}"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3030752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F0114-773C-4C5E-9C83-EFC631985986}" type="datetime1">
              <a:rPr kumimoji="1" lang="ja-JP" altLang="en-US" smtClean="0"/>
              <a:t>2024/3/4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458171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B60BEB-6AD7-4908-94E6-EF95FBB4123A}" type="datetime1">
              <a:rPr kumimoji="1" lang="ja-JP" altLang="en-US" smtClean="0"/>
              <a:t>2024/3/4</a:t>
            </a:fld>
            <a:endParaRPr kumimoji="1" lang="ja-JP" alt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77540E-8B99-4385-B409-7471F07DC677}" type="slidenum">
              <a:rPr kumimoji="1" lang="ja-JP" altLang="en-US" smtClean="0"/>
              <a:t>‹#›</a:t>
            </a:fld>
            <a:endParaRPr kumimoji="1" lang="ja-JP" altLang="en-US" dirty="0"/>
          </a:p>
        </p:txBody>
      </p:sp>
    </p:spTree>
    <p:extLst>
      <p:ext uri="{BB962C8B-B14F-4D97-AF65-F5344CB8AC3E}">
        <p14:creationId xmlns:p14="http://schemas.microsoft.com/office/powerpoint/2010/main" val="3758461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89212" y="1026994"/>
            <a:ext cx="8915399" cy="2262781"/>
          </a:xfrm>
        </p:spPr>
        <p:txBody>
          <a:bodyPr/>
          <a:lstStyle/>
          <a:p>
            <a:pPr algn="ctr"/>
            <a:r>
              <a:rPr kumimoji="1" lang="ja-JP" altLang="en-US" dirty="0"/>
              <a:t>住宅改修</a:t>
            </a:r>
            <a:r>
              <a:rPr lang="ja-JP" altLang="en-US" dirty="0"/>
              <a:t>の基本事項と</a:t>
            </a:r>
            <a:br>
              <a:rPr lang="en-US" altLang="ja-JP" dirty="0"/>
            </a:br>
            <a:r>
              <a:rPr lang="ja-JP" altLang="en-US" dirty="0"/>
              <a:t>申請のポイント</a:t>
            </a:r>
            <a:endParaRPr kumimoji="1" lang="ja-JP" altLang="en-US" dirty="0"/>
          </a:p>
        </p:txBody>
      </p:sp>
      <p:sp>
        <p:nvSpPr>
          <p:cNvPr id="3" name="サブタイトル 2"/>
          <p:cNvSpPr>
            <a:spLocks noGrp="1"/>
          </p:cNvSpPr>
          <p:nvPr>
            <p:ph type="subTitle" idx="1"/>
          </p:nvPr>
        </p:nvSpPr>
        <p:spPr/>
        <p:txBody>
          <a:bodyPr>
            <a:normAutofit/>
          </a:bodyPr>
          <a:lstStyle/>
          <a:p>
            <a:pPr algn="ctr"/>
            <a:r>
              <a:rPr kumimoji="1" lang="ja-JP" altLang="en-US" sz="3600" dirty="0"/>
              <a:t>２０２４年２月作成</a:t>
            </a:r>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1</a:t>
            </a:fld>
            <a:endParaRPr kumimoji="1" lang="ja-JP" altLang="en-US" dirty="0"/>
          </a:p>
        </p:txBody>
      </p:sp>
    </p:spTree>
    <p:extLst>
      <p:ext uri="{BB962C8B-B14F-4D97-AF65-F5344CB8AC3E}">
        <p14:creationId xmlns:p14="http://schemas.microsoft.com/office/powerpoint/2010/main" val="2210518852"/>
      </p:ext>
    </p:extLst>
  </p:cSld>
  <p:clrMapOvr>
    <a:masterClrMapping/>
  </p:clrMapOvr>
  <mc:AlternateContent xmlns:mc="http://schemas.openxmlformats.org/markup-compatibility/2006" xmlns:p14="http://schemas.microsoft.com/office/powerpoint/2010/main">
    <mc:Choice Requires="p14">
      <p:transition p14:dur="10" advTm="20000"/>
    </mc:Choice>
    <mc:Fallback xmlns="">
      <p:transition advTm="2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２．住宅改修の基本（４）上限額の例外</a:t>
            </a:r>
            <a:endParaRPr kumimoji="1" lang="ja-JP" altLang="en-US" dirty="0"/>
          </a:p>
        </p:txBody>
      </p:sp>
      <p:sp>
        <p:nvSpPr>
          <p:cNvPr id="3" name="コンテンツ プレースホルダー 2"/>
          <p:cNvSpPr>
            <a:spLocks noGrp="1"/>
          </p:cNvSpPr>
          <p:nvPr>
            <p:ph idx="1"/>
          </p:nvPr>
        </p:nvSpPr>
        <p:spPr>
          <a:xfrm>
            <a:off x="1811289" y="1330843"/>
            <a:ext cx="8915400" cy="567148"/>
          </a:xfrm>
        </p:spPr>
        <p:txBody>
          <a:bodyPr>
            <a:noAutofit/>
          </a:bodyPr>
          <a:lstStyle/>
          <a:p>
            <a:pPr marL="0" indent="0">
              <a:buNone/>
            </a:pPr>
            <a:r>
              <a:rPr kumimoji="1" lang="ja-JP" altLang="en-US" sz="3200" dirty="0"/>
              <a:t>イ．転居リセットの例外</a:t>
            </a:r>
          </a:p>
        </p:txBody>
      </p:sp>
      <p:sp>
        <p:nvSpPr>
          <p:cNvPr id="6" name="コンテンツ プレースホルダー 2"/>
          <p:cNvSpPr txBox="1">
            <a:spLocks/>
          </p:cNvSpPr>
          <p:nvPr/>
        </p:nvSpPr>
        <p:spPr>
          <a:xfrm>
            <a:off x="2261569" y="2211572"/>
            <a:ext cx="8915400" cy="144441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1" name="コンテンツ プレースホルダー 2"/>
          <p:cNvSpPr txBox="1">
            <a:spLocks/>
          </p:cNvSpPr>
          <p:nvPr/>
        </p:nvSpPr>
        <p:spPr>
          <a:xfrm>
            <a:off x="2261569" y="1926266"/>
            <a:ext cx="9365680" cy="409715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市内転居した場合、再度、２０万円を上限額として申請できます。</a:t>
            </a:r>
            <a:endParaRPr lang="en-US" altLang="ja-JP" sz="2400" dirty="0"/>
          </a:p>
          <a:p>
            <a:r>
              <a:rPr lang="ja-JP" altLang="en-US" sz="2400" dirty="0"/>
              <a:t>転居前の住居に戻った場合は、当該住居における給付状況が復活するため、転居リセットの対象となりません。この場合、３段階リセットも転居前の住居における初回の着工時点の要介護度が基準となります。</a:t>
            </a:r>
            <a:endParaRPr lang="en-US" altLang="ja-JP" sz="2400" dirty="0"/>
          </a:p>
          <a:p>
            <a:r>
              <a:rPr lang="ja-JP" altLang="en-US" sz="2400" dirty="0"/>
              <a:t>区画整理や住居表示等により住所の表記のみが変更となった場合は、転居リセットの対象となりません。</a:t>
            </a:r>
            <a:endParaRPr lang="en-US" altLang="ja-JP" sz="2400" b="1" dirty="0">
              <a:solidFill>
                <a:srgbClr val="FF0000"/>
              </a:solidFill>
            </a:endParaRPr>
          </a:p>
          <a:p>
            <a:r>
              <a:rPr lang="ja-JP" altLang="en-US" sz="2400" dirty="0"/>
              <a:t>転居後における３段階リセットの例外については、転居後の住居における初回の着工時点の要介護度が基準となります。</a:t>
            </a:r>
            <a:endParaRPr lang="en-US" altLang="ja-JP" sz="2400" dirty="0"/>
          </a:p>
          <a:p>
            <a:endParaRPr lang="en-US" altLang="ja-JP" sz="2400"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10</a:t>
            </a:fld>
            <a:endParaRPr kumimoji="1" lang="ja-JP" altLang="en-US" dirty="0"/>
          </a:p>
        </p:txBody>
      </p:sp>
    </p:spTree>
    <p:extLst>
      <p:ext uri="{BB962C8B-B14F-4D97-AF65-F5344CB8AC3E}">
        <p14:creationId xmlns:p14="http://schemas.microsoft.com/office/powerpoint/2010/main" val="2954545517"/>
      </p:ext>
    </p:extLst>
  </p:cSld>
  <p:clrMapOvr>
    <a:masterClrMapping/>
  </p:clrMapOvr>
  <mc:AlternateContent xmlns:mc="http://schemas.openxmlformats.org/markup-compatibility/2006" xmlns:p14="http://schemas.microsoft.com/office/powerpoint/2010/main">
    <mc:Choice Requires="p14">
      <p:transition spd="slow" p14:dur="2000" advTm="57000"/>
    </mc:Choice>
    <mc:Fallback xmlns="">
      <p:transition spd="slow" advTm="57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２．住宅改修の基本（５）保険給付の方法</a:t>
            </a:r>
            <a:endParaRPr kumimoji="1" lang="ja-JP" altLang="en-US" dirty="0"/>
          </a:p>
        </p:txBody>
      </p:sp>
      <p:sp>
        <p:nvSpPr>
          <p:cNvPr id="3" name="コンテンツ プレースホルダー 2"/>
          <p:cNvSpPr>
            <a:spLocks noGrp="1"/>
          </p:cNvSpPr>
          <p:nvPr>
            <p:ph idx="1"/>
          </p:nvPr>
        </p:nvSpPr>
        <p:spPr>
          <a:xfrm>
            <a:off x="1811289" y="1413736"/>
            <a:ext cx="8915400" cy="567148"/>
          </a:xfrm>
        </p:spPr>
        <p:txBody>
          <a:bodyPr>
            <a:noAutofit/>
          </a:bodyPr>
          <a:lstStyle/>
          <a:p>
            <a:pPr marL="0" indent="0">
              <a:buNone/>
            </a:pPr>
            <a:r>
              <a:rPr kumimoji="1" lang="ja-JP" altLang="en-US" sz="3200" dirty="0"/>
              <a:t>ア．償還払い</a:t>
            </a:r>
          </a:p>
        </p:txBody>
      </p:sp>
      <p:sp>
        <p:nvSpPr>
          <p:cNvPr id="6" name="コンテンツ プレースホルダー 2"/>
          <p:cNvSpPr txBox="1">
            <a:spLocks/>
          </p:cNvSpPr>
          <p:nvPr/>
        </p:nvSpPr>
        <p:spPr>
          <a:xfrm>
            <a:off x="2261569" y="1980884"/>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被保険者がいったん住宅改修費用の全額を事業者に支払い、後日、申請により市から保険給付分の支払いを受ける方法。</a:t>
            </a:r>
            <a:endParaRPr lang="en-US" altLang="ja-JP" sz="2400" dirty="0"/>
          </a:p>
          <a:p>
            <a:r>
              <a:rPr lang="ja-JP" altLang="en-US" sz="2400" dirty="0"/>
              <a:t>次の場合は、必ず償還払いとなります。</a:t>
            </a:r>
            <a:endParaRPr lang="en-US" altLang="ja-JP" sz="2400" dirty="0"/>
          </a:p>
          <a:p>
            <a:pPr marL="0" indent="0">
              <a:buNone/>
            </a:pPr>
            <a:r>
              <a:rPr lang="ja-JP" altLang="en-US" sz="2400" dirty="0"/>
              <a:t>　① 認定申請中　　② 入院中または入所中　</a:t>
            </a:r>
            <a:endParaRPr lang="en-US" altLang="ja-JP" sz="2400" dirty="0"/>
          </a:p>
          <a:p>
            <a:pPr marL="0" indent="0">
              <a:buNone/>
            </a:pPr>
            <a:r>
              <a:rPr lang="ja-JP" altLang="en-US" sz="2400" dirty="0"/>
              <a:t>　③ 給付制限中　　④ 生活保護受給中</a:t>
            </a:r>
            <a:endParaRPr lang="en-US" altLang="ja-JP" sz="2400" dirty="0"/>
          </a:p>
        </p:txBody>
      </p:sp>
      <p:sp>
        <p:nvSpPr>
          <p:cNvPr id="5" name="コンテンツ プレースホルダー 2"/>
          <p:cNvSpPr txBox="1">
            <a:spLocks/>
          </p:cNvSpPr>
          <p:nvPr/>
        </p:nvSpPr>
        <p:spPr>
          <a:xfrm>
            <a:off x="1811289" y="4402940"/>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イ．受領委任払い</a:t>
            </a:r>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8" name="コンテンツ プレースホルダー 2"/>
          <p:cNvSpPr txBox="1">
            <a:spLocks/>
          </p:cNvSpPr>
          <p:nvPr/>
        </p:nvSpPr>
        <p:spPr>
          <a:xfrm>
            <a:off x="2261569" y="4970088"/>
            <a:ext cx="8915400" cy="168589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市に登録した事業者が住宅改修を行った場合に、被保険者が自己負担額のみを事業者に支払い、後日、申請により施工業者が市から保険給付分の支払いを受ける方法。</a:t>
            </a:r>
            <a:endParaRPr lang="en-US" altLang="ja-JP" sz="2400" dirty="0"/>
          </a:p>
          <a:p>
            <a:r>
              <a:rPr lang="ja-JP" altLang="en-US" sz="2400" dirty="0"/>
              <a:t>上記①～④に該当しない場合に受領委任払いを選択できます。</a:t>
            </a:r>
            <a:endParaRPr lang="en-US" altLang="ja-JP" sz="2400" dirty="0"/>
          </a:p>
          <a:p>
            <a:endParaRPr lang="en-US" altLang="ja-JP" sz="2400" dirty="0"/>
          </a:p>
        </p:txBody>
      </p:sp>
      <p:sp>
        <p:nvSpPr>
          <p:cNvPr id="10" name="メモ 9"/>
          <p:cNvSpPr/>
          <p:nvPr/>
        </p:nvSpPr>
        <p:spPr>
          <a:xfrm>
            <a:off x="8910084" y="2778720"/>
            <a:ext cx="2955851" cy="2027196"/>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8910084" y="2823830"/>
            <a:ext cx="2955851" cy="2031325"/>
          </a:xfrm>
          <a:prstGeom prst="rect">
            <a:avLst/>
          </a:prstGeom>
          <a:noFill/>
        </p:spPr>
        <p:txBody>
          <a:bodyPr wrap="square" rtlCol="0">
            <a:spAutoFit/>
          </a:bodyPr>
          <a:lstStyle/>
          <a:p>
            <a:r>
              <a:rPr kumimoji="1" lang="ja-JP" altLang="en-US" dirty="0"/>
              <a:t>「給付制限」</a:t>
            </a:r>
            <a:endParaRPr kumimoji="1" lang="en-US" altLang="ja-JP" dirty="0"/>
          </a:p>
          <a:p>
            <a:r>
              <a:rPr lang="ja-JP" altLang="en-US" dirty="0"/>
              <a:t>保険料の滞納状況に応じて行う保険給付の制限措置。本市では給付額減額（負担割合の割増し）を行う。</a:t>
            </a:r>
            <a:endParaRPr lang="en-US" altLang="ja-JP" dirty="0"/>
          </a:p>
          <a:p>
            <a:r>
              <a:rPr lang="ja-JP" altLang="en-US" dirty="0"/>
              <a:t>１割・２割　⇒　３割</a:t>
            </a:r>
            <a:endParaRPr lang="en-US" altLang="ja-JP" dirty="0"/>
          </a:p>
          <a:p>
            <a:r>
              <a:rPr lang="ja-JP" altLang="en-US" dirty="0"/>
              <a:t>　　　３割　⇒　４割</a:t>
            </a:r>
            <a:endParaRPr kumimoji="1" lang="ja-JP" altLang="en-US"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11</a:t>
            </a:fld>
            <a:endParaRPr kumimoji="1" lang="ja-JP" altLang="en-US" dirty="0"/>
          </a:p>
        </p:txBody>
      </p:sp>
    </p:spTree>
    <p:extLst>
      <p:ext uri="{BB962C8B-B14F-4D97-AF65-F5344CB8AC3E}">
        <p14:creationId xmlns:p14="http://schemas.microsoft.com/office/powerpoint/2010/main" val="2304000703"/>
      </p:ext>
    </p:extLst>
  </p:cSld>
  <p:clrMapOvr>
    <a:masterClrMapping/>
  </p:clrMapOvr>
  <mc:AlternateContent xmlns:mc="http://schemas.openxmlformats.org/markup-compatibility/2006" xmlns:p14="http://schemas.microsoft.com/office/powerpoint/2010/main">
    <mc:Choice Requires="p14">
      <p:transition spd="slow" p14:dur="2000" advTm="61000"/>
    </mc:Choice>
    <mc:Fallback xmlns="">
      <p:transition spd="slow" advTm="61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３．項目と申請のポイント（１）手すり</a:t>
            </a:r>
            <a:endParaRPr kumimoji="1" lang="ja-JP" altLang="en-US"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2" name="コンテンツ プレースホルダー 2"/>
          <p:cNvSpPr>
            <a:spLocks noGrp="1"/>
          </p:cNvSpPr>
          <p:nvPr>
            <p:ph idx="1"/>
          </p:nvPr>
        </p:nvSpPr>
        <p:spPr>
          <a:xfrm>
            <a:off x="1811289" y="1474303"/>
            <a:ext cx="8915400" cy="1729456"/>
          </a:xfrm>
        </p:spPr>
        <p:txBody>
          <a:bodyPr>
            <a:noAutofit/>
          </a:bodyPr>
          <a:lstStyle/>
          <a:p>
            <a:pPr marL="0" indent="0">
              <a:buNone/>
            </a:pPr>
            <a:r>
              <a:rPr lang="ja-JP" altLang="en-US" sz="3200" dirty="0"/>
              <a:t>玄関、廊下、トイレ、浴室、玄関から道路までの通路等に、転倒予防や移動または移乗動作に資することを目的として設置するもの。</a:t>
            </a:r>
          </a:p>
          <a:p>
            <a:pPr marL="0" indent="0">
              <a:buNone/>
            </a:pPr>
            <a:endParaRPr kumimoji="1" lang="ja-JP" altLang="en-US" sz="3200" dirty="0"/>
          </a:p>
        </p:txBody>
      </p:sp>
      <p:sp>
        <p:nvSpPr>
          <p:cNvPr id="13" name="コンテンツ プレースホルダー 2"/>
          <p:cNvSpPr txBox="1">
            <a:spLocks/>
          </p:cNvSpPr>
          <p:nvPr/>
        </p:nvSpPr>
        <p:spPr>
          <a:xfrm>
            <a:off x="1739694" y="2985713"/>
            <a:ext cx="9905790" cy="374616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既存手すりがある場合は、それが適合しない理由を記載します。</a:t>
            </a:r>
            <a:br>
              <a:rPr lang="en-US" altLang="ja-JP" sz="2400" dirty="0"/>
            </a:br>
            <a:r>
              <a:rPr lang="ja-JP" altLang="en-US" sz="2400" dirty="0"/>
              <a:t>✔ ２階や室内階段への設置は、日常生活で２階に上がる必要性を記載　</a:t>
            </a:r>
            <a:br>
              <a:rPr lang="en-US" altLang="ja-JP" sz="2400" dirty="0"/>
            </a:br>
            <a:r>
              <a:rPr lang="ja-JP" altLang="en-US" sz="2400" dirty="0"/>
              <a:t>　します。</a:t>
            </a:r>
            <a:br>
              <a:rPr lang="en-US" altLang="ja-JP" sz="2400" dirty="0"/>
            </a:br>
            <a:r>
              <a:rPr lang="ja-JP" altLang="en-US" sz="2400" dirty="0"/>
              <a:t>✔ 原則として、設置できるのは片側のみです。両側に設置する場合は、</a:t>
            </a:r>
            <a:br>
              <a:rPr lang="en-US" altLang="ja-JP" sz="2400" dirty="0"/>
            </a:br>
            <a:r>
              <a:rPr lang="ja-JP" altLang="en-US" sz="2400" dirty="0"/>
              <a:t>　両側に設置する必要性を記載します。</a:t>
            </a:r>
            <a:endParaRPr lang="en-US" altLang="ja-JP" sz="2400" dirty="0"/>
          </a:p>
          <a:p>
            <a:pPr marL="0" indent="0">
              <a:buNone/>
            </a:pPr>
            <a:r>
              <a:rPr lang="ja-JP" altLang="en-US" sz="2400" dirty="0"/>
              <a:t>✔ 壁の下地補強（補強板）は付帯工事として対象となります。</a:t>
            </a:r>
            <a:endParaRPr lang="en-US" altLang="ja-JP" sz="2400" dirty="0"/>
          </a:p>
          <a:p>
            <a:pPr marL="0" indent="0">
              <a:buNone/>
            </a:pPr>
            <a:r>
              <a:rPr lang="ja-JP" altLang="en-US" sz="2400" dirty="0"/>
              <a:t>✔ シャワーフック付き手すりや紙巻き器付き手すりは、原則として対</a:t>
            </a:r>
            <a:br>
              <a:rPr lang="en-US" altLang="ja-JP" sz="2400" dirty="0"/>
            </a:br>
            <a:r>
              <a:rPr lang="ja-JP" altLang="en-US" sz="2400" dirty="0"/>
              <a:t>　象となりませんが、適切に案分できる場合は、手すり部分のみが対</a:t>
            </a:r>
            <a:br>
              <a:rPr lang="en-US" altLang="ja-JP" sz="2400" dirty="0"/>
            </a:br>
            <a:r>
              <a:rPr lang="ja-JP" altLang="en-US" sz="2400" dirty="0"/>
              <a:t>　象となります。</a:t>
            </a:r>
            <a:endParaRPr lang="en-US" altLang="ja-JP" sz="2400" dirty="0"/>
          </a:p>
        </p:txBody>
      </p:sp>
      <p:sp>
        <p:nvSpPr>
          <p:cNvPr id="15" name="雲形吹き出し 14"/>
          <p:cNvSpPr/>
          <p:nvPr/>
        </p:nvSpPr>
        <p:spPr>
          <a:xfrm>
            <a:off x="76327" y="4991575"/>
            <a:ext cx="1606004" cy="1535202"/>
          </a:xfrm>
          <a:prstGeom prst="cloudCallout">
            <a:avLst>
              <a:gd name="adj1" fmla="val 61925"/>
              <a:gd name="adj2" fmla="val -251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24394" y="5326447"/>
            <a:ext cx="1194601" cy="1200329"/>
          </a:xfrm>
          <a:prstGeom prst="rect">
            <a:avLst/>
          </a:prstGeom>
          <a:noFill/>
        </p:spPr>
        <p:txBody>
          <a:bodyPr wrap="square" rtlCol="0">
            <a:spAutoFit/>
          </a:bodyPr>
          <a:lstStyle/>
          <a:p>
            <a:r>
              <a:rPr lang="ja-JP" altLang="en-US" dirty="0"/>
              <a:t>見積書に案分後の金額を記載！　</a:t>
            </a:r>
            <a:endParaRPr kumimoji="1" lang="ja-JP" altLang="en-US" dirty="0"/>
          </a:p>
        </p:txBody>
      </p:sp>
      <p:sp>
        <p:nvSpPr>
          <p:cNvPr id="17" name="雲形吹き出し 16"/>
          <p:cNvSpPr/>
          <p:nvPr/>
        </p:nvSpPr>
        <p:spPr>
          <a:xfrm>
            <a:off x="76327" y="2479586"/>
            <a:ext cx="1531089" cy="1477559"/>
          </a:xfrm>
          <a:prstGeom prst="cloudCallout">
            <a:avLst>
              <a:gd name="adj1" fmla="val 58836"/>
              <a:gd name="adj2" fmla="val 4203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10710" y="2723450"/>
            <a:ext cx="1194601" cy="923330"/>
          </a:xfrm>
          <a:prstGeom prst="rect">
            <a:avLst/>
          </a:prstGeom>
          <a:noFill/>
        </p:spPr>
        <p:txBody>
          <a:bodyPr wrap="square" rtlCol="0">
            <a:spAutoFit/>
          </a:bodyPr>
          <a:lstStyle/>
          <a:p>
            <a:r>
              <a:rPr lang="ja-JP" altLang="en-US" dirty="0"/>
              <a:t>理由書に記載してください。　</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12</a:t>
            </a:fld>
            <a:endParaRPr kumimoji="1" lang="ja-JP" altLang="en-US" dirty="0"/>
          </a:p>
        </p:txBody>
      </p:sp>
    </p:spTree>
    <p:extLst>
      <p:ext uri="{BB962C8B-B14F-4D97-AF65-F5344CB8AC3E}">
        <p14:creationId xmlns:p14="http://schemas.microsoft.com/office/powerpoint/2010/main" val="1687772248"/>
      </p:ext>
    </p:extLst>
  </p:cSld>
  <p:clrMapOvr>
    <a:masterClrMapping/>
  </p:clrMapOvr>
  <mc:AlternateContent xmlns:mc="http://schemas.openxmlformats.org/markup-compatibility/2006" xmlns:p14="http://schemas.microsoft.com/office/powerpoint/2010/main">
    <mc:Choice Requires="p14">
      <p:transition spd="slow" p14:dur="2000" advTm="173000"/>
    </mc:Choice>
    <mc:Fallback xmlns="">
      <p:transition spd="slow" advTm="173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３．項目と申請のポイント（２）段差解消</a:t>
            </a:r>
            <a:endParaRPr kumimoji="1" lang="ja-JP" altLang="en-US"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2" name="コンテンツ プレースホルダー 2"/>
          <p:cNvSpPr>
            <a:spLocks noGrp="1"/>
          </p:cNvSpPr>
          <p:nvPr>
            <p:ph idx="1"/>
          </p:nvPr>
        </p:nvSpPr>
        <p:spPr>
          <a:xfrm>
            <a:off x="1811289" y="1474303"/>
            <a:ext cx="8915400" cy="1189496"/>
          </a:xfrm>
        </p:spPr>
        <p:txBody>
          <a:bodyPr>
            <a:noAutofit/>
          </a:bodyPr>
          <a:lstStyle/>
          <a:p>
            <a:pPr marL="0" indent="0">
              <a:buNone/>
            </a:pPr>
            <a:r>
              <a:rPr lang="ja-JP" altLang="en-US" sz="3200" dirty="0"/>
              <a:t>住宅内の各室間の床の段差や玄関から道路までの段差または傾斜を解消するもの。</a:t>
            </a:r>
          </a:p>
          <a:p>
            <a:pPr marL="0" indent="0">
              <a:buNone/>
            </a:pPr>
            <a:endParaRPr kumimoji="1" lang="ja-JP" altLang="en-US" sz="3200" dirty="0"/>
          </a:p>
        </p:txBody>
      </p:sp>
      <p:sp>
        <p:nvSpPr>
          <p:cNvPr id="13" name="コンテンツ プレースホルダー 2"/>
          <p:cNvSpPr txBox="1">
            <a:spLocks/>
          </p:cNvSpPr>
          <p:nvPr/>
        </p:nvSpPr>
        <p:spPr>
          <a:xfrm>
            <a:off x="1987679" y="3364465"/>
            <a:ext cx="9826500" cy="349353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浴室の段差解消に伴う給排水設備工事、</a:t>
            </a:r>
            <a:r>
              <a:rPr lang="ja-JP" altLang="en-US" sz="2400" u="sng" dirty="0"/>
              <a:t>スロープ設置に伴う</a:t>
            </a:r>
            <a:r>
              <a:rPr lang="ja-JP" altLang="en-US" sz="2400" dirty="0"/>
              <a:t>転落　</a:t>
            </a:r>
            <a:br>
              <a:rPr lang="en-US" altLang="ja-JP" sz="2400" dirty="0"/>
            </a:br>
            <a:r>
              <a:rPr lang="ja-JP" altLang="en-US" sz="2400" dirty="0"/>
              <a:t>　や脱輪防止等のための柵等の設置は付帯工事として対象となります。</a:t>
            </a:r>
            <a:endParaRPr lang="en-US" altLang="ja-JP" sz="2400" dirty="0"/>
          </a:p>
          <a:p>
            <a:pPr marL="0" indent="0">
              <a:buNone/>
            </a:pPr>
            <a:r>
              <a:rPr lang="ja-JP" altLang="en-US" sz="2400" dirty="0"/>
              <a:t>✔ 出入口やトイレが複数ある場合、原則としていずれか１か所のみが　</a:t>
            </a:r>
            <a:br>
              <a:rPr lang="en-US" altLang="ja-JP" sz="2400" dirty="0"/>
            </a:br>
            <a:r>
              <a:rPr lang="ja-JP" altLang="en-US" sz="2400" dirty="0"/>
              <a:t>　が対象となります。</a:t>
            </a:r>
            <a:endParaRPr lang="en-US" altLang="ja-JP" sz="2400" dirty="0"/>
          </a:p>
          <a:p>
            <a:pPr marL="0" indent="0">
              <a:buNone/>
            </a:pPr>
            <a:r>
              <a:rPr lang="ja-JP" altLang="en-US" sz="2400" dirty="0"/>
              <a:t>✔ </a:t>
            </a:r>
            <a:r>
              <a:rPr lang="ja-JP" altLang="en-US" sz="2400" u="sng" dirty="0"/>
              <a:t>通行に必要な幅員のみ</a:t>
            </a:r>
            <a:r>
              <a:rPr lang="ja-JP" altLang="en-US" sz="2400" dirty="0"/>
              <a:t>が対象となります。必要分を超える幅員が</a:t>
            </a:r>
            <a:br>
              <a:rPr lang="en-US" altLang="ja-JP" sz="2400" dirty="0"/>
            </a:br>
            <a:r>
              <a:rPr lang="ja-JP" altLang="en-US" sz="2400" dirty="0"/>
              <a:t>　ある場合は面積案分が必要です。</a:t>
            </a:r>
            <a:endParaRPr lang="en-US" altLang="ja-JP" sz="2400" dirty="0"/>
          </a:p>
          <a:p>
            <a:pPr marL="0" indent="0">
              <a:buNone/>
            </a:pPr>
            <a:r>
              <a:rPr lang="ja-JP" altLang="en-US" sz="2400" dirty="0"/>
              <a:t>✔ スペースの新設や拡幅をする工事は住宅改修の項目にないため、</a:t>
            </a:r>
            <a:br>
              <a:rPr lang="en-US" altLang="ja-JP" sz="2400" dirty="0"/>
            </a:br>
            <a:r>
              <a:rPr lang="ja-JP" altLang="en-US" sz="2400" dirty="0"/>
              <a:t>　保険給付の対象となりません。</a:t>
            </a:r>
            <a:endParaRPr lang="en-US" altLang="ja-JP" sz="2400" dirty="0"/>
          </a:p>
        </p:txBody>
      </p:sp>
      <p:sp>
        <p:nvSpPr>
          <p:cNvPr id="17" name="雲形吹き出し 16"/>
          <p:cNvSpPr/>
          <p:nvPr/>
        </p:nvSpPr>
        <p:spPr>
          <a:xfrm>
            <a:off x="8852278" y="1789700"/>
            <a:ext cx="3095849" cy="1392928"/>
          </a:xfrm>
          <a:prstGeom prst="cloudCallout">
            <a:avLst>
              <a:gd name="adj1" fmla="val -29958"/>
              <a:gd name="adj2" fmla="val 571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9181337" y="2089399"/>
            <a:ext cx="2632842" cy="923330"/>
          </a:xfrm>
          <a:prstGeom prst="rect">
            <a:avLst/>
          </a:prstGeom>
          <a:noFill/>
        </p:spPr>
        <p:txBody>
          <a:bodyPr wrap="square" rtlCol="0">
            <a:spAutoFit/>
          </a:bodyPr>
          <a:lstStyle/>
          <a:p>
            <a:r>
              <a:rPr lang="ja-JP" altLang="en-US" dirty="0"/>
              <a:t>単なる「転落防止の柵の設置」は住宅改修の項目にありません。　</a:t>
            </a:r>
            <a:endParaRPr kumimoji="1" lang="ja-JP" altLang="en-US" dirty="0"/>
          </a:p>
        </p:txBody>
      </p:sp>
      <p:sp>
        <p:nvSpPr>
          <p:cNvPr id="10" name="コンテンツ プレースホルダー 2"/>
          <p:cNvSpPr txBox="1">
            <a:spLocks/>
          </p:cNvSpPr>
          <p:nvPr/>
        </p:nvSpPr>
        <p:spPr>
          <a:xfrm>
            <a:off x="1810170" y="2496779"/>
            <a:ext cx="8915400" cy="85707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敷居を低く（撤去）する、スロープを設置する、</a:t>
            </a:r>
            <a:br>
              <a:rPr lang="en-US" altLang="ja-JP" sz="2400" dirty="0"/>
            </a:br>
            <a:r>
              <a:rPr lang="ja-JP" altLang="en-US" sz="2400" dirty="0"/>
              <a:t>床をかさ上げする等の工事</a:t>
            </a:r>
            <a:endParaRPr lang="en-US" altLang="ja-JP" sz="2400" dirty="0"/>
          </a:p>
        </p:txBody>
      </p:sp>
      <p:sp>
        <p:nvSpPr>
          <p:cNvPr id="15" name="雲形吹き出し 14"/>
          <p:cNvSpPr/>
          <p:nvPr/>
        </p:nvSpPr>
        <p:spPr>
          <a:xfrm>
            <a:off x="-74632" y="4335547"/>
            <a:ext cx="2336201" cy="2242234"/>
          </a:xfrm>
          <a:prstGeom prst="cloudCallout">
            <a:avLst>
              <a:gd name="adj1" fmla="val 42935"/>
              <a:gd name="adj2" fmla="val 519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04535" y="4677879"/>
            <a:ext cx="1683144" cy="1477328"/>
          </a:xfrm>
          <a:prstGeom prst="rect">
            <a:avLst/>
          </a:prstGeom>
          <a:noFill/>
        </p:spPr>
        <p:txBody>
          <a:bodyPr wrap="square" rtlCol="0">
            <a:spAutoFit/>
          </a:bodyPr>
          <a:lstStyle/>
          <a:p>
            <a:r>
              <a:rPr kumimoji="1" lang="ja-JP" altLang="en-US" dirty="0"/>
              <a:t>増改築、ウッドデッキの新設、廊下の拡幅等は対象外です。</a:t>
            </a:r>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13</a:t>
            </a:fld>
            <a:endParaRPr kumimoji="1" lang="ja-JP" altLang="en-US" dirty="0"/>
          </a:p>
        </p:txBody>
      </p:sp>
    </p:spTree>
    <p:extLst>
      <p:ext uri="{BB962C8B-B14F-4D97-AF65-F5344CB8AC3E}">
        <p14:creationId xmlns:p14="http://schemas.microsoft.com/office/powerpoint/2010/main" val="3250997001"/>
      </p:ext>
    </p:extLst>
  </p:cSld>
  <p:clrMapOvr>
    <a:masterClrMapping/>
  </p:clrMapOvr>
  <mc:AlternateContent xmlns:mc="http://schemas.openxmlformats.org/markup-compatibility/2006" xmlns:p14="http://schemas.microsoft.com/office/powerpoint/2010/main">
    <mc:Choice Requires="p14">
      <p:transition spd="slow" p14:dur="2000" advTm="91000"/>
    </mc:Choice>
    <mc:Fallback xmlns="">
      <p:transition spd="slow" advTm="91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３．項目と申請のポイント（３）床材変更</a:t>
            </a:r>
            <a:endParaRPr kumimoji="1" lang="ja-JP" altLang="en-US"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2" name="コンテンツ プレースホルダー 2"/>
          <p:cNvSpPr>
            <a:spLocks noGrp="1"/>
          </p:cNvSpPr>
          <p:nvPr>
            <p:ph idx="1"/>
          </p:nvPr>
        </p:nvSpPr>
        <p:spPr>
          <a:xfrm>
            <a:off x="1811289" y="1474303"/>
            <a:ext cx="8915400" cy="1189496"/>
          </a:xfrm>
        </p:spPr>
        <p:txBody>
          <a:bodyPr>
            <a:noAutofit/>
          </a:bodyPr>
          <a:lstStyle/>
          <a:p>
            <a:pPr marL="0" indent="0">
              <a:buNone/>
            </a:pPr>
            <a:r>
              <a:rPr lang="ja-JP" altLang="en-US" sz="3200" dirty="0"/>
              <a:t>滑り防止や移動の円滑化のために床または通路面の材料を変更するもの。</a:t>
            </a:r>
          </a:p>
          <a:p>
            <a:pPr marL="0" indent="0">
              <a:buNone/>
            </a:pPr>
            <a:endParaRPr kumimoji="1" lang="ja-JP" altLang="en-US" sz="3200" dirty="0"/>
          </a:p>
        </p:txBody>
      </p:sp>
      <p:sp>
        <p:nvSpPr>
          <p:cNvPr id="13" name="コンテンツ プレースホルダー 2"/>
          <p:cNvSpPr txBox="1">
            <a:spLocks/>
          </p:cNvSpPr>
          <p:nvPr/>
        </p:nvSpPr>
        <p:spPr>
          <a:xfrm>
            <a:off x="1811289" y="3612367"/>
            <a:ext cx="9365680" cy="161588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転倒時の危険軽減を目的としたクッション性に優れた床材への変</a:t>
            </a:r>
            <a:br>
              <a:rPr lang="en-US" altLang="ja-JP" sz="2400" dirty="0"/>
            </a:br>
            <a:r>
              <a:rPr lang="ja-JP" altLang="en-US" sz="2400" dirty="0"/>
              <a:t>　更は対象となりません。</a:t>
            </a:r>
            <a:br>
              <a:rPr lang="en-US" altLang="ja-JP" sz="2400" dirty="0"/>
            </a:br>
            <a:r>
              <a:rPr lang="ja-JP" altLang="en-US" sz="2400" dirty="0"/>
              <a:t>✔ 老朽化、破損、腐食等による床材の張替えは対象となりません。</a:t>
            </a:r>
            <a:endParaRPr lang="en-US" altLang="ja-JP" sz="2400" dirty="0"/>
          </a:p>
        </p:txBody>
      </p:sp>
      <p:sp>
        <p:nvSpPr>
          <p:cNvPr id="10" name="コンテンツ プレースホルダー 2"/>
          <p:cNvSpPr txBox="1">
            <a:spLocks/>
          </p:cNvSpPr>
          <p:nvPr/>
        </p:nvSpPr>
        <p:spPr>
          <a:xfrm>
            <a:off x="1811289" y="2601208"/>
            <a:ext cx="8915400" cy="85707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居室では畳敷きから板製やビニル系の床材への変更する、浴室や通路では滑りにくい床材への変更する等の工事</a:t>
            </a:r>
            <a:endParaRPr lang="en-US" altLang="ja-JP" sz="2400" dirty="0"/>
          </a:p>
        </p:txBody>
      </p:sp>
      <p:sp>
        <p:nvSpPr>
          <p:cNvPr id="9" name="雲形吹き出し 8"/>
          <p:cNvSpPr/>
          <p:nvPr/>
        </p:nvSpPr>
        <p:spPr>
          <a:xfrm>
            <a:off x="1602858" y="5228255"/>
            <a:ext cx="7099707" cy="1235608"/>
          </a:xfrm>
          <a:prstGeom prst="cloudCallout">
            <a:avLst>
              <a:gd name="adj1" fmla="val -14303"/>
              <a:gd name="adj2" fmla="val -6965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407032" y="5536429"/>
            <a:ext cx="5964458" cy="646331"/>
          </a:xfrm>
          <a:prstGeom prst="rect">
            <a:avLst/>
          </a:prstGeom>
          <a:noFill/>
        </p:spPr>
        <p:txBody>
          <a:bodyPr wrap="square" rtlCol="0">
            <a:spAutoFit/>
          </a:bodyPr>
          <a:lstStyle/>
          <a:p>
            <a:r>
              <a:rPr lang="ja-JP" altLang="en-US" dirty="0"/>
              <a:t>老朽化等の理由は、利用者の身体状態に起因する困難状況ではないため、住宅改修の対象となりません。　</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14</a:t>
            </a:fld>
            <a:endParaRPr kumimoji="1" lang="ja-JP" altLang="en-US" dirty="0"/>
          </a:p>
        </p:txBody>
      </p:sp>
    </p:spTree>
    <p:extLst>
      <p:ext uri="{BB962C8B-B14F-4D97-AF65-F5344CB8AC3E}">
        <p14:creationId xmlns:p14="http://schemas.microsoft.com/office/powerpoint/2010/main" val="2218856591"/>
      </p:ext>
    </p:extLst>
  </p:cSld>
  <p:clrMapOvr>
    <a:masterClrMapping/>
  </p:clrMapOvr>
  <mc:AlternateContent xmlns:mc="http://schemas.openxmlformats.org/markup-compatibility/2006" xmlns:p14="http://schemas.microsoft.com/office/powerpoint/2010/main">
    <mc:Choice Requires="p14">
      <p:transition spd="slow" p14:dur="2000" advTm="60000"/>
    </mc:Choice>
    <mc:Fallback xmlns="">
      <p:transition spd="slow" advTm="6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３．項目と申請のポイント（４）扉取替え</a:t>
            </a:r>
            <a:endParaRPr kumimoji="1" lang="ja-JP" altLang="en-US"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3" name="コンテンツ プレースホルダー 2"/>
          <p:cNvSpPr txBox="1">
            <a:spLocks/>
          </p:cNvSpPr>
          <p:nvPr/>
        </p:nvSpPr>
        <p:spPr>
          <a:xfrm>
            <a:off x="1811289" y="3461338"/>
            <a:ext cx="9365680" cy="161588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門扉の取替えについては、住居内の扉と同様に給付対象として検</a:t>
            </a:r>
            <a:br>
              <a:rPr lang="en-US" altLang="ja-JP" sz="2400" dirty="0"/>
            </a:br>
            <a:r>
              <a:rPr lang="ja-JP" altLang="en-US" sz="2400" dirty="0"/>
              <a:t>　討できます。</a:t>
            </a:r>
            <a:endParaRPr lang="en-US" altLang="ja-JP" sz="2400" dirty="0"/>
          </a:p>
          <a:p>
            <a:pPr marL="0" indent="0">
              <a:buNone/>
            </a:pPr>
            <a:r>
              <a:rPr lang="ja-JP" altLang="en-US" sz="2400" dirty="0"/>
              <a:t>✔ スペース確保を目的とした開き戸から引き戸等への変更は対象と</a:t>
            </a:r>
            <a:br>
              <a:rPr lang="en-US" altLang="ja-JP" sz="2400" dirty="0"/>
            </a:br>
            <a:r>
              <a:rPr lang="ja-JP" altLang="en-US" sz="2400" dirty="0"/>
              <a:t>　なりません。</a:t>
            </a:r>
            <a:endParaRPr lang="en-US" altLang="ja-JP" sz="2400" dirty="0"/>
          </a:p>
        </p:txBody>
      </p:sp>
      <p:sp>
        <p:nvSpPr>
          <p:cNvPr id="10" name="コンテンツ プレースホルダー 2"/>
          <p:cNvSpPr txBox="1">
            <a:spLocks/>
          </p:cNvSpPr>
          <p:nvPr/>
        </p:nvSpPr>
        <p:spPr>
          <a:xfrm>
            <a:off x="1811289" y="1518817"/>
            <a:ext cx="8915400" cy="194252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開き戸を引き戸、折れ戸、アコーディオンカーテン等への扉全体の交換工事</a:t>
            </a:r>
            <a:endParaRPr lang="en-US" altLang="ja-JP" sz="2400" dirty="0"/>
          </a:p>
          <a:p>
            <a:r>
              <a:rPr lang="ja-JP" altLang="en-US" sz="2400" dirty="0"/>
              <a:t>扉の撤去、ドアノブの変更、吊り元の変更、戸車の設置等の工事</a:t>
            </a:r>
            <a:endParaRPr lang="en-US" altLang="ja-JP" sz="2400" dirty="0"/>
          </a:p>
        </p:txBody>
      </p:sp>
      <p:sp>
        <p:nvSpPr>
          <p:cNvPr id="9" name="雲形吹き出し 8"/>
          <p:cNvSpPr/>
          <p:nvPr/>
        </p:nvSpPr>
        <p:spPr>
          <a:xfrm>
            <a:off x="4239456" y="4960094"/>
            <a:ext cx="7296869" cy="1897906"/>
          </a:xfrm>
          <a:prstGeom prst="cloudCallout">
            <a:avLst>
              <a:gd name="adj1" fmla="val -44623"/>
              <a:gd name="adj2" fmla="val -499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161231" y="5274146"/>
            <a:ext cx="5333470" cy="1200329"/>
          </a:xfrm>
          <a:prstGeom prst="rect">
            <a:avLst/>
          </a:prstGeom>
          <a:noFill/>
        </p:spPr>
        <p:txBody>
          <a:bodyPr wrap="square" rtlCol="0">
            <a:spAutoFit/>
          </a:bodyPr>
          <a:lstStyle/>
          <a:p>
            <a:r>
              <a:rPr lang="ja-JP" altLang="en-US" dirty="0"/>
              <a:t>「狭い」「転倒した際に外から開けられない」というスペース確保の目的は保険給付対象外です。ただし、排せつに介助が必要で、利用者や介護者の負担軽減に繋がる場合は検討可能です。</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15</a:t>
            </a:fld>
            <a:endParaRPr kumimoji="1" lang="ja-JP" altLang="en-US" dirty="0"/>
          </a:p>
        </p:txBody>
      </p:sp>
    </p:spTree>
    <p:extLst>
      <p:ext uri="{BB962C8B-B14F-4D97-AF65-F5344CB8AC3E}">
        <p14:creationId xmlns:p14="http://schemas.microsoft.com/office/powerpoint/2010/main" val="1540802776"/>
      </p:ext>
    </p:extLst>
  </p:cSld>
  <p:clrMapOvr>
    <a:masterClrMapping/>
  </p:clrMapOvr>
  <mc:AlternateContent xmlns:mc="http://schemas.openxmlformats.org/markup-compatibility/2006" xmlns:p14="http://schemas.microsoft.com/office/powerpoint/2010/main">
    <mc:Choice Requires="p14">
      <p:transition spd="slow" p14:dur="2000" advTm="64000"/>
    </mc:Choice>
    <mc:Fallback xmlns="">
      <p:transition spd="slow" advTm="6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fontScale="90000"/>
          </a:bodyPr>
          <a:lstStyle/>
          <a:p>
            <a:r>
              <a:rPr lang="ja-JP" altLang="en-US" dirty="0"/>
              <a:t>３．項目と申請のポイント（５）便器取替え</a:t>
            </a:r>
            <a:endParaRPr kumimoji="1" lang="ja-JP" altLang="en-US"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13" name="コンテンツ プレースホルダー 2"/>
          <p:cNvSpPr txBox="1">
            <a:spLocks/>
          </p:cNvSpPr>
          <p:nvPr/>
        </p:nvSpPr>
        <p:spPr>
          <a:xfrm>
            <a:off x="1811289" y="3138500"/>
            <a:ext cx="10206724" cy="23535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便器の取替えに伴う給排水工事や床材変更は付帯工事として対象</a:t>
            </a:r>
            <a:br>
              <a:rPr lang="en-US" altLang="ja-JP" sz="2400" dirty="0"/>
            </a:br>
            <a:r>
              <a:rPr lang="ja-JP" altLang="en-US" sz="2400" dirty="0"/>
              <a:t>　となります。</a:t>
            </a:r>
            <a:endParaRPr lang="en-US" altLang="ja-JP" sz="2400" dirty="0"/>
          </a:p>
          <a:p>
            <a:pPr marL="0" indent="0">
              <a:buNone/>
            </a:pPr>
            <a:r>
              <a:rPr lang="ja-JP" altLang="en-US" sz="2400" dirty="0"/>
              <a:t>✔ 用具購入の「補高便座」等によって既に洋式となっている場合は</a:t>
            </a:r>
            <a:br>
              <a:rPr lang="en-US" altLang="ja-JP" sz="2400" dirty="0"/>
            </a:br>
            <a:r>
              <a:rPr lang="ja-JP" altLang="en-US" sz="2400" dirty="0"/>
              <a:t>　対象となりません。</a:t>
            </a:r>
            <a:endParaRPr lang="en-US" altLang="ja-JP" sz="2400" dirty="0"/>
          </a:p>
          <a:p>
            <a:pPr marL="0" indent="0">
              <a:buNone/>
            </a:pPr>
            <a:r>
              <a:rPr lang="ja-JP" altLang="en-US" sz="2400" dirty="0"/>
              <a:t>✔ 洗浄機能や暖房機能等を目的とする工事は対象となりません。</a:t>
            </a:r>
            <a:endParaRPr lang="en-US" altLang="ja-JP" sz="2400" dirty="0"/>
          </a:p>
          <a:p>
            <a:pPr marL="0" indent="0">
              <a:buNone/>
            </a:pPr>
            <a:r>
              <a:rPr lang="ja-JP" altLang="en-US" sz="2400" dirty="0"/>
              <a:t>✔ 手洗い場、紙巻き器等の便器以外の機器取付、 電気配線、天井工事等</a:t>
            </a:r>
            <a:br>
              <a:rPr lang="en-US" altLang="ja-JP" sz="2400" dirty="0"/>
            </a:br>
            <a:r>
              <a:rPr lang="ja-JP" altLang="en-US" sz="2400" dirty="0"/>
              <a:t>　は対象となりません。</a:t>
            </a:r>
            <a:endParaRPr lang="en-US" altLang="ja-JP" sz="2400" dirty="0"/>
          </a:p>
        </p:txBody>
      </p:sp>
      <p:sp>
        <p:nvSpPr>
          <p:cNvPr id="10" name="コンテンツ プレースホルダー 2"/>
          <p:cNvSpPr txBox="1">
            <a:spLocks/>
          </p:cNvSpPr>
          <p:nvPr/>
        </p:nvSpPr>
        <p:spPr>
          <a:xfrm>
            <a:off x="1811289" y="1518817"/>
            <a:ext cx="8915400" cy="194252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和式便器から洋式便器に取り替える工事</a:t>
            </a:r>
            <a:endParaRPr lang="en-US" altLang="ja-JP" sz="2400" dirty="0"/>
          </a:p>
          <a:p>
            <a:r>
              <a:rPr lang="ja-JP" altLang="en-US" sz="2400" dirty="0"/>
              <a:t>既存の便器の高さや向きを変更する工事</a:t>
            </a:r>
            <a:endParaRPr lang="en-US" altLang="ja-JP" sz="2400" dirty="0"/>
          </a:p>
        </p:txBody>
      </p:sp>
      <p:sp>
        <p:nvSpPr>
          <p:cNvPr id="9" name="雲形吹き出し 8"/>
          <p:cNvSpPr/>
          <p:nvPr/>
        </p:nvSpPr>
        <p:spPr>
          <a:xfrm>
            <a:off x="5481720" y="5748587"/>
            <a:ext cx="5450411" cy="1005346"/>
          </a:xfrm>
          <a:prstGeom prst="cloudCallout">
            <a:avLst>
              <a:gd name="adj1" fmla="val -50649"/>
              <a:gd name="adj2" fmla="val -3869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229329" y="5928095"/>
            <a:ext cx="3955195" cy="646331"/>
          </a:xfrm>
          <a:prstGeom prst="rect">
            <a:avLst/>
          </a:prstGeom>
          <a:noFill/>
        </p:spPr>
        <p:txBody>
          <a:bodyPr wrap="square" rtlCol="0">
            <a:spAutoFit/>
          </a:bodyPr>
          <a:lstStyle/>
          <a:p>
            <a:r>
              <a:rPr lang="ja-JP" altLang="en-US" dirty="0"/>
              <a:t>見積書に保険給付の対象外の項目を</a:t>
            </a:r>
            <a:endParaRPr lang="en-US" altLang="ja-JP" dirty="0"/>
          </a:p>
          <a:p>
            <a:r>
              <a:rPr lang="ja-JP" altLang="en-US" dirty="0"/>
              <a:t>含めていないかを確認してください。</a:t>
            </a:r>
            <a:endParaRPr kumimoji="1" lang="ja-JP" altLang="en-US" dirty="0"/>
          </a:p>
        </p:txBody>
      </p:sp>
      <p:sp>
        <p:nvSpPr>
          <p:cNvPr id="8" name="雲形吹き出し 7"/>
          <p:cNvSpPr/>
          <p:nvPr/>
        </p:nvSpPr>
        <p:spPr>
          <a:xfrm>
            <a:off x="8221607" y="1020727"/>
            <a:ext cx="3796406" cy="2104725"/>
          </a:xfrm>
          <a:prstGeom prst="cloudCallout">
            <a:avLst>
              <a:gd name="adj1" fmla="val -59856"/>
              <a:gd name="adj2" fmla="val 64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676820" y="1406854"/>
            <a:ext cx="2885979" cy="1477328"/>
          </a:xfrm>
          <a:prstGeom prst="rect">
            <a:avLst/>
          </a:prstGeom>
          <a:noFill/>
        </p:spPr>
        <p:txBody>
          <a:bodyPr wrap="square" rtlCol="0">
            <a:spAutoFit/>
          </a:bodyPr>
          <a:lstStyle/>
          <a:p>
            <a:r>
              <a:rPr lang="ja-JP" altLang="en-US" dirty="0"/>
              <a:t>高さ変更の場合、まずは用具購入の「補高便座」を検討し、補高便座では対応できない理由を理由書に記載してください。</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16</a:t>
            </a:fld>
            <a:endParaRPr kumimoji="1" lang="ja-JP" altLang="en-US" dirty="0"/>
          </a:p>
        </p:txBody>
      </p:sp>
    </p:spTree>
    <p:extLst>
      <p:ext uri="{BB962C8B-B14F-4D97-AF65-F5344CB8AC3E}">
        <p14:creationId xmlns:p14="http://schemas.microsoft.com/office/powerpoint/2010/main" val="3094632179"/>
      </p:ext>
    </p:extLst>
  </p:cSld>
  <p:clrMapOvr>
    <a:masterClrMapping/>
  </p:clrMapOvr>
  <mc:AlternateContent xmlns:mc="http://schemas.openxmlformats.org/markup-compatibility/2006" xmlns:p14="http://schemas.microsoft.com/office/powerpoint/2010/main">
    <mc:Choice Requires="p14">
      <p:transition spd="slow" p14:dur="2000" advTm="62000"/>
    </mc:Choice>
    <mc:Fallback xmlns="">
      <p:transition spd="slow" advTm="62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３．項目と申請のポイント（６）その他</a:t>
            </a:r>
            <a:endParaRPr kumimoji="1" lang="ja-JP" altLang="en-US" dirty="0"/>
          </a:p>
        </p:txBody>
      </p:sp>
      <p:sp>
        <p:nvSpPr>
          <p:cNvPr id="13" name="コンテンツ プレースホルダー 2"/>
          <p:cNvSpPr txBox="1">
            <a:spLocks/>
          </p:cNvSpPr>
          <p:nvPr/>
        </p:nvSpPr>
        <p:spPr>
          <a:xfrm>
            <a:off x="1811289" y="4128529"/>
            <a:ext cx="10129074" cy="280340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介護保険の対象となる金額のみを申請します。</a:t>
            </a:r>
            <a:endParaRPr lang="en-US" altLang="ja-JP" sz="2400" dirty="0"/>
          </a:p>
          <a:p>
            <a:pPr marL="0" indent="0">
              <a:buNone/>
            </a:pPr>
            <a:r>
              <a:rPr lang="ja-JP" altLang="en-US" sz="2400" dirty="0"/>
              <a:t>✔ 材料費の案分はメーカー等に確認してください。</a:t>
            </a:r>
            <a:endParaRPr lang="en-US" altLang="ja-JP" sz="2400" dirty="0"/>
          </a:p>
          <a:p>
            <a:pPr marL="0" indent="0">
              <a:buNone/>
            </a:pPr>
            <a:r>
              <a:rPr lang="ja-JP" altLang="en-US" sz="2400" dirty="0"/>
              <a:t>✔ 施工費の案分については、次ページや本市の手引きに参考例を</a:t>
            </a:r>
            <a:br>
              <a:rPr lang="en-US" altLang="ja-JP" sz="2400" dirty="0"/>
            </a:br>
            <a:r>
              <a:rPr lang="ja-JP" altLang="en-US" sz="2400" dirty="0"/>
              <a:t>　掲載しています。</a:t>
            </a:r>
            <a:endParaRPr lang="en-US" altLang="ja-JP" sz="2400" dirty="0"/>
          </a:p>
          <a:p>
            <a:pPr marL="0" indent="0">
              <a:buNone/>
            </a:pPr>
            <a:r>
              <a:rPr lang="ja-JP" altLang="en-US" sz="2400" dirty="0"/>
              <a:t>✔ シャワーフック付手すりは原則として対象となりません。</a:t>
            </a:r>
            <a:br>
              <a:rPr lang="en-US" altLang="ja-JP" sz="2400" dirty="0"/>
            </a:br>
            <a:r>
              <a:rPr lang="ja-JP" altLang="en-US" sz="2400" dirty="0"/>
              <a:t>　手すり部分のみを案分できる場合は、その部分が対象となります。</a:t>
            </a:r>
            <a:endParaRPr lang="en-US" altLang="ja-JP" sz="2400" dirty="0"/>
          </a:p>
        </p:txBody>
      </p:sp>
      <p:sp>
        <p:nvSpPr>
          <p:cNvPr id="10" name="コンテンツ プレースホルダー 2"/>
          <p:cNvSpPr txBox="1">
            <a:spLocks/>
          </p:cNvSpPr>
          <p:nvPr/>
        </p:nvSpPr>
        <p:spPr>
          <a:xfrm>
            <a:off x="1813145" y="1920654"/>
            <a:ext cx="9521162" cy="220787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ユニットバスの設置工事自体は、住宅改修の項目にありません。</a:t>
            </a:r>
            <a:endParaRPr lang="en-US" altLang="ja-JP" sz="2400" dirty="0"/>
          </a:p>
          <a:p>
            <a:r>
              <a:rPr lang="ja-JP" altLang="en-US" sz="2400" dirty="0"/>
              <a:t>ユニットバス工事の中で「手すり」「段差解消」「床材変更」に当たる部分のみが、保険給付の対象として検討できます。</a:t>
            </a:r>
            <a:endParaRPr lang="en-US" altLang="ja-JP" sz="2400" dirty="0"/>
          </a:p>
          <a:p>
            <a:r>
              <a:rPr lang="ja-JP" altLang="en-US" sz="2400" dirty="0"/>
              <a:t>材料費や施工費に保険給付の対象外の工事が含まれるため、保険対象の工事部分が適切に計算（案分）されていることが必要です。</a:t>
            </a:r>
          </a:p>
          <a:p>
            <a:pPr marL="0" indent="0">
              <a:buNone/>
            </a:pPr>
            <a:endParaRPr lang="en-US" altLang="ja-JP" sz="2400" dirty="0"/>
          </a:p>
        </p:txBody>
      </p:sp>
      <p:sp>
        <p:nvSpPr>
          <p:cNvPr id="12" name="コンテンツ プレースホルダー 2"/>
          <p:cNvSpPr>
            <a:spLocks noGrp="1"/>
          </p:cNvSpPr>
          <p:nvPr>
            <p:ph idx="1"/>
          </p:nvPr>
        </p:nvSpPr>
        <p:spPr>
          <a:xfrm>
            <a:off x="1311579" y="1353506"/>
            <a:ext cx="8915400" cy="567148"/>
          </a:xfrm>
        </p:spPr>
        <p:txBody>
          <a:bodyPr>
            <a:noAutofit/>
          </a:bodyPr>
          <a:lstStyle/>
          <a:p>
            <a:pPr marL="0" indent="0">
              <a:buNone/>
            </a:pPr>
            <a:r>
              <a:rPr lang="en-US" altLang="ja-JP" sz="3200" dirty="0"/>
              <a:t>【</a:t>
            </a:r>
            <a:r>
              <a:rPr lang="ja-JP" altLang="en-US" sz="3200" dirty="0"/>
              <a:t>参考</a:t>
            </a:r>
            <a:r>
              <a:rPr lang="en-US" altLang="ja-JP" sz="3200" dirty="0"/>
              <a:t>】</a:t>
            </a:r>
            <a:r>
              <a:rPr kumimoji="1" lang="ja-JP" altLang="en-US" sz="3200" dirty="0"/>
              <a:t>ユニットバスの取扱いについて</a:t>
            </a:r>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17</a:t>
            </a:fld>
            <a:endParaRPr kumimoji="1" lang="ja-JP" altLang="en-US" dirty="0"/>
          </a:p>
        </p:txBody>
      </p:sp>
    </p:spTree>
    <p:extLst>
      <p:ext uri="{BB962C8B-B14F-4D97-AF65-F5344CB8AC3E}">
        <p14:creationId xmlns:p14="http://schemas.microsoft.com/office/powerpoint/2010/main" val="1088878126"/>
      </p:ext>
    </p:extLst>
  </p:cSld>
  <p:clrMapOvr>
    <a:masterClrMapping/>
  </p:clrMapOvr>
  <mc:AlternateContent xmlns:mc="http://schemas.openxmlformats.org/markup-compatibility/2006" xmlns:p14="http://schemas.microsoft.com/office/powerpoint/2010/main">
    <mc:Choice Requires="p14">
      <p:transition spd="slow" p14:dur="2000" advTm="93000"/>
    </mc:Choice>
    <mc:Fallback xmlns="">
      <p:transition spd="slow" advTm="93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３．項目と審査のポイント（６）その他</a:t>
            </a:r>
            <a:endParaRPr kumimoji="1" lang="ja-JP" altLang="en-US"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18</a:t>
            </a:fld>
            <a:endParaRPr kumimoji="1" lang="ja-JP" altLang="en-US" dirty="0"/>
          </a:p>
        </p:txBody>
      </p:sp>
      <p:sp>
        <p:nvSpPr>
          <p:cNvPr id="6" name="メモ 5"/>
          <p:cNvSpPr/>
          <p:nvPr/>
        </p:nvSpPr>
        <p:spPr>
          <a:xfrm>
            <a:off x="4513438" y="1918705"/>
            <a:ext cx="2822028" cy="2743200"/>
          </a:xfrm>
          <a:prstGeom prst="foldedCorne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rot="10800000" flipV="1">
            <a:off x="4696063" y="2010102"/>
            <a:ext cx="2544386" cy="369332"/>
          </a:xfrm>
          <a:prstGeom prst="rect">
            <a:avLst/>
          </a:prstGeom>
          <a:noFill/>
        </p:spPr>
        <p:txBody>
          <a:bodyPr wrap="square" rtlCol="0">
            <a:spAutoFit/>
          </a:bodyPr>
          <a:lstStyle/>
          <a:p>
            <a:r>
              <a:rPr kumimoji="1" lang="ja-JP" altLang="en-US" b="1" dirty="0"/>
              <a:t>メーカー材料費見積書</a:t>
            </a:r>
          </a:p>
        </p:txBody>
      </p:sp>
      <p:sp>
        <p:nvSpPr>
          <p:cNvPr id="7" name="テキスト ボックス 6"/>
          <p:cNvSpPr txBox="1"/>
          <p:nvPr/>
        </p:nvSpPr>
        <p:spPr>
          <a:xfrm rot="10800000" flipV="1">
            <a:off x="4769540" y="2370220"/>
            <a:ext cx="2782614" cy="2585323"/>
          </a:xfrm>
          <a:prstGeom prst="rect">
            <a:avLst/>
          </a:prstGeom>
          <a:noFill/>
        </p:spPr>
        <p:txBody>
          <a:bodyPr wrap="square" rtlCol="0">
            <a:spAutoFit/>
          </a:bodyPr>
          <a:lstStyle/>
          <a:p>
            <a:r>
              <a:rPr kumimoji="1" lang="ja-JP" altLang="en-US" dirty="0"/>
              <a:t>床材　 　</a:t>
            </a:r>
            <a:r>
              <a:rPr kumimoji="1" lang="en-US" altLang="ja-JP" dirty="0"/>
              <a:t>20,000</a:t>
            </a:r>
            <a:r>
              <a:rPr kumimoji="1" lang="ja-JP" altLang="en-US" dirty="0"/>
              <a:t>円 </a:t>
            </a:r>
            <a:r>
              <a:rPr kumimoji="1" lang="en-US" altLang="ja-JP" dirty="0"/>
              <a:t>※</a:t>
            </a:r>
          </a:p>
          <a:p>
            <a:r>
              <a:rPr kumimoji="1" lang="ja-JP" altLang="en-US" dirty="0"/>
              <a:t>ドア　 　</a:t>
            </a:r>
            <a:r>
              <a:rPr kumimoji="1" lang="en-US" altLang="ja-JP" dirty="0"/>
              <a:t>20,000</a:t>
            </a:r>
            <a:r>
              <a:rPr kumimoji="1" lang="ja-JP" altLang="en-US" dirty="0"/>
              <a:t>円 </a:t>
            </a:r>
            <a:r>
              <a:rPr kumimoji="1" lang="en-US" altLang="ja-JP" dirty="0"/>
              <a:t>※</a:t>
            </a:r>
          </a:p>
          <a:p>
            <a:r>
              <a:rPr lang="ja-JP" altLang="en-US" dirty="0"/>
              <a:t>壁　　　 </a:t>
            </a:r>
            <a:r>
              <a:rPr lang="en-US" altLang="ja-JP" dirty="0"/>
              <a:t>50,000</a:t>
            </a:r>
            <a:r>
              <a:rPr lang="ja-JP" altLang="en-US" dirty="0"/>
              <a:t>円</a:t>
            </a:r>
            <a:endParaRPr lang="en-US" altLang="ja-JP" dirty="0"/>
          </a:p>
          <a:p>
            <a:r>
              <a:rPr kumimoji="1" lang="ja-JP" altLang="en-US" dirty="0"/>
              <a:t>浴槽　 　</a:t>
            </a:r>
            <a:r>
              <a:rPr kumimoji="1" lang="en-US" altLang="ja-JP" dirty="0"/>
              <a:t>40,000</a:t>
            </a:r>
            <a:r>
              <a:rPr lang="ja-JP" altLang="en-US" dirty="0"/>
              <a:t>円 </a:t>
            </a:r>
            <a:r>
              <a:rPr lang="en-US" altLang="ja-JP" dirty="0"/>
              <a:t>※</a:t>
            </a:r>
            <a:endParaRPr kumimoji="1" lang="en-US" altLang="ja-JP" dirty="0"/>
          </a:p>
          <a:p>
            <a:r>
              <a:rPr lang="ja-JP" altLang="en-US" dirty="0"/>
              <a:t>天井　 　</a:t>
            </a:r>
            <a:r>
              <a:rPr lang="en-US" altLang="ja-JP" dirty="0"/>
              <a:t>20,000</a:t>
            </a:r>
            <a:r>
              <a:rPr lang="ja-JP" altLang="en-US" dirty="0"/>
              <a:t>円</a:t>
            </a:r>
            <a:endParaRPr lang="en-US" altLang="ja-JP" dirty="0"/>
          </a:p>
          <a:p>
            <a:r>
              <a:rPr kumimoji="1" lang="ja-JP" altLang="en-US" dirty="0"/>
              <a:t>他部材　 </a:t>
            </a:r>
            <a:r>
              <a:rPr kumimoji="1" lang="en-US" altLang="ja-JP" dirty="0"/>
              <a:t>50,000</a:t>
            </a:r>
            <a:r>
              <a:rPr kumimoji="1" lang="ja-JP" altLang="en-US" dirty="0"/>
              <a:t>円</a:t>
            </a:r>
            <a:endParaRPr kumimoji="1" lang="en-US" altLang="ja-JP" dirty="0"/>
          </a:p>
          <a:p>
            <a:r>
              <a:rPr lang="ja-JP" altLang="en-US" dirty="0"/>
              <a:t>合計　　</a:t>
            </a:r>
            <a:r>
              <a:rPr lang="en-US" altLang="ja-JP" dirty="0"/>
              <a:t>200,000</a:t>
            </a:r>
            <a:r>
              <a:rPr lang="ja-JP" altLang="en-US" dirty="0"/>
              <a:t>円</a:t>
            </a:r>
            <a:endParaRPr lang="en-US" altLang="ja-JP" dirty="0"/>
          </a:p>
          <a:p>
            <a:r>
              <a:rPr kumimoji="1" lang="en-US" altLang="ja-JP" dirty="0"/>
              <a:t>※</a:t>
            </a:r>
            <a:r>
              <a:rPr kumimoji="1" lang="ja-JP" altLang="en-US" dirty="0"/>
              <a:t>介護保険対象</a:t>
            </a:r>
            <a:endParaRPr kumimoji="1" lang="en-US" altLang="ja-JP" dirty="0"/>
          </a:p>
          <a:p>
            <a:endParaRPr kumimoji="1" lang="en-US" altLang="ja-JP" dirty="0"/>
          </a:p>
        </p:txBody>
      </p:sp>
      <p:cxnSp>
        <p:nvCxnSpPr>
          <p:cNvPr id="8" name="直線コネクタ 7"/>
          <p:cNvCxnSpPr/>
          <p:nvPr/>
        </p:nvCxnSpPr>
        <p:spPr>
          <a:xfrm>
            <a:off x="4652259" y="4057554"/>
            <a:ext cx="2544386"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コンテンツ プレースホルダー 2"/>
          <p:cNvSpPr txBox="1">
            <a:spLocks/>
          </p:cNvSpPr>
          <p:nvPr/>
        </p:nvSpPr>
        <p:spPr>
          <a:xfrm>
            <a:off x="1224134" y="1313397"/>
            <a:ext cx="5046711" cy="51269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400" dirty="0"/>
              <a:t>【</a:t>
            </a:r>
            <a:r>
              <a:rPr lang="ja-JP" altLang="en-US" sz="2400" dirty="0"/>
              <a:t>参考</a:t>
            </a:r>
            <a:r>
              <a:rPr lang="en-US" altLang="ja-JP" sz="2400" dirty="0"/>
              <a:t>】</a:t>
            </a:r>
            <a:r>
              <a:rPr lang="ja-JP" altLang="en-US" sz="2400" dirty="0"/>
              <a:t>ユニットバス案分計算例</a:t>
            </a:r>
            <a:endParaRPr lang="en-US" altLang="ja-JP" sz="2400" dirty="0"/>
          </a:p>
        </p:txBody>
      </p:sp>
      <p:sp>
        <p:nvSpPr>
          <p:cNvPr id="10" name="メモ 9"/>
          <p:cNvSpPr/>
          <p:nvPr/>
        </p:nvSpPr>
        <p:spPr>
          <a:xfrm>
            <a:off x="1509886" y="1918705"/>
            <a:ext cx="2822028" cy="4897224"/>
          </a:xfrm>
          <a:prstGeom prst="foldedCorne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rot="10800000" flipV="1">
            <a:off x="1970153" y="2000887"/>
            <a:ext cx="2544386" cy="369332"/>
          </a:xfrm>
          <a:prstGeom prst="rect">
            <a:avLst/>
          </a:prstGeom>
          <a:noFill/>
        </p:spPr>
        <p:txBody>
          <a:bodyPr wrap="square" rtlCol="0">
            <a:spAutoFit/>
          </a:bodyPr>
          <a:lstStyle/>
          <a:p>
            <a:r>
              <a:rPr kumimoji="1" lang="ja-JP" altLang="en-US" b="1" dirty="0"/>
              <a:t>施工業者見積書</a:t>
            </a:r>
          </a:p>
        </p:txBody>
      </p:sp>
      <p:cxnSp>
        <p:nvCxnSpPr>
          <p:cNvPr id="13" name="直線コネクタ 12"/>
          <p:cNvCxnSpPr/>
          <p:nvPr/>
        </p:nvCxnSpPr>
        <p:spPr>
          <a:xfrm>
            <a:off x="1509886" y="4383778"/>
            <a:ext cx="254438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rot="10800000" flipV="1">
            <a:off x="1573330" y="2401384"/>
            <a:ext cx="2782614" cy="2031325"/>
          </a:xfrm>
          <a:prstGeom prst="rect">
            <a:avLst/>
          </a:prstGeom>
          <a:noFill/>
        </p:spPr>
        <p:txBody>
          <a:bodyPr wrap="square" rtlCol="0">
            <a:spAutoFit/>
          </a:bodyPr>
          <a:lstStyle/>
          <a:p>
            <a:r>
              <a:rPr kumimoji="1" lang="ja-JP" altLang="en-US" dirty="0"/>
              <a:t>床材　 　　</a:t>
            </a:r>
            <a:r>
              <a:rPr kumimoji="1" lang="en-US" altLang="ja-JP" dirty="0"/>
              <a:t>20,000</a:t>
            </a:r>
            <a:r>
              <a:rPr kumimoji="1" lang="ja-JP" altLang="en-US" dirty="0"/>
              <a:t>円 </a:t>
            </a:r>
            <a:r>
              <a:rPr kumimoji="1" lang="en-US" altLang="ja-JP" dirty="0"/>
              <a:t>※</a:t>
            </a:r>
          </a:p>
          <a:p>
            <a:r>
              <a:rPr kumimoji="1" lang="ja-JP" altLang="en-US" dirty="0"/>
              <a:t>ドア　 　　</a:t>
            </a:r>
            <a:r>
              <a:rPr kumimoji="1" lang="en-US" altLang="ja-JP" dirty="0"/>
              <a:t>20,000</a:t>
            </a:r>
            <a:r>
              <a:rPr kumimoji="1" lang="ja-JP" altLang="en-US" dirty="0"/>
              <a:t>円 </a:t>
            </a:r>
            <a:r>
              <a:rPr kumimoji="1" lang="en-US" altLang="ja-JP" dirty="0"/>
              <a:t>※</a:t>
            </a:r>
          </a:p>
          <a:p>
            <a:r>
              <a:rPr lang="ja-JP" altLang="en-US" dirty="0"/>
              <a:t>壁　　　　 </a:t>
            </a:r>
            <a:r>
              <a:rPr lang="en-US" altLang="ja-JP" dirty="0"/>
              <a:t>50,000</a:t>
            </a:r>
            <a:r>
              <a:rPr lang="ja-JP" altLang="en-US" dirty="0"/>
              <a:t>円</a:t>
            </a:r>
            <a:endParaRPr lang="en-US" altLang="ja-JP" dirty="0"/>
          </a:p>
          <a:p>
            <a:r>
              <a:rPr kumimoji="1" lang="ja-JP" altLang="en-US" dirty="0"/>
              <a:t>浴槽　　 　</a:t>
            </a:r>
            <a:r>
              <a:rPr kumimoji="1" lang="en-US" altLang="ja-JP" dirty="0"/>
              <a:t>40,000</a:t>
            </a:r>
            <a:r>
              <a:rPr kumimoji="1" lang="ja-JP" altLang="en-US" dirty="0"/>
              <a:t>円 </a:t>
            </a:r>
            <a:r>
              <a:rPr lang="en-US" altLang="ja-JP" dirty="0"/>
              <a:t>※</a:t>
            </a:r>
            <a:endParaRPr kumimoji="1" lang="en-US" altLang="ja-JP" dirty="0"/>
          </a:p>
          <a:p>
            <a:r>
              <a:rPr lang="ja-JP" altLang="en-US" dirty="0"/>
              <a:t>天井　 　　</a:t>
            </a:r>
            <a:r>
              <a:rPr lang="en-US" altLang="ja-JP" dirty="0"/>
              <a:t>20,000</a:t>
            </a:r>
            <a:r>
              <a:rPr lang="ja-JP" altLang="en-US" dirty="0"/>
              <a:t>円</a:t>
            </a:r>
            <a:endParaRPr lang="en-US" altLang="ja-JP" dirty="0"/>
          </a:p>
          <a:p>
            <a:r>
              <a:rPr kumimoji="1" lang="ja-JP" altLang="en-US" dirty="0"/>
              <a:t>他部材　　 </a:t>
            </a:r>
            <a:r>
              <a:rPr kumimoji="1" lang="en-US" altLang="ja-JP" dirty="0"/>
              <a:t>50,000</a:t>
            </a:r>
            <a:r>
              <a:rPr kumimoji="1" lang="ja-JP" altLang="en-US" dirty="0"/>
              <a:t>円</a:t>
            </a:r>
            <a:endParaRPr kumimoji="1" lang="en-US" altLang="ja-JP" dirty="0"/>
          </a:p>
          <a:p>
            <a:r>
              <a:rPr lang="ja-JP" altLang="en-US" dirty="0"/>
              <a:t>材料費計   </a:t>
            </a:r>
            <a:r>
              <a:rPr lang="en-US" altLang="ja-JP" dirty="0"/>
              <a:t>200,000</a:t>
            </a:r>
            <a:r>
              <a:rPr lang="ja-JP" altLang="en-US" dirty="0"/>
              <a:t>円</a:t>
            </a:r>
            <a:endParaRPr lang="en-US" altLang="ja-JP" dirty="0"/>
          </a:p>
        </p:txBody>
      </p:sp>
      <p:sp>
        <p:nvSpPr>
          <p:cNvPr id="16" name="テキスト ボックス 15"/>
          <p:cNvSpPr txBox="1"/>
          <p:nvPr/>
        </p:nvSpPr>
        <p:spPr>
          <a:xfrm rot="10800000" flipV="1">
            <a:off x="1529593" y="4463873"/>
            <a:ext cx="2782614" cy="1754326"/>
          </a:xfrm>
          <a:prstGeom prst="rect">
            <a:avLst/>
          </a:prstGeom>
          <a:noFill/>
        </p:spPr>
        <p:txBody>
          <a:bodyPr wrap="square" rtlCol="0">
            <a:spAutoFit/>
          </a:bodyPr>
          <a:lstStyle/>
          <a:p>
            <a:r>
              <a:rPr lang="ja-JP" altLang="en-US" dirty="0"/>
              <a:t>解体工事</a:t>
            </a:r>
            <a:r>
              <a:rPr kumimoji="1" lang="ja-JP" altLang="en-US" dirty="0"/>
              <a:t>     </a:t>
            </a:r>
            <a:r>
              <a:rPr lang="en-US" altLang="ja-JP" dirty="0"/>
              <a:t>100,000</a:t>
            </a:r>
            <a:r>
              <a:rPr kumimoji="1" lang="ja-JP" altLang="en-US" dirty="0"/>
              <a:t>円 </a:t>
            </a:r>
            <a:r>
              <a:rPr kumimoji="1" lang="en-US" altLang="ja-JP" dirty="0"/>
              <a:t>※</a:t>
            </a:r>
            <a:r>
              <a:rPr kumimoji="1" lang="ja-JP" altLang="en-US" dirty="0"/>
              <a:t>　</a:t>
            </a:r>
            <a:endParaRPr kumimoji="1" lang="en-US" altLang="ja-JP" dirty="0"/>
          </a:p>
          <a:p>
            <a:r>
              <a:rPr kumimoji="1" lang="ja-JP" altLang="en-US" dirty="0"/>
              <a:t>処分費 　      </a:t>
            </a:r>
            <a:r>
              <a:rPr kumimoji="1" lang="en-US" altLang="ja-JP" dirty="0"/>
              <a:t>30,000</a:t>
            </a:r>
            <a:r>
              <a:rPr kumimoji="1" lang="ja-JP" altLang="en-US" dirty="0"/>
              <a:t>円 </a:t>
            </a:r>
            <a:r>
              <a:rPr lang="en-US" altLang="ja-JP" dirty="0"/>
              <a:t>※</a:t>
            </a:r>
          </a:p>
          <a:p>
            <a:r>
              <a:rPr kumimoji="1" lang="ja-JP" altLang="en-US" dirty="0"/>
              <a:t>組立工事     </a:t>
            </a:r>
            <a:r>
              <a:rPr kumimoji="1" lang="en-US" altLang="ja-JP" dirty="0"/>
              <a:t>100,000</a:t>
            </a:r>
            <a:r>
              <a:rPr kumimoji="1" lang="ja-JP" altLang="en-US" dirty="0"/>
              <a:t>円 </a:t>
            </a:r>
            <a:r>
              <a:rPr lang="en-US" altLang="ja-JP" dirty="0"/>
              <a:t>※</a:t>
            </a:r>
          </a:p>
          <a:p>
            <a:r>
              <a:rPr lang="ja-JP" altLang="en-US" dirty="0"/>
              <a:t>給排水工事   </a:t>
            </a:r>
            <a:r>
              <a:rPr lang="en-US" altLang="ja-JP" dirty="0"/>
              <a:t>50,000</a:t>
            </a:r>
            <a:r>
              <a:rPr lang="ja-JP" altLang="en-US" dirty="0"/>
              <a:t>円 </a:t>
            </a:r>
            <a:r>
              <a:rPr lang="en-US" altLang="ja-JP" dirty="0"/>
              <a:t>※</a:t>
            </a:r>
            <a:endParaRPr kumimoji="1" lang="en-US" altLang="ja-JP" dirty="0"/>
          </a:p>
          <a:p>
            <a:r>
              <a:rPr lang="ja-JP" altLang="en-US" dirty="0"/>
              <a:t>電気工事　   </a:t>
            </a:r>
            <a:r>
              <a:rPr lang="en-US" altLang="ja-JP" dirty="0"/>
              <a:t>50,000</a:t>
            </a:r>
            <a:r>
              <a:rPr lang="ja-JP" altLang="en-US" dirty="0"/>
              <a:t>円</a:t>
            </a:r>
            <a:endParaRPr lang="en-US" altLang="ja-JP" dirty="0"/>
          </a:p>
          <a:p>
            <a:r>
              <a:rPr kumimoji="1" lang="ja-JP" altLang="en-US" dirty="0"/>
              <a:t>施工費計    </a:t>
            </a:r>
            <a:r>
              <a:rPr kumimoji="1" lang="en-US" altLang="ja-JP" dirty="0"/>
              <a:t>330,000</a:t>
            </a:r>
            <a:r>
              <a:rPr kumimoji="1" lang="ja-JP" altLang="en-US" dirty="0"/>
              <a:t>円</a:t>
            </a:r>
            <a:endParaRPr kumimoji="1" lang="en-US" altLang="ja-JP" dirty="0"/>
          </a:p>
        </p:txBody>
      </p:sp>
      <p:cxnSp>
        <p:nvCxnSpPr>
          <p:cNvPr id="17" name="直線コネクタ 16"/>
          <p:cNvCxnSpPr/>
          <p:nvPr/>
        </p:nvCxnSpPr>
        <p:spPr>
          <a:xfrm>
            <a:off x="1509886" y="4057554"/>
            <a:ext cx="25443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529592" y="5838778"/>
            <a:ext cx="25443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509886" y="6169597"/>
            <a:ext cx="2544386"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rot="10800000" flipV="1">
            <a:off x="1521665" y="6169597"/>
            <a:ext cx="2782614" cy="646331"/>
          </a:xfrm>
          <a:prstGeom prst="rect">
            <a:avLst/>
          </a:prstGeom>
          <a:noFill/>
        </p:spPr>
        <p:txBody>
          <a:bodyPr wrap="square" rtlCol="0">
            <a:spAutoFit/>
          </a:bodyPr>
          <a:lstStyle/>
          <a:p>
            <a:r>
              <a:rPr lang="ja-JP" altLang="en-US" dirty="0"/>
              <a:t>合計　　    </a:t>
            </a:r>
            <a:r>
              <a:rPr lang="en-US" altLang="ja-JP" dirty="0"/>
              <a:t>530,000</a:t>
            </a:r>
            <a:r>
              <a:rPr lang="ja-JP" altLang="en-US" dirty="0"/>
              <a:t>円</a:t>
            </a:r>
            <a:endParaRPr lang="en-US" altLang="ja-JP" dirty="0"/>
          </a:p>
          <a:p>
            <a:r>
              <a:rPr lang="en-US" altLang="ja-JP" dirty="0"/>
              <a:t>※</a:t>
            </a:r>
            <a:r>
              <a:rPr lang="ja-JP" altLang="en-US" dirty="0"/>
              <a:t>介護保険対象</a:t>
            </a:r>
            <a:endParaRPr kumimoji="1" lang="en-US" altLang="ja-JP" dirty="0"/>
          </a:p>
        </p:txBody>
      </p:sp>
      <p:sp>
        <p:nvSpPr>
          <p:cNvPr id="22" name="上カーブ矢印 21"/>
          <p:cNvSpPr/>
          <p:nvPr/>
        </p:nvSpPr>
        <p:spPr>
          <a:xfrm>
            <a:off x="5093173" y="5475400"/>
            <a:ext cx="2242293" cy="717238"/>
          </a:xfrm>
          <a:prstGeom prst="curvedUpArrow">
            <a:avLst>
              <a:gd name="adj1" fmla="val 25000"/>
              <a:gd name="adj2" fmla="val 50000"/>
              <a:gd name="adj3" fmla="val 315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テキスト ボックス 22"/>
          <p:cNvSpPr txBox="1"/>
          <p:nvPr/>
        </p:nvSpPr>
        <p:spPr>
          <a:xfrm rot="10800000" flipV="1">
            <a:off x="7378169" y="1868460"/>
            <a:ext cx="4783058" cy="3970318"/>
          </a:xfrm>
          <a:prstGeom prst="rect">
            <a:avLst/>
          </a:prstGeom>
          <a:noFill/>
        </p:spPr>
        <p:txBody>
          <a:bodyPr wrap="square" rtlCol="0">
            <a:spAutoFit/>
          </a:bodyPr>
          <a:lstStyle/>
          <a:p>
            <a:r>
              <a:rPr kumimoji="1" lang="ja-JP" altLang="en-US" dirty="0"/>
              <a:t>≪介護保険対象金額計算方法</a:t>
            </a:r>
            <a:r>
              <a:rPr lang="ja-JP" altLang="en-US" dirty="0"/>
              <a:t>≫</a:t>
            </a:r>
            <a:endParaRPr kumimoji="1" lang="en-US" altLang="ja-JP" dirty="0"/>
          </a:p>
          <a:p>
            <a:endParaRPr kumimoji="1" lang="en-US" altLang="ja-JP" dirty="0"/>
          </a:p>
          <a:p>
            <a:r>
              <a:rPr kumimoji="1" lang="ja-JP" altLang="en-US" dirty="0"/>
              <a:t>① 材料費</a:t>
            </a:r>
            <a:endParaRPr kumimoji="1" lang="en-US" altLang="ja-JP" dirty="0"/>
          </a:p>
          <a:p>
            <a:r>
              <a:rPr lang="ja-JP" altLang="en-US" dirty="0"/>
              <a:t>　床材 </a:t>
            </a:r>
            <a:r>
              <a:rPr lang="en-US" altLang="ja-JP" dirty="0"/>
              <a:t>20,000</a:t>
            </a:r>
            <a:r>
              <a:rPr lang="ja-JP" altLang="en-US" dirty="0"/>
              <a:t>＋ドア </a:t>
            </a:r>
            <a:r>
              <a:rPr lang="en-US" altLang="ja-JP" dirty="0"/>
              <a:t>20,000</a:t>
            </a:r>
            <a:r>
              <a:rPr lang="ja-JP" altLang="en-US" dirty="0"/>
              <a:t> ＋ 浴槽</a:t>
            </a:r>
            <a:r>
              <a:rPr lang="en-US" altLang="ja-JP" dirty="0"/>
              <a:t>40,000</a:t>
            </a:r>
            <a:r>
              <a:rPr lang="ja-JP" altLang="en-US" dirty="0"/>
              <a:t>＝ </a:t>
            </a:r>
            <a:r>
              <a:rPr lang="en-US" altLang="ja-JP" dirty="0"/>
              <a:t>80,000</a:t>
            </a:r>
            <a:r>
              <a:rPr lang="ja-JP" altLang="en-US" dirty="0"/>
              <a:t>円</a:t>
            </a:r>
            <a:endParaRPr lang="en-US" altLang="ja-JP" dirty="0"/>
          </a:p>
          <a:p>
            <a:endParaRPr kumimoji="1" lang="en-US" altLang="ja-JP" dirty="0"/>
          </a:p>
          <a:p>
            <a:r>
              <a:rPr lang="ja-JP" altLang="en-US" dirty="0"/>
              <a:t>② 施工費</a:t>
            </a:r>
            <a:endParaRPr lang="en-US" altLang="ja-JP" dirty="0"/>
          </a:p>
          <a:p>
            <a:r>
              <a:rPr kumimoji="1" lang="ja-JP" altLang="en-US" dirty="0"/>
              <a:t>（解体工事 </a:t>
            </a:r>
            <a:r>
              <a:rPr kumimoji="1" lang="en-US" altLang="ja-JP" dirty="0"/>
              <a:t>100,000</a:t>
            </a:r>
            <a:r>
              <a:rPr lang="ja-JP" altLang="en-US" dirty="0"/>
              <a:t> ＋</a:t>
            </a:r>
            <a:r>
              <a:rPr kumimoji="1" lang="ja-JP" altLang="en-US" dirty="0"/>
              <a:t>処分費 </a:t>
            </a:r>
            <a:r>
              <a:rPr kumimoji="1" lang="en-US" altLang="ja-JP" dirty="0"/>
              <a:t>30,000</a:t>
            </a:r>
            <a:r>
              <a:rPr lang="ja-JP" altLang="en-US" dirty="0"/>
              <a:t> ＋</a:t>
            </a:r>
            <a:r>
              <a:rPr kumimoji="1" lang="ja-JP" altLang="en-US" dirty="0"/>
              <a:t>組立工事 </a:t>
            </a:r>
            <a:r>
              <a:rPr kumimoji="1" lang="en-US" altLang="ja-JP" dirty="0"/>
              <a:t>100,000</a:t>
            </a:r>
            <a:r>
              <a:rPr lang="ja-JP" altLang="en-US" dirty="0"/>
              <a:t> ＋ 給排水 </a:t>
            </a:r>
            <a:r>
              <a:rPr lang="en-US" altLang="ja-JP" dirty="0"/>
              <a:t>50,000</a:t>
            </a:r>
            <a:r>
              <a:rPr kumimoji="1" lang="ja-JP" altLang="en-US" dirty="0"/>
              <a:t>）</a:t>
            </a:r>
            <a:r>
              <a:rPr lang="en-US" altLang="ja-JP" dirty="0"/>
              <a:t>×</a:t>
            </a:r>
            <a:r>
              <a:rPr lang="ja-JP" altLang="en-US" dirty="0"/>
              <a:t>（材料費</a:t>
            </a:r>
            <a:r>
              <a:rPr lang="en-US" altLang="ja-JP" dirty="0"/>
              <a:t>80,000</a:t>
            </a:r>
            <a:r>
              <a:rPr lang="ja-JP" altLang="en-US" dirty="0"/>
              <a:t>／材料費計</a:t>
            </a:r>
            <a:r>
              <a:rPr lang="en-US" altLang="ja-JP" dirty="0"/>
              <a:t>200,000</a:t>
            </a:r>
            <a:r>
              <a:rPr lang="ja-JP" altLang="en-US" dirty="0"/>
              <a:t>）</a:t>
            </a:r>
            <a:endParaRPr lang="en-US" altLang="ja-JP" dirty="0"/>
          </a:p>
          <a:p>
            <a:r>
              <a:rPr lang="en-US" altLang="ja-JP" dirty="0"/>
              <a:t>= 112,000</a:t>
            </a:r>
            <a:r>
              <a:rPr lang="ja-JP" altLang="en-US" dirty="0"/>
              <a:t>円</a:t>
            </a:r>
            <a:endParaRPr lang="en-US" altLang="ja-JP" dirty="0"/>
          </a:p>
          <a:p>
            <a:endParaRPr kumimoji="1" lang="en-US" altLang="ja-JP" dirty="0"/>
          </a:p>
          <a:p>
            <a:r>
              <a:rPr lang="ja-JP" altLang="en-US" dirty="0"/>
              <a:t>③介護保険対象金額</a:t>
            </a:r>
            <a:endParaRPr lang="en-US" altLang="ja-JP" dirty="0"/>
          </a:p>
          <a:p>
            <a:r>
              <a:rPr kumimoji="1" lang="ja-JP" altLang="en-US" dirty="0"/>
              <a:t>　</a:t>
            </a:r>
            <a:r>
              <a:rPr kumimoji="1" lang="ja-JP" altLang="en-US" b="1" u="sng" dirty="0">
                <a:solidFill>
                  <a:srgbClr val="FF0000"/>
                </a:solidFill>
              </a:rPr>
              <a:t>①＋②＝</a:t>
            </a:r>
            <a:r>
              <a:rPr kumimoji="1" lang="en-US" altLang="ja-JP" b="1" u="sng" dirty="0">
                <a:solidFill>
                  <a:srgbClr val="FF0000"/>
                </a:solidFill>
              </a:rPr>
              <a:t>192,000</a:t>
            </a:r>
            <a:r>
              <a:rPr kumimoji="1" lang="ja-JP" altLang="en-US" b="1" u="sng" dirty="0">
                <a:solidFill>
                  <a:srgbClr val="FF0000"/>
                </a:solidFill>
              </a:rPr>
              <a:t>円</a:t>
            </a:r>
            <a:endParaRPr kumimoji="1" lang="en-US" altLang="ja-JP" b="1" u="sng" dirty="0">
              <a:solidFill>
                <a:srgbClr val="FF0000"/>
              </a:solidFill>
            </a:endParaRPr>
          </a:p>
        </p:txBody>
      </p:sp>
    </p:spTree>
    <p:extLst>
      <p:ext uri="{BB962C8B-B14F-4D97-AF65-F5344CB8AC3E}">
        <p14:creationId xmlns:p14="http://schemas.microsoft.com/office/powerpoint/2010/main" val="4126542522"/>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45626" y="622069"/>
            <a:ext cx="9553353" cy="699723"/>
          </a:xfrm>
        </p:spPr>
        <p:txBody>
          <a:bodyPr>
            <a:normAutofit/>
          </a:bodyPr>
          <a:lstStyle/>
          <a:p>
            <a:r>
              <a:rPr lang="ja-JP" altLang="en-US" dirty="0"/>
              <a:t>４．支給申請について（１）申請のながれ</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19</a:t>
            </a:fld>
            <a:endParaRPr kumimoji="1" lang="ja-JP" altLang="en-US" dirty="0"/>
          </a:p>
        </p:txBody>
      </p:sp>
      <p:sp>
        <p:nvSpPr>
          <p:cNvPr id="6" name="右矢印吹き出し 5"/>
          <p:cNvSpPr/>
          <p:nvPr/>
        </p:nvSpPr>
        <p:spPr>
          <a:xfrm>
            <a:off x="687687" y="1648046"/>
            <a:ext cx="2211572" cy="2355539"/>
          </a:xfrm>
          <a:prstGeom prst="rightArrowCallout">
            <a:avLst>
              <a:gd name="adj1" fmla="val 21363"/>
              <a:gd name="adj2" fmla="val 28290"/>
              <a:gd name="adj3" fmla="val 23026"/>
              <a:gd name="adj4" fmla="val 7166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87687" y="1371048"/>
            <a:ext cx="1410356"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200" dirty="0"/>
              <a:t>①ケアマネに相談</a:t>
            </a:r>
          </a:p>
        </p:txBody>
      </p:sp>
      <p:sp>
        <p:nvSpPr>
          <p:cNvPr id="8" name="テキスト ボックス 7"/>
          <p:cNvSpPr txBox="1"/>
          <p:nvPr/>
        </p:nvSpPr>
        <p:spPr>
          <a:xfrm>
            <a:off x="687687" y="1695261"/>
            <a:ext cx="1683373" cy="1569660"/>
          </a:xfrm>
          <a:prstGeom prst="rect">
            <a:avLst/>
          </a:prstGeom>
          <a:noFill/>
        </p:spPr>
        <p:txBody>
          <a:bodyPr wrap="square" rtlCol="0">
            <a:spAutoFit/>
          </a:bodyPr>
          <a:lstStyle/>
          <a:p>
            <a:r>
              <a:rPr kumimoji="1" lang="ja-JP" altLang="en-US" sz="1200" dirty="0"/>
              <a:t>被保険者が、ケアマネジャーや地域包括支援センターの職員に住宅改修について相談し、「住宅改修を必要とする理由書」を作成してもらう。</a:t>
            </a:r>
          </a:p>
        </p:txBody>
      </p:sp>
      <p:sp>
        <p:nvSpPr>
          <p:cNvPr id="13" name="右矢印吹き出し 12"/>
          <p:cNvSpPr/>
          <p:nvPr/>
        </p:nvSpPr>
        <p:spPr>
          <a:xfrm>
            <a:off x="2899259" y="1648046"/>
            <a:ext cx="2211572" cy="2355539"/>
          </a:xfrm>
          <a:prstGeom prst="rightArrowCallout">
            <a:avLst>
              <a:gd name="adj1" fmla="val 22368"/>
              <a:gd name="adj2" fmla="val 28290"/>
              <a:gd name="adj3" fmla="val 23026"/>
              <a:gd name="adj4" fmla="val 7214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899604" y="1371048"/>
            <a:ext cx="1410356"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②見積書の作成</a:t>
            </a:r>
            <a:endParaRPr kumimoji="1" lang="ja-JP" altLang="en-US" sz="1200" dirty="0"/>
          </a:p>
        </p:txBody>
      </p:sp>
      <p:sp>
        <p:nvSpPr>
          <p:cNvPr id="16" name="テキスト ボックス 15"/>
          <p:cNvSpPr txBox="1"/>
          <p:nvPr/>
        </p:nvSpPr>
        <p:spPr>
          <a:xfrm>
            <a:off x="2899259" y="1695262"/>
            <a:ext cx="1683373" cy="1754326"/>
          </a:xfrm>
          <a:prstGeom prst="rect">
            <a:avLst/>
          </a:prstGeom>
          <a:noFill/>
        </p:spPr>
        <p:txBody>
          <a:bodyPr wrap="square" rtlCol="0">
            <a:spAutoFit/>
          </a:bodyPr>
          <a:lstStyle/>
          <a:p>
            <a:r>
              <a:rPr kumimoji="1" lang="ja-JP" altLang="en-US" sz="1200" dirty="0"/>
              <a:t>施工業者が、「住宅改修を必要とする理由書」に基づいて、見積書を作成します。</a:t>
            </a:r>
            <a:endParaRPr kumimoji="1" lang="en-US" altLang="ja-JP" sz="1200" dirty="0"/>
          </a:p>
          <a:p>
            <a:endParaRPr lang="en-US" altLang="ja-JP" sz="1200" dirty="0"/>
          </a:p>
          <a:p>
            <a:r>
              <a:rPr lang="en-US" altLang="ja-JP" sz="1200" dirty="0"/>
              <a:t>※</a:t>
            </a:r>
            <a:r>
              <a:rPr lang="ja-JP" altLang="en-US" sz="1200" dirty="0"/>
              <a:t>受領委任払いとしたい場合、受領委任払い事業者である必要があります。</a:t>
            </a:r>
            <a:endParaRPr kumimoji="1" lang="ja-JP" altLang="en-US" sz="1200" dirty="0"/>
          </a:p>
        </p:txBody>
      </p:sp>
      <p:sp>
        <p:nvSpPr>
          <p:cNvPr id="17" name="右矢印吹き出し 16"/>
          <p:cNvSpPr/>
          <p:nvPr/>
        </p:nvSpPr>
        <p:spPr>
          <a:xfrm>
            <a:off x="5110831" y="1647026"/>
            <a:ext cx="4033169" cy="2356559"/>
          </a:xfrm>
          <a:prstGeom prst="rightArrowCallout">
            <a:avLst>
              <a:gd name="adj1" fmla="val 21052"/>
              <a:gd name="adj2" fmla="val 27632"/>
              <a:gd name="adj3" fmla="val 23026"/>
              <a:gd name="adj4" fmla="val 8491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110830" y="1370967"/>
            <a:ext cx="2211572"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③市へ支給申請（事前申請）</a:t>
            </a:r>
            <a:endParaRPr kumimoji="1" lang="ja-JP" altLang="en-US" sz="1200" dirty="0"/>
          </a:p>
        </p:txBody>
      </p:sp>
      <p:sp>
        <p:nvSpPr>
          <p:cNvPr id="20" name="テキスト ボックス 19"/>
          <p:cNvSpPr txBox="1"/>
          <p:nvPr/>
        </p:nvSpPr>
        <p:spPr>
          <a:xfrm>
            <a:off x="5110831" y="1695261"/>
            <a:ext cx="3480276" cy="2308324"/>
          </a:xfrm>
          <a:prstGeom prst="rect">
            <a:avLst/>
          </a:prstGeom>
          <a:noFill/>
        </p:spPr>
        <p:txBody>
          <a:bodyPr wrap="square" rtlCol="0">
            <a:spAutoFit/>
          </a:bodyPr>
          <a:lstStyle/>
          <a:p>
            <a:r>
              <a:rPr kumimoji="1" lang="ja-JP" altLang="en-US" sz="1200" dirty="0"/>
              <a:t>必ず着工前に、市に支給申請します。</a:t>
            </a:r>
            <a:endParaRPr kumimoji="1" lang="en-US" altLang="ja-JP" sz="1200" dirty="0"/>
          </a:p>
          <a:p>
            <a:endParaRPr kumimoji="1" lang="en-US" altLang="ja-JP" sz="1200" dirty="0"/>
          </a:p>
          <a:p>
            <a:r>
              <a:rPr lang="en-US" altLang="ja-JP" sz="1200" dirty="0"/>
              <a:t>【</a:t>
            </a:r>
            <a:r>
              <a:rPr lang="ja-JP" altLang="en-US" sz="1200" dirty="0"/>
              <a:t>必要書類</a:t>
            </a:r>
            <a:r>
              <a:rPr lang="en-US" altLang="ja-JP" sz="1200" dirty="0"/>
              <a:t>】</a:t>
            </a:r>
          </a:p>
          <a:p>
            <a:r>
              <a:rPr kumimoji="1" lang="ja-JP" altLang="en-US" sz="1200" dirty="0"/>
              <a:t>　①住宅改修費支給申請書</a:t>
            </a:r>
            <a:endParaRPr kumimoji="1" lang="en-US" altLang="ja-JP" sz="1200" dirty="0"/>
          </a:p>
          <a:p>
            <a:r>
              <a:rPr lang="ja-JP" altLang="en-US" sz="1200" dirty="0"/>
              <a:t>　②見積書</a:t>
            </a:r>
            <a:endParaRPr lang="en-US" altLang="ja-JP" sz="1200" dirty="0"/>
          </a:p>
          <a:p>
            <a:r>
              <a:rPr kumimoji="1" lang="ja-JP" altLang="en-US" sz="1200" dirty="0"/>
              <a:t>　③住宅改修を必要とする理由書</a:t>
            </a:r>
            <a:endParaRPr kumimoji="1" lang="en-US" altLang="ja-JP" sz="1200" dirty="0"/>
          </a:p>
          <a:p>
            <a:r>
              <a:rPr lang="ja-JP" altLang="en-US" sz="1200" dirty="0"/>
              <a:t>　④工事前の写真（日付入り）・図面等</a:t>
            </a:r>
            <a:endParaRPr lang="en-US" altLang="ja-JP" sz="1200" dirty="0"/>
          </a:p>
          <a:p>
            <a:r>
              <a:rPr kumimoji="1" lang="ja-JP" altLang="en-US" sz="1200" dirty="0"/>
              <a:t>　⑤住宅所有者の改修についての承諾書</a:t>
            </a:r>
            <a:endParaRPr kumimoji="1" lang="en-US" altLang="ja-JP" sz="1200" dirty="0"/>
          </a:p>
          <a:p>
            <a:r>
              <a:rPr lang="ja-JP" altLang="en-US" sz="1200" dirty="0"/>
              <a:t>　⑥必要書類のチェックリスト（支給申請用）</a:t>
            </a:r>
            <a:endParaRPr lang="en-US" altLang="ja-JP" sz="1200" dirty="0"/>
          </a:p>
          <a:p>
            <a:r>
              <a:rPr lang="ja-JP" altLang="en-US" sz="1200" dirty="0"/>
              <a:t>　⑦藤沢市住宅改修点検同意書</a:t>
            </a:r>
            <a:endParaRPr lang="en-US" altLang="ja-JP" sz="1200" dirty="0"/>
          </a:p>
          <a:p>
            <a:r>
              <a:rPr kumimoji="1" lang="ja-JP" altLang="en-US" sz="1200" dirty="0"/>
              <a:t>　⑧住宅改修に係る受領委任通知書 </a:t>
            </a:r>
            <a:r>
              <a:rPr kumimoji="1" lang="en-US" altLang="ja-JP" sz="1200" dirty="0"/>
              <a:t>※</a:t>
            </a:r>
          </a:p>
          <a:p>
            <a:r>
              <a:rPr lang="ja-JP" altLang="en-US" sz="1200" dirty="0"/>
              <a:t>　</a:t>
            </a:r>
            <a:r>
              <a:rPr kumimoji="1" lang="en-US" altLang="ja-JP" sz="1200" dirty="0"/>
              <a:t>※</a:t>
            </a:r>
            <a:r>
              <a:rPr kumimoji="1" lang="ja-JP" altLang="en-US" sz="1200" dirty="0"/>
              <a:t>受領委任払いの場合のみ必要</a:t>
            </a:r>
          </a:p>
        </p:txBody>
      </p:sp>
      <p:sp>
        <p:nvSpPr>
          <p:cNvPr id="9" name="下矢印吹き出し 8"/>
          <p:cNvSpPr/>
          <p:nvPr/>
        </p:nvSpPr>
        <p:spPr>
          <a:xfrm>
            <a:off x="9175897" y="1647026"/>
            <a:ext cx="2860159" cy="2356559"/>
          </a:xfrm>
          <a:prstGeom prst="downArrowCallout">
            <a:avLst>
              <a:gd name="adj1" fmla="val 26031"/>
              <a:gd name="adj2" fmla="val 25000"/>
              <a:gd name="adj3" fmla="val 25000"/>
              <a:gd name="adj4" fmla="val 695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9175896" y="1365601"/>
            <a:ext cx="1410356"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④市の確認・承認</a:t>
            </a:r>
            <a:endParaRPr kumimoji="1" lang="ja-JP" altLang="en-US" sz="1200" dirty="0"/>
          </a:p>
        </p:txBody>
      </p:sp>
      <p:sp>
        <p:nvSpPr>
          <p:cNvPr id="24" name="テキスト ボックス 23"/>
          <p:cNvSpPr txBox="1"/>
          <p:nvPr/>
        </p:nvSpPr>
        <p:spPr>
          <a:xfrm>
            <a:off x="9175896" y="1695261"/>
            <a:ext cx="2860159" cy="1569660"/>
          </a:xfrm>
          <a:prstGeom prst="rect">
            <a:avLst/>
          </a:prstGeom>
          <a:noFill/>
        </p:spPr>
        <p:txBody>
          <a:bodyPr wrap="square" rtlCol="0">
            <a:spAutoFit/>
          </a:bodyPr>
          <a:lstStyle/>
          <a:p>
            <a:r>
              <a:rPr kumimoji="1" lang="ja-JP" altLang="en-US" sz="1200" dirty="0"/>
              <a:t>市が申請内容を確認し、承認する場合、原則として着工予定日まで</a:t>
            </a:r>
            <a:r>
              <a:rPr lang="ja-JP" altLang="en-US" sz="1200" dirty="0"/>
              <a:t>に</a:t>
            </a:r>
            <a:r>
              <a:rPr kumimoji="1" lang="ja-JP" altLang="en-US" sz="1200" dirty="0"/>
              <a:t>次の書類を被保険者に送付します</a:t>
            </a:r>
            <a:r>
              <a:rPr lang="ja-JP" altLang="en-US" sz="1200" dirty="0"/>
              <a:t>。</a:t>
            </a:r>
            <a:endParaRPr lang="en-US" altLang="ja-JP" sz="1200" dirty="0"/>
          </a:p>
          <a:p>
            <a:r>
              <a:rPr lang="en-US" altLang="ja-JP" sz="1200" dirty="0"/>
              <a:t>【</a:t>
            </a:r>
            <a:r>
              <a:rPr lang="ja-JP" altLang="en-US" sz="1200" dirty="0"/>
              <a:t>発送書類</a:t>
            </a:r>
            <a:r>
              <a:rPr lang="en-US" altLang="ja-JP" sz="1200" dirty="0"/>
              <a:t>】</a:t>
            </a:r>
          </a:p>
          <a:p>
            <a:r>
              <a:rPr kumimoji="1" lang="ja-JP" altLang="en-US" sz="1200" dirty="0"/>
              <a:t>　①確認結果通知書</a:t>
            </a:r>
            <a:endParaRPr kumimoji="1" lang="en-US" altLang="ja-JP" sz="1200" dirty="0"/>
          </a:p>
          <a:p>
            <a:r>
              <a:rPr lang="ja-JP" altLang="en-US" sz="1200" dirty="0"/>
              <a:t>　②受領委任通知書に係るお知らせ </a:t>
            </a:r>
            <a:r>
              <a:rPr lang="en-US" altLang="ja-JP" sz="1200" dirty="0"/>
              <a:t>※</a:t>
            </a:r>
          </a:p>
          <a:p>
            <a:endParaRPr kumimoji="1" lang="en-US" altLang="ja-JP" sz="1200" dirty="0"/>
          </a:p>
          <a:p>
            <a:r>
              <a:rPr lang="ja-JP" altLang="en-US" sz="1200" dirty="0"/>
              <a:t>　</a:t>
            </a:r>
            <a:r>
              <a:rPr lang="en-US" altLang="ja-JP" sz="1200" dirty="0"/>
              <a:t>※</a:t>
            </a:r>
            <a:r>
              <a:rPr lang="ja-JP" altLang="en-US" sz="1200" dirty="0"/>
              <a:t>受領委任払いの場合のみ送付</a:t>
            </a:r>
            <a:endParaRPr kumimoji="1" lang="ja-JP" altLang="en-US" sz="1200" dirty="0"/>
          </a:p>
        </p:txBody>
      </p:sp>
      <p:sp>
        <p:nvSpPr>
          <p:cNvPr id="10" name="左矢印吹き出し 9"/>
          <p:cNvSpPr/>
          <p:nvPr/>
        </p:nvSpPr>
        <p:spPr>
          <a:xfrm>
            <a:off x="8504453" y="4445067"/>
            <a:ext cx="3536622" cy="2306606"/>
          </a:xfrm>
          <a:prstGeom prst="leftArrowCallout">
            <a:avLst>
              <a:gd name="adj1" fmla="val 25000"/>
              <a:gd name="adj2" fmla="val 25855"/>
              <a:gd name="adj3" fmla="val 29408"/>
              <a:gd name="adj4" fmla="val 7827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9254776" y="4167202"/>
            <a:ext cx="2165960"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⑤確認結果通知書受領・着工</a:t>
            </a:r>
            <a:endParaRPr kumimoji="1" lang="ja-JP" altLang="en-US" sz="1200" dirty="0"/>
          </a:p>
        </p:txBody>
      </p:sp>
      <p:sp>
        <p:nvSpPr>
          <p:cNvPr id="27" name="テキスト ボックス 26"/>
          <p:cNvSpPr txBox="1"/>
          <p:nvPr/>
        </p:nvSpPr>
        <p:spPr>
          <a:xfrm>
            <a:off x="9238681" y="4512032"/>
            <a:ext cx="2860159" cy="1938992"/>
          </a:xfrm>
          <a:prstGeom prst="rect">
            <a:avLst/>
          </a:prstGeom>
          <a:noFill/>
        </p:spPr>
        <p:txBody>
          <a:bodyPr wrap="square" rtlCol="0">
            <a:spAutoFit/>
          </a:bodyPr>
          <a:lstStyle/>
          <a:p>
            <a:r>
              <a:rPr kumimoji="1" lang="ja-JP" altLang="en-US" sz="1200" dirty="0"/>
              <a:t>施工業者が市が被保険者に発送した「確認結果通知書」を確認し、その確認後に着工します。</a:t>
            </a:r>
            <a:endParaRPr kumimoji="1" lang="en-US" altLang="ja-JP" sz="1200" dirty="0"/>
          </a:p>
          <a:p>
            <a:r>
              <a:rPr kumimoji="1" lang="ja-JP" altLang="en-US" sz="1200" dirty="0"/>
              <a:t>「確認結果通知書」の受け取る前に着工した場合は、原則として保険給付を受けることができません。</a:t>
            </a:r>
            <a:endParaRPr kumimoji="1" lang="en-US" altLang="ja-JP" sz="1200" dirty="0"/>
          </a:p>
          <a:p>
            <a:r>
              <a:rPr lang="ja-JP" altLang="en-US" sz="1200" dirty="0"/>
              <a:t>また市が</a:t>
            </a:r>
            <a:r>
              <a:rPr kumimoji="1" lang="ja-JP" altLang="en-US" sz="1200" dirty="0"/>
              <a:t>「確認結果通知書」を</a:t>
            </a:r>
            <a:r>
              <a:rPr lang="ja-JP" altLang="en-US" sz="1200" dirty="0"/>
              <a:t>発送した</a:t>
            </a:r>
            <a:r>
              <a:rPr kumimoji="1" lang="ja-JP" altLang="en-US" sz="1200" dirty="0"/>
              <a:t>後は、特別な事情がある場合を除いて工事内容を変更することはできません。</a:t>
            </a:r>
          </a:p>
        </p:txBody>
      </p:sp>
      <p:sp>
        <p:nvSpPr>
          <p:cNvPr id="28" name="左矢印吹き出し 27"/>
          <p:cNvSpPr/>
          <p:nvPr/>
        </p:nvSpPr>
        <p:spPr>
          <a:xfrm>
            <a:off x="5979222" y="4445067"/>
            <a:ext cx="2524731" cy="2306606"/>
          </a:xfrm>
          <a:prstGeom prst="leftArrowCallout">
            <a:avLst>
              <a:gd name="adj1" fmla="val 23925"/>
              <a:gd name="adj2" fmla="val 25855"/>
              <a:gd name="adj3" fmla="val 28333"/>
              <a:gd name="adj4" fmla="val 6808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6783630" y="4167986"/>
            <a:ext cx="1663058"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⑥完成・代金支払い</a:t>
            </a:r>
            <a:endParaRPr kumimoji="1" lang="ja-JP" altLang="en-US" sz="1200" dirty="0"/>
          </a:p>
        </p:txBody>
      </p:sp>
      <p:sp>
        <p:nvSpPr>
          <p:cNvPr id="30" name="テキスト ボックス 29"/>
          <p:cNvSpPr txBox="1"/>
          <p:nvPr/>
        </p:nvSpPr>
        <p:spPr>
          <a:xfrm>
            <a:off x="6783630" y="4512032"/>
            <a:ext cx="1719824" cy="2308324"/>
          </a:xfrm>
          <a:prstGeom prst="rect">
            <a:avLst/>
          </a:prstGeom>
          <a:noFill/>
        </p:spPr>
        <p:txBody>
          <a:bodyPr wrap="square" rtlCol="0">
            <a:spAutoFit/>
          </a:bodyPr>
          <a:lstStyle/>
          <a:p>
            <a:r>
              <a:rPr kumimoji="1" lang="ja-JP" altLang="en-US" sz="1200" dirty="0"/>
              <a:t>工事が完成した後、被保険者が工事代金（償還払いの場合は全額、受領委任払いの場合は保険給付対象となる工事費用の１割、２割または３割の自己負担額及び支給限度額を超えた金額や保険対象外の金額）を施工業者に支払います。</a:t>
            </a:r>
            <a:endParaRPr kumimoji="1" lang="en-US" altLang="ja-JP" sz="1200" dirty="0"/>
          </a:p>
          <a:p>
            <a:endParaRPr kumimoji="1" lang="ja-JP" altLang="en-US" sz="1200" dirty="0"/>
          </a:p>
        </p:txBody>
      </p:sp>
      <p:sp>
        <p:nvSpPr>
          <p:cNvPr id="23" name="左矢印吹き出し 22"/>
          <p:cNvSpPr/>
          <p:nvPr/>
        </p:nvSpPr>
        <p:spPr>
          <a:xfrm>
            <a:off x="2215511" y="4444200"/>
            <a:ext cx="3705946" cy="2307473"/>
          </a:xfrm>
          <a:prstGeom prst="leftArrowCallout">
            <a:avLst>
              <a:gd name="adj1" fmla="val 25000"/>
              <a:gd name="adj2" fmla="val 25855"/>
              <a:gd name="adj3" fmla="val 29408"/>
              <a:gd name="adj4" fmla="val 7827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p:cNvSpPr txBox="1"/>
          <p:nvPr/>
        </p:nvSpPr>
        <p:spPr>
          <a:xfrm>
            <a:off x="3005174" y="4167202"/>
            <a:ext cx="2165960"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⑦市へ完了届等を提出</a:t>
            </a:r>
            <a:endParaRPr kumimoji="1" lang="ja-JP" altLang="en-US" sz="1200" dirty="0"/>
          </a:p>
        </p:txBody>
      </p:sp>
      <p:sp>
        <p:nvSpPr>
          <p:cNvPr id="33" name="テキスト ボックス 32"/>
          <p:cNvSpPr txBox="1"/>
          <p:nvPr/>
        </p:nvSpPr>
        <p:spPr>
          <a:xfrm>
            <a:off x="3026574" y="4512032"/>
            <a:ext cx="3112116" cy="2308324"/>
          </a:xfrm>
          <a:prstGeom prst="rect">
            <a:avLst/>
          </a:prstGeom>
          <a:noFill/>
        </p:spPr>
        <p:txBody>
          <a:bodyPr wrap="square" rtlCol="0">
            <a:spAutoFit/>
          </a:bodyPr>
          <a:lstStyle/>
          <a:p>
            <a:r>
              <a:rPr kumimoji="1" lang="ja-JP" altLang="en-US" sz="1200" dirty="0"/>
              <a:t>市に次の書類を提出します。</a:t>
            </a:r>
            <a:endParaRPr kumimoji="1" lang="en-US" altLang="ja-JP" sz="1200" dirty="0"/>
          </a:p>
          <a:p>
            <a:endParaRPr lang="en-US" altLang="ja-JP" sz="1200" dirty="0"/>
          </a:p>
          <a:p>
            <a:r>
              <a:rPr kumimoji="1" lang="en-US" altLang="ja-JP" sz="1200" dirty="0"/>
              <a:t>【</a:t>
            </a:r>
            <a:r>
              <a:rPr kumimoji="1" lang="ja-JP" altLang="en-US" sz="1200" dirty="0"/>
              <a:t>必要書類</a:t>
            </a:r>
            <a:r>
              <a:rPr kumimoji="1" lang="en-US" altLang="ja-JP" sz="1200" dirty="0"/>
              <a:t>】</a:t>
            </a:r>
          </a:p>
          <a:p>
            <a:r>
              <a:rPr lang="ja-JP" altLang="en-US" sz="1200" dirty="0"/>
              <a:t>　①住宅改修完了届</a:t>
            </a:r>
            <a:endParaRPr lang="en-US" altLang="ja-JP" sz="1200" dirty="0"/>
          </a:p>
          <a:p>
            <a:r>
              <a:rPr kumimoji="1" lang="ja-JP" altLang="en-US" sz="1200" dirty="0"/>
              <a:t>　②被保険者名義の領収証（写し可）</a:t>
            </a:r>
            <a:endParaRPr kumimoji="1" lang="en-US" altLang="ja-JP" sz="1200" dirty="0"/>
          </a:p>
          <a:p>
            <a:r>
              <a:rPr lang="ja-JP" altLang="en-US" sz="1200" dirty="0"/>
              <a:t>　③改修後の写真（日付入り）</a:t>
            </a:r>
            <a:endParaRPr lang="en-US" altLang="ja-JP" sz="1200" dirty="0"/>
          </a:p>
          <a:p>
            <a:r>
              <a:rPr lang="ja-JP" altLang="en-US" sz="1200" dirty="0"/>
              <a:t>　④確認結果通知書</a:t>
            </a:r>
            <a:endParaRPr lang="en-US" altLang="ja-JP" sz="1200" dirty="0"/>
          </a:p>
          <a:p>
            <a:r>
              <a:rPr lang="ja-JP" altLang="en-US" sz="1200" dirty="0"/>
              <a:t>　⑤必要書類のチェックリスト（完了届）</a:t>
            </a:r>
            <a:endParaRPr lang="en-US" altLang="ja-JP" sz="1200" dirty="0"/>
          </a:p>
          <a:p>
            <a:r>
              <a:rPr lang="ja-JP" altLang="en-US" sz="1200" dirty="0"/>
              <a:t>　⑥住宅改修に係る請求額証明書 </a:t>
            </a:r>
            <a:r>
              <a:rPr lang="en-US" altLang="ja-JP" sz="1200" dirty="0"/>
              <a:t>※</a:t>
            </a:r>
          </a:p>
          <a:p>
            <a:endParaRPr kumimoji="1" lang="en-US" altLang="ja-JP" sz="1200" dirty="0"/>
          </a:p>
          <a:p>
            <a:r>
              <a:rPr kumimoji="1" lang="ja-JP" altLang="en-US" sz="1200" dirty="0"/>
              <a:t>　</a:t>
            </a:r>
            <a:r>
              <a:rPr lang="en-US" altLang="ja-JP" sz="1200" dirty="0"/>
              <a:t>※</a:t>
            </a:r>
            <a:r>
              <a:rPr lang="ja-JP" altLang="en-US" sz="1200" dirty="0"/>
              <a:t>受領委任払いの場合のみ必要</a:t>
            </a:r>
          </a:p>
          <a:p>
            <a:endParaRPr kumimoji="1" lang="ja-JP" altLang="en-US" sz="1200" dirty="0"/>
          </a:p>
        </p:txBody>
      </p:sp>
      <p:sp>
        <p:nvSpPr>
          <p:cNvPr id="4" name="正方形/長方形 3"/>
          <p:cNvSpPr/>
          <p:nvPr/>
        </p:nvSpPr>
        <p:spPr>
          <a:xfrm>
            <a:off x="687687" y="4444200"/>
            <a:ext cx="1492247" cy="23074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690850" y="4163751"/>
            <a:ext cx="1489084" cy="27699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dirty="0"/>
              <a:t>⑧支給</a:t>
            </a:r>
            <a:endParaRPr kumimoji="1" lang="ja-JP" altLang="en-US" sz="1200" dirty="0"/>
          </a:p>
        </p:txBody>
      </p:sp>
      <p:sp>
        <p:nvSpPr>
          <p:cNvPr id="36" name="テキスト ボックス 35"/>
          <p:cNvSpPr txBox="1"/>
          <p:nvPr/>
        </p:nvSpPr>
        <p:spPr>
          <a:xfrm>
            <a:off x="638299" y="4512032"/>
            <a:ext cx="1683373" cy="1754326"/>
          </a:xfrm>
          <a:prstGeom prst="rect">
            <a:avLst/>
          </a:prstGeom>
          <a:noFill/>
        </p:spPr>
        <p:txBody>
          <a:bodyPr wrap="square" rtlCol="0">
            <a:spAutoFit/>
          </a:bodyPr>
          <a:lstStyle/>
          <a:p>
            <a:r>
              <a:rPr lang="ja-JP" altLang="en-US" sz="1200" dirty="0"/>
              <a:t>市が完了届等の内容を審査し、保険給付対象となる工事費用の７割、８割または９割を、償還払いの場合は被保険者に、受領委任払いの場合は受領委任払い事業者に支払います。</a:t>
            </a:r>
            <a:endParaRPr kumimoji="1" lang="ja-JP" altLang="en-US" sz="1200" dirty="0"/>
          </a:p>
        </p:txBody>
      </p:sp>
    </p:spTree>
    <p:extLst>
      <p:ext uri="{BB962C8B-B14F-4D97-AF65-F5344CB8AC3E}">
        <p14:creationId xmlns:p14="http://schemas.microsoft.com/office/powerpoint/2010/main" val="2228338989"/>
      </p:ext>
    </p:extLst>
  </p:cSld>
  <p:clrMapOvr>
    <a:masterClrMapping/>
  </p:clrMapOvr>
  <mc:AlternateContent xmlns:mc="http://schemas.openxmlformats.org/markup-compatibility/2006" xmlns:p14="http://schemas.microsoft.com/office/powerpoint/2010/main">
    <mc:Choice Requires="p14">
      <p:transition spd="slow" p14:dur="2000" advTm="302000"/>
    </mc:Choice>
    <mc:Fallback xmlns="">
      <p:transition spd="slow" advTm="302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7892" y="645375"/>
            <a:ext cx="8911687" cy="1280890"/>
          </a:xfrm>
        </p:spPr>
        <p:txBody>
          <a:bodyPr/>
          <a:lstStyle/>
          <a:p>
            <a:r>
              <a:rPr kumimoji="1" lang="en-US" altLang="ja-JP" dirty="0"/>
              <a:t>【</a:t>
            </a:r>
            <a:r>
              <a:rPr kumimoji="1" lang="ja-JP" altLang="en-US" dirty="0"/>
              <a:t>　目　次　</a:t>
            </a:r>
            <a:r>
              <a:rPr kumimoji="1" lang="en-US" altLang="ja-JP" dirty="0"/>
              <a:t>】</a:t>
            </a:r>
            <a:endParaRPr kumimoji="1" lang="ja-JP" altLang="en-US" dirty="0"/>
          </a:p>
        </p:txBody>
      </p:sp>
      <p:sp>
        <p:nvSpPr>
          <p:cNvPr id="3" name="コンテンツ プレースホルダー 2"/>
          <p:cNvSpPr>
            <a:spLocks noGrp="1"/>
          </p:cNvSpPr>
          <p:nvPr>
            <p:ph idx="1"/>
          </p:nvPr>
        </p:nvSpPr>
        <p:spPr>
          <a:xfrm>
            <a:off x="1667892" y="1402915"/>
            <a:ext cx="8915400" cy="4976621"/>
          </a:xfrm>
        </p:spPr>
        <p:txBody>
          <a:bodyPr>
            <a:normAutofit fontScale="92500" lnSpcReduction="20000"/>
          </a:bodyPr>
          <a:lstStyle/>
          <a:p>
            <a:pPr marL="0" indent="0">
              <a:buNone/>
            </a:pPr>
            <a:r>
              <a:rPr kumimoji="1" lang="ja-JP" altLang="en-US" sz="3200" dirty="0"/>
              <a:t>１．はじめに</a:t>
            </a:r>
            <a:endParaRPr kumimoji="1" lang="en-US" altLang="ja-JP" sz="3200" dirty="0"/>
          </a:p>
          <a:p>
            <a:pPr marL="0" indent="0">
              <a:buNone/>
            </a:pPr>
            <a:r>
              <a:rPr lang="ja-JP" altLang="en-US" sz="3200" dirty="0"/>
              <a:t>２．住宅改修の基本</a:t>
            </a:r>
            <a:br>
              <a:rPr lang="en-US" altLang="ja-JP" sz="3200" dirty="0"/>
            </a:br>
            <a:r>
              <a:rPr lang="ja-JP" altLang="en-US" sz="3200" dirty="0"/>
              <a:t>　　</a:t>
            </a:r>
            <a:r>
              <a:rPr lang="ja-JP" altLang="en-US" dirty="0"/>
              <a:t>（１）住宅改修とは　（２）保険給付の要件　（３）上限額　</a:t>
            </a:r>
            <a:br>
              <a:rPr lang="en-US" altLang="ja-JP" dirty="0"/>
            </a:br>
            <a:r>
              <a:rPr lang="ja-JP" altLang="en-US" dirty="0"/>
              <a:t>　　　  （４）上限額の例外　（５）保険給付の方法</a:t>
            </a:r>
            <a:endParaRPr lang="en-US" altLang="ja-JP" dirty="0"/>
          </a:p>
          <a:p>
            <a:pPr marL="0" indent="0">
              <a:buNone/>
            </a:pPr>
            <a:r>
              <a:rPr kumimoji="1" lang="ja-JP" altLang="en-US" sz="3200" dirty="0"/>
              <a:t>３．項目と</a:t>
            </a:r>
            <a:r>
              <a:rPr lang="ja-JP" altLang="en-US" sz="3200" dirty="0"/>
              <a:t>申請</a:t>
            </a:r>
            <a:r>
              <a:rPr kumimoji="1" lang="ja-JP" altLang="en-US" sz="3200" dirty="0"/>
              <a:t>のポイント</a:t>
            </a:r>
            <a:br>
              <a:rPr lang="en-US" altLang="ja-JP" sz="3200" dirty="0"/>
            </a:br>
            <a:r>
              <a:rPr lang="ja-JP" altLang="en-US" dirty="0"/>
              <a:t>　　　  （１）手すり　　　（２）段差解消　（３）床材変更　（４）扉取替え</a:t>
            </a:r>
            <a:br>
              <a:rPr lang="en-US" altLang="ja-JP" dirty="0"/>
            </a:br>
            <a:r>
              <a:rPr lang="ja-JP" altLang="en-US" dirty="0"/>
              <a:t>　　　  （５）便器取替え　（６）その他</a:t>
            </a:r>
            <a:endParaRPr kumimoji="1" lang="en-US" altLang="ja-JP" sz="3200" dirty="0"/>
          </a:p>
          <a:p>
            <a:pPr marL="0" indent="0">
              <a:buNone/>
            </a:pPr>
            <a:r>
              <a:rPr lang="ja-JP" altLang="en-US" sz="3200" dirty="0"/>
              <a:t>４．支給申請について</a:t>
            </a:r>
            <a:br>
              <a:rPr lang="en-US" altLang="ja-JP" sz="3200" dirty="0"/>
            </a:br>
            <a:r>
              <a:rPr lang="ja-JP" altLang="en-US" sz="3200" dirty="0">
                <a:latin typeface="+mn-ea"/>
              </a:rPr>
              <a:t>　　</a:t>
            </a:r>
            <a:r>
              <a:rPr lang="ja-JP" altLang="en-US" sz="1700" dirty="0">
                <a:latin typeface="+mn-ea"/>
              </a:rPr>
              <a:t>（１）申請のながれ　（２）内容変更等について</a:t>
            </a:r>
            <a:endParaRPr kumimoji="1" lang="en-US" altLang="ja-JP" sz="3200" dirty="0"/>
          </a:p>
          <a:p>
            <a:pPr marL="0" indent="0">
              <a:buNone/>
            </a:pPr>
            <a:r>
              <a:rPr lang="ja-JP" altLang="en-US" sz="3200" dirty="0"/>
              <a:t>５．書類作成のポイント</a:t>
            </a:r>
            <a:br>
              <a:rPr lang="en-US" altLang="ja-JP" sz="3200" dirty="0"/>
            </a:br>
            <a:r>
              <a:rPr lang="ja-JP" altLang="en-US" sz="3200" dirty="0"/>
              <a:t>　　</a:t>
            </a:r>
            <a:r>
              <a:rPr lang="ja-JP" altLang="en-US" sz="1900" dirty="0">
                <a:latin typeface="+mn-ea"/>
              </a:rPr>
              <a:t>（１）支給申請　（２）完了届</a:t>
            </a:r>
            <a:endParaRPr kumimoji="1" lang="en-US" altLang="ja-JP" sz="1900" dirty="0">
              <a:latin typeface="+mn-ea"/>
            </a:endParaRPr>
          </a:p>
          <a:p>
            <a:pPr marL="0" indent="0">
              <a:buNone/>
            </a:pPr>
            <a:r>
              <a:rPr lang="ja-JP" altLang="en-US" sz="3200" dirty="0"/>
              <a:t>６．おわりに</a:t>
            </a:r>
            <a:endParaRPr kumimoji="1" lang="en-US" altLang="ja-JP" sz="32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2</a:t>
            </a:fld>
            <a:endParaRPr kumimoji="1" lang="ja-JP" altLang="en-US" dirty="0"/>
          </a:p>
        </p:txBody>
      </p:sp>
    </p:spTree>
    <p:extLst>
      <p:ext uri="{BB962C8B-B14F-4D97-AF65-F5344CB8AC3E}">
        <p14:creationId xmlns:p14="http://schemas.microsoft.com/office/powerpoint/2010/main" val="690890433"/>
      </p:ext>
    </p:extLst>
  </p:cSld>
  <p:clrMapOvr>
    <a:masterClrMapping/>
  </p:clrMapOvr>
  <mc:AlternateContent xmlns:mc="http://schemas.openxmlformats.org/markup-compatibility/2006" xmlns:p14="http://schemas.microsoft.com/office/powerpoint/2010/main">
    <mc:Choice Requires="p14">
      <p:transition spd="slow" p14:dur="2000" advTm="35000"/>
    </mc:Choice>
    <mc:Fallback xmlns="">
      <p:transition spd="slow" advTm="3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1811289" y="1804551"/>
            <a:ext cx="10054646" cy="213527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市が確認結果通知書を発送した後の内容変更は認められません。</a:t>
            </a:r>
            <a:endParaRPr lang="en-US" altLang="ja-JP" sz="2400" dirty="0"/>
          </a:p>
          <a:p>
            <a:r>
              <a:rPr lang="ja-JP" altLang="en-US" sz="2400" dirty="0"/>
              <a:t>やむを得ない事情により変更が生じた場合は、</a:t>
            </a:r>
            <a:r>
              <a:rPr lang="ja-JP" altLang="en-US" sz="2400" b="1" u="sng" dirty="0">
                <a:solidFill>
                  <a:srgbClr val="FF0000"/>
                </a:solidFill>
              </a:rPr>
              <a:t>必ず着工前に</a:t>
            </a:r>
            <a:r>
              <a:rPr lang="ja-JP" altLang="en-US" sz="2400" dirty="0"/>
              <a:t>市に連絡してください。</a:t>
            </a:r>
            <a:endParaRPr lang="en-US" altLang="ja-JP" sz="2400" dirty="0"/>
          </a:p>
          <a:p>
            <a:r>
              <a:rPr lang="ja-JP" altLang="en-US" sz="2400" dirty="0"/>
              <a:t>市への事前連絡なく工事内容を変更すると、保険給付を受けられない場合があります。</a:t>
            </a:r>
            <a:endParaRPr lang="en-US" altLang="ja-JP" sz="2400" dirty="0"/>
          </a:p>
          <a:p>
            <a:endParaRPr lang="en-US" altLang="ja-JP" sz="2400" dirty="0"/>
          </a:p>
        </p:txBody>
      </p:sp>
      <p:sp>
        <p:nvSpPr>
          <p:cNvPr id="12" name="コンテンツ プレースホルダー 2"/>
          <p:cNvSpPr>
            <a:spLocks noGrp="1"/>
          </p:cNvSpPr>
          <p:nvPr>
            <p:ph idx="1"/>
          </p:nvPr>
        </p:nvSpPr>
        <p:spPr>
          <a:xfrm>
            <a:off x="1811289" y="1272827"/>
            <a:ext cx="8915400" cy="567148"/>
          </a:xfrm>
        </p:spPr>
        <p:txBody>
          <a:bodyPr>
            <a:noAutofit/>
          </a:bodyPr>
          <a:lstStyle/>
          <a:p>
            <a:pPr marL="0" indent="0">
              <a:buNone/>
            </a:pPr>
            <a:r>
              <a:rPr lang="ja-JP" altLang="en-US" sz="3200" dirty="0"/>
              <a:t>ア</a:t>
            </a:r>
            <a:r>
              <a:rPr kumimoji="1" lang="ja-JP" altLang="en-US" sz="3200" dirty="0"/>
              <a:t>．申請内容の変更</a:t>
            </a:r>
          </a:p>
        </p:txBody>
      </p:sp>
      <p:graphicFrame>
        <p:nvGraphicFramePr>
          <p:cNvPr id="3" name="表 2"/>
          <p:cNvGraphicFramePr>
            <a:graphicFrameLocks noGrp="1"/>
          </p:cNvGraphicFramePr>
          <p:nvPr>
            <p:extLst>
              <p:ext uri="{D42A27DB-BD31-4B8C-83A1-F6EECF244321}">
                <p14:modId xmlns:p14="http://schemas.microsoft.com/office/powerpoint/2010/main" val="1273816986"/>
              </p:ext>
            </p:extLst>
          </p:nvPr>
        </p:nvGraphicFramePr>
        <p:xfrm>
          <a:off x="1488557" y="4007687"/>
          <a:ext cx="10377378" cy="2570480"/>
        </p:xfrm>
        <a:graphic>
          <a:graphicData uri="http://schemas.openxmlformats.org/drawingml/2006/table">
            <a:tbl>
              <a:tblPr firstRow="1" bandRow="1">
                <a:tableStyleId>{5C22544A-7EE6-4342-B048-85BDC9FD1C3A}</a:tableStyleId>
              </a:tblPr>
              <a:tblGrid>
                <a:gridCol w="5188689">
                  <a:extLst>
                    <a:ext uri="{9D8B030D-6E8A-4147-A177-3AD203B41FA5}">
                      <a16:colId xmlns:a16="http://schemas.microsoft.com/office/drawing/2014/main" val="20000"/>
                    </a:ext>
                  </a:extLst>
                </a:gridCol>
                <a:gridCol w="5188689">
                  <a:extLst>
                    <a:ext uri="{9D8B030D-6E8A-4147-A177-3AD203B41FA5}">
                      <a16:colId xmlns:a16="http://schemas.microsoft.com/office/drawing/2014/main" val="20001"/>
                    </a:ext>
                  </a:extLst>
                </a:gridCol>
              </a:tblGrid>
              <a:tr h="370840">
                <a:tc>
                  <a:txBody>
                    <a:bodyPr/>
                    <a:lstStyle/>
                    <a:p>
                      <a:pPr algn="ctr"/>
                      <a:r>
                        <a:rPr kumimoji="1" lang="ja-JP" altLang="en-US" dirty="0"/>
                        <a:t>変更内容</a:t>
                      </a:r>
                    </a:p>
                  </a:txBody>
                  <a:tcPr/>
                </a:tc>
                <a:tc>
                  <a:txBody>
                    <a:bodyPr/>
                    <a:lstStyle/>
                    <a:p>
                      <a:pPr algn="ctr"/>
                      <a:r>
                        <a:rPr kumimoji="1" lang="ja-JP" altLang="en-US" dirty="0"/>
                        <a:t>対応例</a:t>
                      </a:r>
                    </a:p>
                  </a:txBody>
                  <a:tcPr/>
                </a:tc>
                <a:extLst>
                  <a:ext uri="{0D108BD9-81ED-4DB2-BD59-A6C34878D82A}">
                    <a16:rowId xmlns:a16="http://schemas.microsoft.com/office/drawing/2014/main" val="10000"/>
                  </a:ext>
                </a:extLst>
              </a:tr>
              <a:tr h="370840">
                <a:tc>
                  <a:txBody>
                    <a:bodyPr/>
                    <a:lstStyle/>
                    <a:p>
                      <a:r>
                        <a:rPr kumimoji="1" lang="ja-JP" altLang="en-US" dirty="0"/>
                        <a:t>施工上の理由による部材等変更及びそれに伴う申請金額の変更（</a:t>
                      </a:r>
                      <a:r>
                        <a:rPr kumimoji="1" lang="en-US" altLang="ja-JP" dirty="0"/>
                        <a:t>Ex.</a:t>
                      </a:r>
                      <a:r>
                        <a:rPr kumimoji="1" lang="ja-JP" altLang="en-US" dirty="0"/>
                        <a:t>下地補強が必要（不要）であることが判明した場合）</a:t>
                      </a:r>
                    </a:p>
                  </a:txBody>
                  <a:tcPr/>
                </a:tc>
                <a:tc>
                  <a:txBody>
                    <a:bodyPr/>
                    <a:lstStyle/>
                    <a:p>
                      <a:r>
                        <a:rPr kumimoji="1" lang="ja-JP" altLang="en-US" dirty="0"/>
                        <a:t>減額の場合は完了届提出時に減額後の内訳書を追加提出。増額の場合は見積書等を再提出し、市の確認後に着工。</a:t>
                      </a:r>
                    </a:p>
                  </a:txBody>
                  <a:tcPr/>
                </a:tc>
                <a:extLst>
                  <a:ext uri="{0D108BD9-81ED-4DB2-BD59-A6C34878D82A}">
                    <a16:rowId xmlns:a16="http://schemas.microsoft.com/office/drawing/2014/main" val="10001"/>
                  </a:ext>
                </a:extLst>
              </a:tr>
              <a:tr h="370840">
                <a:tc>
                  <a:txBody>
                    <a:bodyPr/>
                    <a:lstStyle/>
                    <a:p>
                      <a:r>
                        <a:rPr kumimoji="1" lang="ja-JP" altLang="en-US" dirty="0"/>
                        <a:t>利用者希望等による内容変更</a:t>
                      </a:r>
                      <a:endParaRPr kumimoji="1" lang="en-US" altLang="ja-JP" dirty="0"/>
                    </a:p>
                    <a:p>
                      <a:r>
                        <a:rPr kumimoji="1" lang="ja-JP" altLang="en-US" dirty="0"/>
                        <a:t>（</a:t>
                      </a:r>
                      <a:r>
                        <a:rPr kumimoji="1" lang="en-US" altLang="ja-JP" dirty="0"/>
                        <a:t>Ex.</a:t>
                      </a:r>
                      <a:r>
                        <a:rPr kumimoji="1" lang="ja-JP" altLang="en-US" dirty="0"/>
                        <a:t>改修の一部取りやめ、手すりの形状変更等）</a:t>
                      </a:r>
                    </a:p>
                  </a:txBody>
                  <a:tcPr/>
                </a:tc>
                <a:tc>
                  <a:txBody>
                    <a:bodyPr/>
                    <a:lstStyle/>
                    <a:p>
                      <a:r>
                        <a:rPr kumimoji="1" lang="ja-JP" altLang="en-US" dirty="0"/>
                        <a:t>理由書作成者と担当ケアマネが変更内容の安全性を確認し、完了届提出時に理由書、図面、見積書等を追加提出。</a:t>
                      </a:r>
                    </a:p>
                  </a:txBody>
                  <a:tcPr/>
                </a:tc>
                <a:extLst>
                  <a:ext uri="{0D108BD9-81ED-4DB2-BD59-A6C34878D82A}">
                    <a16:rowId xmlns:a16="http://schemas.microsoft.com/office/drawing/2014/main" val="10002"/>
                  </a:ext>
                </a:extLst>
              </a:tr>
              <a:tr h="370840">
                <a:tc>
                  <a:txBody>
                    <a:bodyPr/>
                    <a:lstStyle/>
                    <a:p>
                      <a:r>
                        <a:rPr kumimoji="1" lang="ja-JP" altLang="en-US" dirty="0"/>
                        <a:t>内容や箇所の追加</a:t>
                      </a:r>
                    </a:p>
                  </a:txBody>
                  <a:tcPr/>
                </a:tc>
                <a:tc>
                  <a:txBody>
                    <a:bodyPr/>
                    <a:lstStyle/>
                    <a:p>
                      <a:r>
                        <a:rPr kumimoji="1" lang="ja-JP" altLang="en-US" dirty="0"/>
                        <a:t>事前申請を取下げし、変更後の内容で再申請。</a:t>
                      </a:r>
                    </a:p>
                  </a:txBody>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20</a:t>
            </a:fld>
            <a:endParaRPr kumimoji="1" lang="ja-JP" altLang="en-US" dirty="0"/>
          </a:p>
        </p:txBody>
      </p:sp>
      <p:sp>
        <p:nvSpPr>
          <p:cNvPr id="8" name="タイトル 1"/>
          <p:cNvSpPr>
            <a:spLocks noGrp="1"/>
          </p:cNvSpPr>
          <p:nvPr>
            <p:ph type="title"/>
          </p:nvPr>
        </p:nvSpPr>
        <p:spPr>
          <a:xfrm>
            <a:off x="1745626" y="622069"/>
            <a:ext cx="9553353" cy="699723"/>
          </a:xfrm>
        </p:spPr>
        <p:txBody>
          <a:bodyPr>
            <a:normAutofit fontScale="90000"/>
          </a:bodyPr>
          <a:lstStyle/>
          <a:p>
            <a:r>
              <a:rPr lang="ja-JP" altLang="en-US" dirty="0"/>
              <a:t>４．支給申請について（２）内容変更等について</a:t>
            </a:r>
            <a:endParaRPr kumimoji="1" lang="ja-JP" altLang="en-US" dirty="0"/>
          </a:p>
        </p:txBody>
      </p:sp>
    </p:spTree>
    <p:extLst>
      <p:ext uri="{BB962C8B-B14F-4D97-AF65-F5344CB8AC3E}">
        <p14:creationId xmlns:p14="http://schemas.microsoft.com/office/powerpoint/2010/main" val="3400833284"/>
      </p:ext>
    </p:extLst>
  </p:cSld>
  <p:clrMapOvr>
    <a:masterClrMapping/>
  </p:clrMapOvr>
  <mc:AlternateContent xmlns:mc="http://schemas.openxmlformats.org/markup-compatibility/2006" xmlns:p14="http://schemas.microsoft.com/office/powerpoint/2010/main">
    <mc:Choice Requires="p14">
      <p:transition spd="slow" p14:dur="2000" advTm="51000"/>
    </mc:Choice>
    <mc:Fallback xmlns="">
      <p:transition spd="slow" advTm="51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1811289" y="1913780"/>
            <a:ext cx="10054646" cy="213527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市に支給申請を行った後に工事を行わなくなったときは、「介護保険居宅介護（介護予防）住宅改修費支給申請取下げ書」を提出します。</a:t>
            </a:r>
            <a:endParaRPr lang="en-US" altLang="ja-JP" sz="2400" dirty="0"/>
          </a:p>
          <a:p>
            <a:r>
              <a:rPr lang="ja-JP" altLang="en-US" sz="2400" dirty="0"/>
              <a:t>既に材料費が発生している場合であっても、保険給付の対象となりません。</a:t>
            </a:r>
            <a:endParaRPr lang="en-US" altLang="ja-JP" sz="2400" dirty="0"/>
          </a:p>
          <a:p>
            <a:r>
              <a:rPr lang="ja-JP" altLang="en-US" sz="2400" dirty="0"/>
              <a:t>支給申請（事前申請）の受付日から２年間を経過しても完了届の提出がない場合、支給申請を取り下げしたものとみなします。</a:t>
            </a:r>
            <a:endParaRPr lang="en-US" altLang="ja-JP" sz="2400" dirty="0"/>
          </a:p>
          <a:p>
            <a:endParaRPr lang="en-US" altLang="ja-JP" sz="2400" dirty="0"/>
          </a:p>
        </p:txBody>
      </p:sp>
      <p:sp>
        <p:nvSpPr>
          <p:cNvPr id="12" name="コンテンツ プレースホルダー 2"/>
          <p:cNvSpPr>
            <a:spLocks noGrp="1"/>
          </p:cNvSpPr>
          <p:nvPr>
            <p:ph idx="1"/>
          </p:nvPr>
        </p:nvSpPr>
        <p:spPr>
          <a:xfrm>
            <a:off x="1811289" y="1272827"/>
            <a:ext cx="8915400" cy="567148"/>
          </a:xfrm>
        </p:spPr>
        <p:txBody>
          <a:bodyPr>
            <a:noAutofit/>
          </a:bodyPr>
          <a:lstStyle/>
          <a:p>
            <a:pPr marL="0" indent="0">
              <a:buNone/>
            </a:pPr>
            <a:r>
              <a:rPr lang="ja-JP" altLang="en-US" sz="3200" dirty="0"/>
              <a:t>イ</a:t>
            </a:r>
            <a:r>
              <a:rPr kumimoji="1" lang="ja-JP" altLang="en-US" sz="3200" dirty="0"/>
              <a:t>．申請の取り下げ</a:t>
            </a:r>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21</a:t>
            </a:fld>
            <a:endParaRPr kumimoji="1" lang="ja-JP" altLang="en-US" dirty="0"/>
          </a:p>
        </p:txBody>
      </p:sp>
      <p:sp>
        <p:nvSpPr>
          <p:cNvPr id="8" name="タイトル 1"/>
          <p:cNvSpPr>
            <a:spLocks noGrp="1"/>
          </p:cNvSpPr>
          <p:nvPr>
            <p:ph type="title"/>
          </p:nvPr>
        </p:nvSpPr>
        <p:spPr>
          <a:xfrm>
            <a:off x="1745626" y="622069"/>
            <a:ext cx="9553353" cy="699723"/>
          </a:xfrm>
        </p:spPr>
        <p:txBody>
          <a:bodyPr>
            <a:normAutofit fontScale="90000"/>
          </a:bodyPr>
          <a:lstStyle/>
          <a:p>
            <a:r>
              <a:rPr lang="ja-JP" altLang="en-US" dirty="0"/>
              <a:t>４．支給申請について（２）内容変更等について</a:t>
            </a:r>
            <a:endParaRPr kumimoji="1" lang="ja-JP" altLang="en-US" dirty="0"/>
          </a:p>
        </p:txBody>
      </p:sp>
    </p:spTree>
    <p:extLst>
      <p:ext uri="{BB962C8B-B14F-4D97-AF65-F5344CB8AC3E}">
        <p14:creationId xmlns:p14="http://schemas.microsoft.com/office/powerpoint/2010/main" val="1771636209"/>
      </p:ext>
    </p:extLst>
  </p:cSld>
  <p:clrMapOvr>
    <a:masterClrMapping/>
  </p:clrMapOvr>
  <mc:AlternateContent xmlns:mc="http://schemas.openxmlformats.org/markup-compatibility/2006" xmlns:p14="http://schemas.microsoft.com/office/powerpoint/2010/main">
    <mc:Choice Requires="p14">
      <p:transition spd="slow" p14:dur="2000" advTm="53000"/>
    </mc:Choice>
    <mc:Fallback xmlns="">
      <p:transition spd="slow" advTm="53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22</a:t>
            </a:fld>
            <a:endParaRPr kumimoji="1" lang="ja-JP" altLang="en-US" dirty="0"/>
          </a:p>
        </p:txBody>
      </p:sp>
      <p:sp>
        <p:nvSpPr>
          <p:cNvPr id="445" name="コンテンツ プレースホルダー 2"/>
          <p:cNvSpPr>
            <a:spLocks noGrp="1"/>
          </p:cNvSpPr>
          <p:nvPr>
            <p:ph idx="1"/>
          </p:nvPr>
        </p:nvSpPr>
        <p:spPr>
          <a:xfrm>
            <a:off x="1492312" y="1413736"/>
            <a:ext cx="8915400" cy="567148"/>
          </a:xfrm>
        </p:spPr>
        <p:txBody>
          <a:bodyPr>
            <a:noAutofit/>
          </a:bodyPr>
          <a:lstStyle/>
          <a:p>
            <a:pPr marL="0" indent="0">
              <a:buNone/>
            </a:pPr>
            <a:r>
              <a:rPr lang="ja-JP" altLang="en-US" sz="3200" dirty="0"/>
              <a:t>ア．</a:t>
            </a:r>
            <a:r>
              <a:rPr kumimoji="1" lang="ja-JP" altLang="en-US" sz="3200" dirty="0"/>
              <a:t>支給申請書</a:t>
            </a:r>
          </a:p>
        </p:txBody>
      </p:sp>
      <p:sp>
        <p:nvSpPr>
          <p:cNvPr id="446" name="コンテンツ プレースホルダー 2"/>
          <p:cNvSpPr txBox="1">
            <a:spLocks/>
          </p:cNvSpPr>
          <p:nvPr/>
        </p:nvSpPr>
        <p:spPr>
          <a:xfrm>
            <a:off x="2002675" y="2070787"/>
            <a:ext cx="9365680" cy="381965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「負担割合」欄に正しい負担割合を記載しているか</a:t>
            </a:r>
            <a:endParaRPr lang="en-US" altLang="ja-JP" sz="2400" dirty="0"/>
          </a:p>
          <a:p>
            <a:pPr marL="0" indent="0">
              <a:buNone/>
            </a:pPr>
            <a:r>
              <a:rPr lang="ja-JP" altLang="en-US" sz="2400" dirty="0"/>
              <a:t>✔ 所有者が被保険者本人以外（共有を含む）の場合、「建物の所有</a:t>
            </a:r>
            <a:br>
              <a:rPr lang="en-US" altLang="ja-JP" sz="2400" dirty="0"/>
            </a:br>
            <a:r>
              <a:rPr lang="ja-JP" altLang="en-US" sz="2400" dirty="0"/>
              <a:t>　者」欄に所有者の氏名と関係を記載しているか </a:t>
            </a:r>
            <a:endParaRPr lang="en-US" altLang="ja-JP" sz="2400" dirty="0"/>
          </a:p>
          <a:p>
            <a:pPr marL="0" indent="0">
              <a:buNone/>
            </a:pPr>
            <a:r>
              <a:rPr lang="ja-JP" altLang="en-US" sz="2400" dirty="0"/>
              <a:t>✔ 「見積金額」欄に、保険給付の対象金額のみを記載しているか</a:t>
            </a:r>
            <a:br>
              <a:rPr lang="en-US" altLang="ja-JP" sz="2400" dirty="0"/>
            </a:br>
            <a:r>
              <a:rPr lang="ja-JP" altLang="en-US" sz="2400" dirty="0"/>
              <a:t>　</a:t>
            </a:r>
            <a:r>
              <a:rPr lang="en-US" altLang="ja-JP" sz="2400" dirty="0"/>
              <a:t>【</a:t>
            </a:r>
            <a:r>
              <a:rPr lang="ja-JP" altLang="en-US" sz="2400" dirty="0"/>
              <a:t>例１</a:t>
            </a:r>
            <a:r>
              <a:rPr lang="en-US" altLang="ja-JP" sz="2400" dirty="0"/>
              <a:t>】</a:t>
            </a:r>
            <a:r>
              <a:rPr lang="ja-JP" altLang="en-US" sz="2400" dirty="0"/>
              <a:t>工事総額</a:t>
            </a:r>
            <a:r>
              <a:rPr lang="en-US" altLang="ja-JP" sz="2400" dirty="0"/>
              <a:t>190,000</a:t>
            </a:r>
            <a:r>
              <a:rPr lang="ja-JP" altLang="en-US" sz="2400" dirty="0"/>
              <a:t>円・うち保険給付対象金額</a:t>
            </a:r>
            <a:r>
              <a:rPr lang="en-US" altLang="ja-JP" sz="2400" dirty="0"/>
              <a:t>100,000</a:t>
            </a:r>
            <a:r>
              <a:rPr lang="ja-JP" altLang="en-US" sz="2400" dirty="0"/>
              <a:t>円</a:t>
            </a:r>
            <a:endParaRPr lang="en-US" altLang="ja-JP" sz="2400" dirty="0"/>
          </a:p>
          <a:p>
            <a:pPr marL="0" indent="0">
              <a:buNone/>
            </a:pPr>
            <a:r>
              <a:rPr lang="ja-JP" altLang="en-US" sz="2400" dirty="0"/>
              <a:t>　　　⇒　見積金額</a:t>
            </a:r>
            <a:r>
              <a:rPr lang="en-US" altLang="ja-JP" sz="2400" dirty="0"/>
              <a:t>100,000</a:t>
            </a:r>
            <a:r>
              <a:rPr lang="ja-JP" altLang="en-US" sz="2400" dirty="0"/>
              <a:t>円</a:t>
            </a:r>
            <a:endParaRPr lang="en-US" altLang="ja-JP" sz="2400" dirty="0"/>
          </a:p>
          <a:p>
            <a:pPr marL="0" indent="0">
              <a:buNone/>
            </a:pPr>
            <a:r>
              <a:rPr lang="ja-JP" altLang="en-US" sz="2400" dirty="0"/>
              <a:t>　</a:t>
            </a:r>
            <a:r>
              <a:rPr lang="en-US" altLang="ja-JP" sz="2400" dirty="0"/>
              <a:t>【</a:t>
            </a:r>
            <a:r>
              <a:rPr lang="ja-JP" altLang="en-US" sz="2400" dirty="0"/>
              <a:t>例２</a:t>
            </a:r>
            <a:r>
              <a:rPr lang="en-US" altLang="ja-JP" sz="2400" dirty="0"/>
              <a:t>】</a:t>
            </a:r>
            <a:r>
              <a:rPr lang="ja-JP" altLang="en-US" sz="2400" dirty="0"/>
              <a:t>工事総額</a:t>
            </a:r>
            <a:r>
              <a:rPr lang="en-US" altLang="ja-JP" sz="2400" dirty="0"/>
              <a:t>230,000</a:t>
            </a:r>
            <a:r>
              <a:rPr lang="ja-JP" altLang="en-US" sz="2400" dirty="0"/>
              <a:t>円・うち保険給付対象金額</a:t>
            </a:r>
            <a:r>
              <a:rPr lang="en-US" altLang="ja-JP" sz="2400" dirty="0"/>
              <a:t>230,000</a:t>
            </a:r>
            <a:r>
              <a:rPr lang="ja-JP" altLang="en-US" sz="2400" dirty="0"/>
              <a:t>円</a:t>
            </a:r>
            <a:endParaRPr lang="en-US" altLang="ja-JP" sz="2400" dirty="0"/>
          </a:p>
          <a:p>
            <a:pPr marL="0" indent="0">
              <a:buNone/>
            </a:pPr>
            <a:r>
              <a:rPr lang="ja-JP" altLang="en-US" sz="2400" dirty="0"/>
              <a:t>　　　⇒　見積金額</a:t>
            </a:r>
            <a:r>
              <a:rPr lang="en-US" altLang="ja-JP" sz="2400" dirty="0"/>
              <a:t>230,000</a:t>
            </a:r>
            <a:r>
              <a:rPr lang="ja-JP" altLang="en-US" sz="2400" dirty="0"/>
              <a:t>円</a:t>
            </a:r>
            <a:endParaRPr lang="en-US" altLang="ja-JP" sz="2400" dirty="0"/>
          </a:p>
          <a:p>
            <a:pPr marL="0" indent="0">
              <a:buNone/>
            </a:pPr>
            <a:r>
              <a:rPr lang="ja-JP" altLang="en-US" sz="2400" dirty="0"/>
              <a:t>✔ 着工予定日は、支給申請書の収受日から１２開庁日後の日です。</a:t>
            </a:r>
            <a:endParaRPr lang="en-US" altLang="ja-JP" sz="2400" dirty="0"/>
          </a:p>
        </p:txBody>
      </p:sp>
      <p:sp>
        <p:nvSpPr>
          <p:cNvPr id="449" name="雲形吹き出し 448"/>
          <p:cNvSpPr/>
          <p:nvPr/>
        </p:nvSpPr>
        <p:spPr>
          <a:xfrm flipV="1">
            <a:off x="7345904" y="1323832"/>
            <a:ext cx="4352110" cy="681477"/>
          </a:xfrm>
          <a:prstGeom prst="cloudCallout">
            <a:avLst>
              <a:gd name="adj1" fmla="val -51488"/>
              <a:gd name="adj2" fmla="val -474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0" name="テキスト ボックス 449"/>
          <p:cNvSpPr txBox="1"/>
          <p:nvPr/>
        </p:nvSpPr>
        <p:spPr>
          <a:xfrm rot="10800000" flipV="1">
            <a:off x="7826719" y="1496264"/>
            <a:ext cx="3390480" cy="369332"/>
          </a:xfrm>
          <a:prstGeom prst="rect">
            <a:avLst/>
          </a:prstGeom>
          <a:noFill/>
        </p:spPr>
        <p:txBody>
          <a:bodyPr wrap="square" rtlCol="0">
            <a:spAutoFit/>
          </a:bodyPr>
          <a:lstStyle/>
          <a:p>
            <a:r>
              <a:rPr lang="ja-JP" altLang="en-US" dirty="0"/>
              <a:t>負担割合証で確認してください。</a:t>
            </a:r>
            <a:endParaRPr kumimoji="1" lang="ja-JP" altLang="en-US" dirty="0"/>
          </a:p>
        </p:txBody>
      </p:sp>
    </p:spTree>
    <p:extLst>
      <p:ext uri="{BB962C8B-B14F-4D97-AF65-F5344CB8AC3E}">
        <p14:creationId xmlns:p14="http://schemas.microsoft.com/office/powerpoint/2010/main" val="424398606"/>
      </p:ext>
    </p:extLst>
  </p:cSld>
  <p:clrMapOvr>
    <a:masterClrMapping/>
  </p:clrMapOvr>
  <mc:AlternateContent xmlns:mc="http://schemas.openxmlformats.org/markup-compatibility/2006" xmlns:p14="http://schemas.microsoft.com/office/powerpoint/2010/main">
    <mc:Choice Requires="p14">
      <p:transition spd="slow" p14:dur="2000" advTm="69000"/>
    </mc:Choice>
    <mc:Fallback xmlns="">
      <p:transition spd="slow" advTm="69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23</a:t>
            </a:fld>
            <a:endParaRPr kumimoji="1" lang="ja-JP" altLang="en-US" dirty="0"/>
          </a:p>
        </p:txBody>
      </p:sp>
      <p:sp>
        <p:nvSpPr>
          <p:cNvPr id="445" name="コンテンツ プレースホルダー 2"/>
          <p:cNvSpPr>
            <a:spLocks noGrp="1"/>
          </p:cNvSpPr>
          <p:nvPr>
            <p:ph idx="1"/>
          </p:nvPr>
        </p:nvSpPr>
        <p:spPr>
          <a:xfrm>
            <a:off x="1492312" y="1413736"/>
            <a:ext cx="8915400" cy="567148"/>
          </a:xfrm>
        </p:spPr>
        <p:txBody>
          <a:bodyPr>
            <a:noAutofit/>
          </a:bodyPr>
          <a:lstStyle/>
          <a:p>
            <a:pPr marL="0" indent="0">
              <a:buNone/>
            </a:pPr>
            <a:r>
              <a:rPr lang="ja-JP" altLang="en-US" sz="3200" dirty="0"/>
              <a:t>イ．見積</a:t>
            </a:r>
            <a:r>
              <a:rPr kumimoji="1" lang="ja-JP" altLang="en-US" sz="3200" dirty="0"/>
              <a:t>書</a:t>
            </a:r>
          </a:p>
        </p:txBody>
      </p:sp>
      <p:sp>
        <p:nvSpPr>
          <p:cNvPr id="446" name="コンテンツ プレースホルダー 2"/>
          <p:cNvSpPr txBox="1">
            <a:spLocks/>
          </p:cNvSpPr>
          <p:nvPr/>
        </p:nvSpPr>
        <p:spPr>
          <a:xfrm>
            <a:off x="2002675" y="2070787"/>
            <a:ext cx="9365680" cy="460646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保険給付の対象外の項目が見積金額に含めていないか。</a:t>
            </a:r>
            <a:endParaRPr lang="en-US" altLang="ja-JP" sz="2400" dirty="0"/>
          </a:p>
          <a:p>
            <a:pPr marL="0" indent="0">
              <a:buNone/>
            </a:pPr>
            <a:r>
              <a:rPr lang="ja-JP" altLang="en-US" sz="2400" dirty="0"/>
              <a:t>　</a:t>
            </a:r>
            <a:r>
              <a:rPr lang="en-US" altLang="ja-JP" sz="2400" dirty="0"/>
              <a:t>【</a:t>
            </a:r>
            <a:r>
              <a:rPr lang="ja-JP" altLang="en-US" sz="2400" dirty="0"/>
              <a:t>よくある対象外の項目</a:t>
            </a:r>
            <a:r>
              <a:rPr lang="en-US" altLang="ja-JP" sz="2400" dirty="0"/>
              <a:t>】</a:t>
            </a:r>
            <a:br>
              <a:rPr lang="en-US" altLang="ja-JP" sz="2400" dirty="0"/>
            </a:br>
            <a:r>
              <a:rPr lang="ja-JP" altLang="en-US" sz="2400" dirty="0"/>
              <a:t>　　手すり　－　紙巻き器付やシャワーフック付の手すり</a:t>
            </a:r>
            <a:br>
              <a:rPr lang="en-US" altLang="ja-JP" sz="2400" dirty="0"/>
            </a:br>
            <a:r>
              <a:rPr lang="ja-JP" altLang="en-US" sz="2400" dirty="0"/>
              <a:t>　　便器取替－　紙巻き器、タオル掛け、電気配線工事費、</a:t>
            </a:r>
            <a:br>
              <a:rPr lang="en-US" altLang="ja-JP" sz="2400" dirty="0"/>
            </a:br>
            <a:r>
              <a:rPr lang="ja-JP" altLang="en-US" sz="2400" dirty="0"/>
              <a:t>　　　　　　　　天井工事費</a:t>
            </a:r>
            <a:endParaRPr lang="en-US" altLang="ja-JP" sz="2400" dirty="0"/>
          </a:p>
          <a:p>
            <a:pPr marL="0" indent="0">
              <a:buNone/>
            </a:pPr>
            <a:r>
              <a:rPr lang="ja-JP" altLang="en-US" sz="2400" dirty="0"/>
              <a:t>✔ 保険給付の対象外の項目を含む工事の場合、保険給付分のみを</a:t>
            </a:r>
            <a:br>
              <a:rPr lang="en-US" altLang="ja-JP" sz="2400" dirty="0"/>
            </a:br>
            <a:r>
              <a:rPr lang="ja-JP" altLang="en-US" sz="2400" dirty="0"/>
              <a:t>　抜き出して記載しているか。</a:t>
            </a:r>
            <a:endParaRPr lang="en-US" altLang="ja-JP" sz="2400" dirty="0"/>
          </a:p>
          <a:p>
            <a:pPr marL="0" indent="0">
              <a:buNone/>
            </a:pPr>
            <a:r>
              <a:rPr lang="ja-JP" altLang="en-US" sz="2400" dirty="0"/>
              <a:t>✔ 合計、小計、消費税等の計算が１円単位で正しいか。</a:t>
            </a:r>
            <a:endParaRPr lang="en-US" altLang="ja-JP" sz="2400" dirty="0"/>
          </a:p>
          <a:p>
            <a:pPr marL="0" indent="0">
              <a:buNone/>
            </a:pPr>
            <a:r>
              <a:rPr lang="ja-JP" altLang="en-US" sz="2400" dirty="0"/>
              <a:t>✔ 材料費と施工費を区分して</a:t>
            </a:r>
            <a:r>
              <a:rPr lang="ja-JP" altLang="en-US" sz="2400"/>
              <a:t>記載しているか。</a:t>
            </a:r>
            <a:endParaRPr lang="en-US" altLang="ja-JP" sz="2400" dirty="0"/>
          </a:p>
        </p:txBody>
      </p:sp>
      <p:sp>
        <p:nvSpPr>
          <p:cNvPr id="449" name="雲形吹き出し 448"/>
          <p:cNvSpPr/>
          <p:nvPr/>
        </p:nvSpPr>
        <p:spPr>
          <a:xfrm flipV="1">
            <a:off x="9578521" y="1170072"/>
            <a:ext cx="2665228" cy="1113148"/>
          </a:xfrm>
          <a:prstGeom prst="cloudCallout">
            <a:avLst>
              <a:gd name="adj1" fmla="val -31541"/>
              <a:gd name="adj2" fmla="val -933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0" name="テキスト ボックス 449"/>
          <p:cNvSpPr txBox="1"/>
          <p:nvPr/>
        </p:nvSpPr>
        <p:spPr>
          <a:xfrm rot="10800000" flipV="1">
            <a:off x="9888280" y="1424456"/>
            <a:ext cx="2573078" cy="646331"/>
          </a:xfrm>
          <a:prstGeom prst="rect">
            <a:avLst/>
          </a:prstGeom>
          <a:noFill/>
        </p:spPr>
        <p:txBody>
          <a:bodyPr wrap="square" rtlCol="0">
            <a:spAutoFit/>
          </a:bodyPr>
          <a:lstStyle/>
          <a:p>
            <a:r>
              <a:rPr lang="ja-JP" altLang="en-US" dirty="0"/>
              <a:t>手すり部分のみを</a:t>
            </a:r>
            <a:endParaRPr lang="en-US" altLang="ja-JP" dirty="0"/>
          </a:p>
          <a:p>
            <a:r>
              <a:rPr lang="ja-JP" altLang="en-US" dirty="0"/>
              <a:t>案分できれば対象</a:t>
            </a:r>
            <a:endParaRPr kumimoji="1" lang="ja-JP" altLang="en-US" dirty="0"/>
          </a:p>
        </p:txBody>
      </p:sp>
    </p:spTree>
    <p:extLst>
      <p:ext uri="{BB962C8B-B14F-4D97-AF65-F5344CB8AC3E}">
        <p14:creationId xmlns:p14="http://schemas.microsoft.com/office/powerpoint/2010/main" val="1842475769"/>
      </p:ext>
    </p:extLst>
  </p:cSld>
  <p:clrMapOvr>
    <a:masterClrMapping/>
  </p:clrMapOvr>
  <mc:AlternateContent xmlns:mc="http://schemas.openxmlformats.org/markup-compatibility/2006" xmlns:p14="http://schemas.microsoft.com/office/powerpoint/2010/main">
    <mc:Choice Requires="p14">
      <p:transition spd="slow" p14:dur="2000" advTm="37000"/>
    </mc:Choice>
    <mc:Fallback xmlns="">
      <p:transition spd="slow" advTm="37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24</a:t>
            </a:fld>
            <a:endParaRPr kumimoji="1" lang="ja-JP" altLang="en-US" dirty="0"/>
          </a:p>
        </p:txBody>
      </p:sp>
      <p:sp>
        <p:nvSpPr>
          <p:cNvPr id="445" name="コンテンツ プレースホルダー 2"/>
          <p:cNvSpPr>
            <a:spLocks noGrp="1"/>
          </p:cNvSpPr>
          <p:nvPr>
            <p:ph idx="1"/>
          </p:nvPr>
        </p:nvSpPr>
        <p:spPr>
          <a:xfrm>
            <a:off x="1492312" y="1413736"/>
            <a:ext cx="8915400" cy="567148"/>
          </a:xfrm>
        </p:spPr>
        <p:txBody>
          <a:bodyPr>
            <a:noAutofit/>
          </a:bodyPr>
          <a:lstStyle/>
          <a:p>
            <a:pPr marL="0" indent="0">
              <a:buNone/>
            </a:pPr>
            <a:r>
              <a:rPr lang="ja-JP" altLang="en-US" sz="3200" dirty="0"/>
              <a:t>ウ．住宅改修を必要とする理由書</a:t>
            </a:r>
            <a:endParaRPr kumimoji="1" lang="ja-JP" altLang="en-US" sz="3200" dirty="0"/>
          </a:p>
        </p:txBody>
      </p:sp>
      <p:sp>
        <p:nvSpPr>
          <p:cNvPr id="446" name="コンテンツ プレースホルダー 2"/>
          <p:cNvSpPr txBox="1">
            <a:spLocks/>
          </p:cNvSpPr>
          <p:nvPr/>
        </p:nvSpPr>
        <p:spPr>
          <a:xfrm>
            <a:off x="2002675" y="2036327"/>
            <a:ext cx="10022748" cy="468345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「保険給付」である住宅改修を行うためには、住宅改修を行う</a:t>
            </a:r>
            <a:br>
              <a:rPr lang="en-US" altLang="ja-JP" sz="2400" dirty="0"/>
            </a:br>
            <a:r>
              <a:rPr lang="ja-JP" altLang="en-US" sz="2400" dirty="0"/>
              <a:t>　「必要性」を明確にする必要があります。</a:t>
            </a:r>
            <a:br>
              <a:rPr lang="en-US" altLang="ja-JP" sz="2400" dirty="0"/>
            </a:br>
            <a:r>
              <a:rPr lang="en-US" altLang="ja-JP" sz="2400" dirty="0"/>
              <a:t>    </a:t>
            </a:r>
            <a:r>
              <a:rPr lang="ja-JP" altLang="en-US" sz="2400" dirty="0"/>
              <a:t>この必要性を、理由書に具体的に記載します。</a:t>
            </a:r>
            <a:endParaRPr lang="en-US" altLang="ja-JP" sz="2400" dirty="0"/>
          </a:p>
          <a:p>
            <a:pPr marL="0" indent="0">
              <a:buNone/>
            </a:pPr>
            <a:endParaRPr lang="en-US" altLang="ja-JP" sz="2400" dirty="0"/>
          </a:p>
          <a:p>
            <a:pPr marL="0" indent="0">
              <a:buNone/>
            </a:pPr>
            <a:r>
              <a:rPr lang="ja-JP" altLang="en-US" sz="2400" dirty="0"/>
              <a:t>✔ 原則として、ケアマネジャーまたは地域包括支援センターの担当職員</a:t>
            </a:r>
            <a:br>
              <a:rPr lang="en-US" altLang="ja-JP" sz="2400" dirty="0"/>
            </a:br>
            <a:r>
              <a:rPr lang="en-US" altLang="ja-JP" sz="2400" dirty="0"/>
              <a:t>    </a:t>
            </a:r>
            <a:r>
              <a:rPr lang="ja-JP" altLang="en-US" sz="2400" dirty="0"/>
              <a:t>が作成します。</a:t>
            </a:r>
            <a:endParaRPr lang="en-US" altLang="ja-JP" sz="2400" dirty="0"/>
          </a:p>
          <a:p>
            <a:pPr marL="0" indent="0">
              <a:buNone/>
            </a:pPr>
            <a:r>
              <a:rPr lang="ja-JP" altLang="en-US" sz="2400" dirty="0"/>
              <a:t>    例外的に、施工業者に在籍する福祉住環境コーディネーター２級以上</a:t>
            </a:r>
            <a:br>
              <a:rPr lang="en-US" altLang="ja-JP" sz="2400" dirty="0"/>
            </a:br>
            <a:r>
              <a:rPr lang="ja-JP" altLang="en-US" sz="2400" dirty="0"/>
              <a:t>　の有資格者が作成することができます。</a:t>
            </a:r>
            <a:endParaRPr lang="en-US" altLang="ja-JP" sz="2400" dirty="0"/>
          </a:p>
          <a:p>
            <a:pPr marL="0" indent="0">
              <a:buNone/>
            </a:pPr>
            <a:endParaRPr lang="en-US" altLang="ja-JP" sz="2400" dirty="0"/>
          </a:p>
        </p:txBody>
      </p:sp>
      <p:sp>
        <p:nvSpPr>
          <p:cNvPr id="6" name="雲形吹き出し 5"/>
          <p:cNvSpPr/>
          <p:nvPr/>
        </p:nvSpPr>
        <p:spPr>
          <a:xfrm flipV="1">
            <a:off x="4193756" y="5461348"/>
            <a:ext cx="7831667" cy="1270955"/>
          </a:xfrm>
          <a:prstGeom prst="cloudCallout">
            <a:avLst>
              <a:gd name="adj1" fmla="val -42067"/>
              <a:gd name="adj2" fmla="val 4493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rot="10800000" flipV="1">
            <a:off x="5115864" y="5761133"/>
            <a:ext cx="6633550" cy="646331"/>
          </a:xfrm>
          <a:prstGeom prst="rect">
            <a:avLst/>
          </a:prstGeom>
          <a:noFill/>
        </p:spPr>
        <p:txBody>
          <a:bodyPr wrap="square" rtlCol="0">
            <a:spAutoFit/>
          </a:bodyPr>
          <a:lstStyle/>
          <a:p>
            <a:r>
              <a:rPr lang="ja-JP" altLang="en-US" dirty="0"/>
              <a:t>施工業者に在籍する有資格者が作成する場合は、</a:t>
            </a:r>
            <a:endParaRPr lang="en-US" altLang="ja-JP" dirty="0"/>
          </a:p>
          <a:p>
            <a:r>
              <a:rPr lang="ja-JP" altLang="en-US" dirty="0"/>
              <a:t>記載内容について担当ケアマネジャーとよく調整してください。</a:t>
            </a:r>
            <a:endParaRPr kumimoji="1" lang="ja-JP" altLang="en-US" dirty="0"/>
          </a:p>
        </p:txBody>
      </p:sp>
    </p:spTree>
    <p:extLst>
      <p:ext uri="{BB962C8B-B14F-4D97-AF65-F5344CB8AC3E}">
        <p14:creationId xmlns:p14="http://schemas.microsoft.com/office/powerpoint/2010/main" val="682613184"/>
      </p:ext>
    </p:extLst>
  </p:cSld>
  <p:clrMapOvr>
    <a:masterClrMapping/>
  </p:clrMapOvr>
  <mc:AlternateContent xmlns:mc="http://schemas.openxmlformats.org/markup-compatibility/2006" xmlns:p14="http://schemas.microsoft.com/office/powerpoint/2010/main">
    <mc:Choice Requires="p14">
      <p:transition spd="slow" p14:dur="2000" advTm="81000"/>
    </mc:Choice>
    <mc:Fallback xmlns="">
      <p:transition spd="slow" advTm="81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25</a:t>
            </a:fld>
            <a:endParaRPr kumimoji="1" lang="ja-JP" altLang="en-US" dirty="0"/>
          </a:p>
        </p:txBody>
      </p:sp>
      <p:sp>
        <p:nvSpPr>
          <p:cNvPr id="445" name="コンテンツ プレースホルダー 2"/>
          <p:cNvSpPr>
            <a:spLocks noGrp="1"/>
          </p:cNvSpPr>
          <p:nvPr>
            <p:ph idx="1"/>
          </p:nvPr>
        </p:nvSpPr>
        <p:spPr>
          <a:xfrm>
            <a:off x="1492312" y="1413736"/>
            <a:ext cx="8915400" cy="567148"/>
          </a:xfrm>
        </p:spPr>
        <p:txBody>
          <a:bodyPr>
            <a:noAutofit/>
          </a:bodyPr>
          <a:lstStyle/>
          <a:p>
            <a:pPr marL="0" indent="0">
              <a:buNone/>
            </a:pPr>
            <a:r>
              <a:rPr lang="ja-JP" altLang="en-US" sz="3200" dirty="0"/>
              <a:t>ウ．住宅改修を必要とする理由書</a:t>
            </a:r>
            <a:endParaRPr kumimoji="1" lang="ja-JP" altLang="en-US" sz="3200" dirty="0"/>
          </a:p>
        </p:txBody>
      </p:sp>
      <p:sp>
        <p:nvSpPr>
          <p:cNvPr id="446" name="コンテンツ プレースホルダー 2"/>
          <p:cNvSpPr txBox="1">
            <a:spLocks/>
          </p:cNvSpPr>
          <p:nvPr/>
        </p:nvSpPr>
        <p:spPr>
          <a:xfrm>
            <a:off x="2002674" y="2036327"/>
            <a:ext cx="10072415" cy="503176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どのような住環境に対して　－　玄関の上がり框が３０㎝あるが、　　　　</a:t>
            </a:r>
            <a:br>
              <a:rPr lang="en-US" altLang="ja-JP" sz="2400" dirty="0"/>
            </a:br>
            <a:r>
              <a:rPr lang="ja-JP" altLang="en-US" sz="2400" dirty="0"/>
              <a:t>　どのような身体状態で　　　－　右大腿骨骨折の既往があり、</a:t>
            </a:r>
            <a:br>
              <a:rPr lang="en-US" altLang="ja-JP" sz="2400" dirty="0"/>
            </a:br>
            <a:r>
              <a:rPr lang="ja-JP" altLang="en-US" sz="2400" dirty="0"/>
              <a:t>　　　　　　　　　　　　　　　　すり足歩行で移動していて、</a:t>
            </a:r>
            <a:br>
              <a:rPr lang="en-US" altLang="ja-JP" sz="2400" dirty="0"/>
            </a:br>
            <a:r>
              <a:rPr lang="ja-JP" altLang="en-US" sz="2400" dirty="0"/>
              <a:t>　どのように困っているから　－    過去に転倒してしまったため</a:t>
            </a:r>
            <a:br>
              <a:rPr lang="en-US" altLang="ja-JP" sz="2400" dirty="0"/>
            </a:br>
            <a:r>
              <a:rPr lang="ja-JP" altLang="en-US" sz="2400" dirty="0"/>
              <a:t>　どのように住宅改修をして　－　玄関に縦手すりを設置して、</a:t>
            </a:r>
            <a:br>
              <a:rPr lang="en-US" altLang="ja-JP" sz="2400" dirty="0"/>
            </a:br>
            <a:r>
              <a:rPr lang="ja-JP" altLang="en-US" sz="2400" dirty="0"/>
              <a:t>　どのように使いたいのか　　－　右手で握って体を持ち上げる。</a:t>
            </a:r>
            <a:br>
              <a:rPr lang="en-US" altLang="ja-JP" sz="2400" dirty="0"/>
            </a:br>
            <a:r>
              <a:rPr lang="ja-JP" altLang="en-US" sz="2400" dirty="0"/>
              <a:t>　という観点で作成します。</a:t>
            </a:r>
            <a:endParaRPr lang="en-US" altLang="ja-JP" sz="2400" dirty="0"/>
          </a:p>
          <a:p>
            <a:pPr marL="0" indent="0">
              <a:buNone/>
            </a:pPr>
            <a:endParaRPr lang="en-US" altLang="ja-JP" sz="2400" dirty="0"/>
          </a:p>
          <a:p>
            <a:pPr marL="0" indent="0">
              <a:buNone/>
            </a:pPr>
            <a:r>
              <a:rPr lang="ja-JP" altLang="en-US" sz="2400" dirty="0"/>
              <a:t>✔ 例外的な対応をする場合特別な事情の説明があるか。</a:t>
            </a:r>
            <a:br>
              <a:rPr lang="en-US" altLang="ja-JP" sz="2400" dirty="0"/>
            </a:br>
            <a:r>
              <a:rPr lang="ja-JP" altLang="en-US" sz="2400" dirty="0"/>
              <a:t>　２階や室内階段の工事　　→　２階に上がる必要性</a:t>
            </a:r>
            <a:br>
              <a:rPr lang="en-US" altLang="ja-JP" sz="2400" dirty="0"/>
            </a:br>
            <a:r>
              <a:rPr lang="ja-JP" altLang="en-US" sz="2400" dirty="0"/>
              <a:t>　既存手すりの交換　　　　→　既存手すりが適合しない理由</a:t>
            </a:r>
            <a:br>
              <a:rPr lang="en-US" altLang="ja-JP" sz="2400" dirty="0"/>
            </a:br>
            <a:r>
              <a:rPr lang="ja-JP" altLang="en-US" sz="2400" dirty="0"/>
              <a:t>　複数の出入り口への工事　→　各々の出入り口を使う必要性</a:t>
            </a:r>
            <a:endParaRPr lang="en-US" altLang="ja-JP" sz="2400" dirty="0"/>
          </a:p>
          <a:p>
            <a:pPr marL="0" indent="0">
              <a:buNone/>
            </a:pPr>
            <a:r>
              <a:rPr lang="ja-JP" altLang="en-US" sz="2400" dirty="0"/>
              <a:t> </a:t>
            </a:r>
            <a:endParaRPr lang="en-US" altLang="ja-JP" sz="2400" dirty="0"/>
          </a:p>
        </p:txBody>
      </p:sp>
      <p:sp>
        <p:nvSpPr>
          <p:cNvPr id="7" name="雲形吹き出し 6"/>
          <p:cNvSpPr/>
          <p:nvPr/>
        </p:nvSpPr>
        <p:spPr>
          <a:xfrm flipV="1">
            <a:off x="-70654" y="3274828"/>
            <a:ext cx="2073329" cy="3423684"/>
          </a:xfrm>
          <a:prstGeom prst="cloudCallout">
            <a:avLst>
              <a:gd name="adj1" fmla="val 63631"/>
              <a:gd name="adj2" fmla="val -2502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rot="10800000" flipV="1">
            <a:off x="168304" y="3875035"/>
            <a:ext cx="1595411" cy="2308324"/>
          </a:xfrm>
          <a:prstGeom prst="rect">
            <a:avLst/>
          </a:prstGeom>
          <a:noFill/>
        </p:spPr>
        <p:txBody>
          <a:bodyPr wrap="square" rtlCol="0">
            <a:spAutoFit/>
          </a:bodyPr>
          <a:lstStyle/>
          <a:p>
            <a:r>
              <a:rPr lang="ja-JP" altLang="en-US" dirty="0"/>
              <a:t>「洗濯物を干す場所が２階ベランダしかない」「寝室が２階で、１階に下ろすスペースが無い」等</a:t>
            </a:r>
            <a:endParaRPr kumimoji="1" lang="ja-JP" altLang="en-US" dirty="0"/>
          </a:p>
        </p:txBody>
      </p:sp>
      <p:sp>
        <p:nvSpPr>
          <p:cNvPr id="8" name="雲形吹き出し 7"/>
          <p:cNvSpPr/>
          <p:nvPr/>
        </p:nvSpPr>
        <p:spPr>
          <a:xfrm flipV="1">
            <a:off x="9507255" y="4146115"/>
            <a:ext cx="2684745" cy="1791222"/>
          </a:xfrm>
          <a:prstGeom prst="cloudCallout">
            <a:avLst>
              <a:gd name="adj1" fmla="val -42289"/>
              <a:gd name="adj2" fmla="val -511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rot="10800000" flipV="1">
            <a:off x="9775763" y="4528063"/>
            <a:ext cx="1798286" cy="1200329"/>
          </a:xfrm>
          <a:prstGeom prst="rect">
            <a:avLst/>
          </a:prstGeom>
          <a:noFill/>
        </p:spPr>
        <p:txBody>
          <a:bodyPr wrap="square" rtlCol="0">
            <a:spAutoFit/>
          </a:bodyPr>
          <a:lstStyle/>
          <a:p>
            <a:r>
              <a:rPr lang="ja-JP" altLang="en-US" dirty="0"/>
              <a:t>高すぎる、太すぎる等</a:t>
            </a:r>
            <a:endParaRPr lang="en-US" altLang="ja-JP" dirty="0"/>
          </a:p>
          <a:p>
            <a:r>
              <a:rPr kumimoji="1" lang="ja-JP" altLang="en-US" u="sng" dirty="0">
                <a:solidFill>
                  <a:srgbClr val="FF0000"/>
                </a:solidFill>
              </a:rPr>
              <a:t>⇒再利用の可否も検討</a:t>
            </a:r>
          </a:p>
        </p:txBody>
      </p:sp>
    </p:spTree>
    <p:extLst>
      <p:ext uri="{BB962C8B-B14F-4D97-AF65-F5344CB8AC3E}">
        <p14:creationId xmlns:p14="http://schemas.microsoft.com/office/powerpoint/2010/main" val="2212736935"/>
      </p:ext>
    </p:extLst>
  </p:cSld>
  <p:clrMapOvr>
    <a:masterClrMapping/>
  </p:clrMapOvr>
  <mc:AlternateContent xmlns:mc="http://schemas.openxmlformats.org/markup-compatibility/2006" xmlns:p14="http://schemas.microsoft.com/office/powerpoint/2010/main">
    <mc:Choice Requires="p14">
      <p:transition spd="slow" p14:dur="2000" advTm="122000"/>
    </mc:Choice>
    <mc:Fallback xmlns="">
      <p:transition spd="slow" advTm="122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26</a:t>
            </a:fld>
            <a:endParaRPr kumimoji="1" lang="ja-JP" altLang="en-US" dirty="0"/>
          </a:p>
        </p:txBody>
      </p:sp>
      <p:sp>
        <p:nvSpPr>
          <p:cNvPr id="445" name="コンテンツ プレースホルダー 2"/>
          <p:cNvSpPr>
            <a:spLocks noGrp="1"/>
          </p:cNvSpPr>
          <p:nvPr>
            <p:ph idx="1"/>
          </p:nvPr>
        </p:nvSpPr>
        <p:spPr>
          <a:xfrm>
            <a:off x="1492312" y="1401843"/>
            <a:ext cx="8915400" cy="567148"/>
          </a:xfrm>
        </p:spPr>
        <p:txBody>
          <a:bodyPr>
            <a:noAutofit/>
          </a:bodyPr>
          <a:lstStyle/>
          <a:p>
            <a:pPr marL="0" indent="0">
              <a:buNone/>
            </a:pPr>
            <a:r>
              <a:rPr lang="ja-JP" altLang="en-US" sz="3200" dirty="0"/>
              <a:t>エ．工事前の写真、図面等</a:t>
            </a:r>
            <a:endParaRPr kumimoji="1" lang="ja-JP" altLang="en-US" sz="3200" dirty="0"/>
          </a:p>
        </p:txBody>
      </p:sp>
      <p:sp>
        <p:nvSpPr>
          <p:cNvPr id="446" name="コンテンツ プレースホルダー 2"/>
          <p:cNvSpPr txBox="1">
            <a:spLocks/>
          </p:cNvSpPr>
          <p:nvPr/>
        </p:nvSpPr>
        <p:spPr>
          <a:xfrm>
            <a:off x="2002675" y="2096047"/>
            <a:ext cx="9365680" cy="1896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改修箇所が分かりやすく写す。</a:t>
            </a:r>
            <a:endParaRPr lang="en-US" altLang="ja-JP" sz="2400" dirty="0"/>
          </a:p>
          <a:p>
            <a:pPr marL="0" indent="0">
              <a:buNone/>
            </a:pPr>
            <a:r>
              <a:rPr lang="ja-JP" altLang="en-US" sz="2400" dirty="0"/>
              <a:t>✔ 施工内容を赤線で写真内に分かりやすく書き込む。</a:t>
            </a:r>
            <a:endParaRPr lang="en-US" altLang="ja-JP" sz="2400" dirty="0"/>
          </a:p>
          <a:p>
            <a:pPr marL="0" indent="0">
              <a:buNone/>
            </a:pPr>
            <a:r>
              <a:rPr lang="ja-JP" altLang="en-US" sz="2400" dirty="0"/>
              <a:t>✔ </a:t>
            </a:r>
            <a:r>
              <a:rPr lang="ja-JP" altLang="en-US" sz="2400" u="sng" dirty="0">
                <a:solidFill>
                  <a:srgbClr val="FF0000"/>
                </a:solidFill>
              </a:rPr>
              <a:t>カメラの日付機能または黒板等によって</a:t>
            </a:r>
            <a:r>
              <a:rPr lang="ja-JP" altLang="en-US" sz="2400" dirty="0">
                <a:solidFill>
                  <a:srgbClr val="FF0000"/>
                </a:solidFill>
              </a:rPr>
              <a:t>、写真内に日付を表示</a:t>
            </a:r>
            <a:br>
              <a:rPr lang="en-US" altLang="ja-JP" sz="2400" dirty="0">
                <a:solidFill>
                  <a:srgbClr val="FF0000"/>
                </a:solidFill>
              </a:rPr>
            </a:br>
            <a:r>
              <a:rPr lang="ja-JP" altLang="en-US" sz="2400" dirty="0">
                <a:solidFill>
                  <a:srgbClr val="FF0000"/>
                </a:solidFill>
              </a:rPr>
              <a:t>　する。</a:t>
            </a:r>
            <a:br>
              <a:rPr lang="en-US" altLang="ja-JP" sz="2400" dirty="0"/>
            </a:br>
            <a:br>
              <a:rPr lang="en-US" altLang="ja-JP" sz="2400" dirty="0"/>
            </a:br>
            <a:r>
              <a:rPr lang="ja-JP" altLang="en-US" sz="2400" dirty="0"/>
              <a:t>　　　</a:t>
            </a:r>
            <a:br>
              <a:rPr lang="en-US" altLang="ja-JP" sz="2400" dirty="0"/>
            </a:br>
            <a:endParaRPr lang="en-US" altLang="ja-JP" sz="2400" dirty="0"/>
          </a:p>
        </p:txBody>
      </p:sp>
      <p:sp>
        <p:nvSpPr>
          <p:cNvPr id="7" name="雲形吹き出し 6"/>
          <p:cNvSpPr/>
          <p:nvPr/>
        </p:nvSpPr>
        <p:spPr>
          <a:xfrm flipV="1">
            <a:off x="7732718" y="1060367"/>
            <a:ext cx="4047459" cy="1554547"/>
          </a:xfrm>
          <a:prstGeom prst="cloudCallout">
            <a:avLst>
              <a:gd name="adj1" fmla="val -49874"/>
              <a:gd name="adj2" fmla="val -2419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rot="10800000" flipV="1">
            <a:off x="8134176" y="1205554"/>
            <a:ext cx="3646001" cy="1200329"/>
          </a:xfrm>
          <a:prstGeom prst="rect">
            <a:avLst/>
          </a:prstGeom>
          <a:noFill/>
        </p:spPr>
        <p:txBody>
          <a:bodyPr wrap="square" rtlCol="0">
            <a:spAutoFit/>
          </a:bodyPr>
          <a:lstStyle/>
          <a:p>
            <a:r>
              <a:rPr lang="en-US" altLang="ja-JP" dirty="0"/>
              <a:t>【NG</a:t>
            </a:r>
            <a:r>
              <a:rPr lang="ja-JP" altLang="en-US" dirty="0"/>
              <a:t>例</a:t>
            </a:r>
            <a:r>
              <a:rPr lang="en-US" altLang="ja-JP" dirty="0"/>
              <a:t>】</a:t>
            </a:r>
          </a:p>
          <a:p>
            <a:r>
              <a:rPr kumimoji="1" lang="ja-JP" altLang="en-US" dirty="0"/>
              <a:t>・全景が写っていない</a:t>
            </a:r>
            <a:endParaRPr kumimoji="1" lang="en-US" altLang="ja-JP" dirty="0"/>
          </a:p>
          <a:p>
            <a:r>
              <a:rPr lang="ja-JP" altLang="en-US" dirty="0"/>
              <a:t>・改修箇所を特定できない</a:t>
            </a:r>
            <a:endParaRPr lang="en-US" altLang="ja-JP" dirty="0"/>
          </a:p>
          <a:p>
            <a:r>
              <a:rPr kumimoji="1" lang="ja-JP" altLang="en-US" dirty="0"/>
              <a:t>・画像編集で日付を表示している</a:t>
            </a:r>
          </a:p>
        </p:txBody>
      </p:sp>
      <p:sp>
        <p:nvSpPr>
          <p:cNvPr id="10" name="コンテンツ プレースホルダー 2"/>
          <p:cNvSpPr txBox="1">
            <a:spLocks/>
          </p:cNvSpPr>
          <p:nvPr/>
        </p:nvSpPr>
        <p:spPr>
          <a:xfrm>
            <a:off x="1395857" y="4201519"/>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オ．藤沢市介護保険住宅改修点検同意書</a:t>
            </a:r>
          </a:p>
        </p:txBody>
      </p:sp>
      <p:sp>
        <p:nvSpPr>
          <p:cNvPr id="14" name="コンテンツ プレースホルダー 2"/>
          <p:cNvSpPr txBox="1">
            <a:spLocks/>
          </p:cNvSpPr>
          <p:nvPr/>
        </p:nvSpPr>
        <p:spPr>
          <a:xfrm>
            <a:off x="2002675" y="4766337"/>
            <a:ext cx="9777502" cy="1896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本市では、申請のあった住宅改修等の内容について点検し、助言を</a:t>
            </a:r>
            <a:br>
              <a:rPr lang="en-US" altLang="ja-JP" sz="2400" dirty="0"/>
            </a:br>
            <a:r>
              <a:rPr lang="ja-JP" altLang="en-US" sz="2400" dirty="0"/>
              <a:t>　行う事業を公益財団法人藤沢市保健医療財団に委託しています。</a:t>
            </a:r>
            <a:endParaRPr lang="en-US" altLang="ja-JP" sz="2400" dirty="0"/>
          </a:p>
          <a:p>
            <a:pPr marL="0" indent="0">
              <a:buNone/>
            </a:pPr>
            <a:r>
              <a:rPr lang="ja-JP" altLang="en-US" sz="2400" dirty="0"/>
              <a:t>✔ 本同意書は、同事業の書類点検の実施に同意するとともに、</a:t>
            </a:r>
            <a:br>
              <a:rPr lang="en-US" altLang="ja-JP" sz="2400" dirty="0"/>
            </a:br>
            <a:r>
              <a:rPr lang="ja-JP" altLang="en-US" sz="2400" dirty="0"/>
              <a:t>　訪問点検の実施の希望を確認するものです。</a:t>
            </a:r>
            <a:br>
              <a:rPr lang="en-US" altLang="ja-JP" sz="2400" dirty="0"/>
            </a:br>
            <a:r>
              <a:rPr lang="ja-JP" altLang="en-US" sz="2400" dirty="0"/>
              <a:t>　　　</a:t>
            </a:r>
            <a:br>
              <a:rPr lang="en-US" altLang="ja-JP" sz="2400" dirty="0"/>
            </a:br>
            <a:endParaRPr lang="en-US" altLang="ja-JP" sz="2400" dirty="0"/>
          </a:p>
        </p:txBody>
      </p:sp>
    </p:spTree>
    <p:extLst>
      <p:ext uri="{BB962C8B-B14F-4D97-AF65-F5344CB8AC3E}">
        <p14:creationId xmlns:p14="http://schemas.microsoft.com/office/powerpoint/2010/main" val="3903282517"/>
      </p:ext>
    </p:extLst>
  </p:cSld>
  <p:clrMapOvr>
    <a:masterClrMapping/>
  </p:clrMapOvr>
  <mc:AlternateContent xmlns:mc="http://schemas.openxmlformats.org/markup-compatibility/2006" xmlns:p14="http://schemas.microsoft.com/office/powerpoint/2010/main">
    <mc:Choice Requires="p14">
      <p:transition spd="slow" p14:dur="2000" advTm="137000"/>
    </mc:Choice>
    <mc:Fallback xmlns="">
      <p:transition spd="slow" advTm="137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9553353" cy="699723"/>
          </a:xfrm>
        </p:spPr>
        <p:txBody>
          <a:bodyPr>
            <a:normAutofit/>
          </a:bodyPr>
          <a:lstStyle/>
          <a:p>
            <a:r>
              <a:rPr lang="ja-JP" altLang="en-US" dirty="0"/>
              <a:t>５．書類作成のポイント（１）支給申請</a:t>
            </a:r>
            <a:endParaRPr kumimoji="1" lang="ja-JP" altLang="en-US" dirty="0"/>
          </a:p>
        </p:txBody>
      </p:sp>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27</a:t>
            </a:fld>
            <a:endParaRPr kumimoji="1" lang="ja-JP" altLang="en-US" dirty="0"/>
          </a:p>
        </p:txBody>
      </p:sp>
      <p:sp>
        <p:nvSpPr>
          <p:cNvPr id="10" name="コンテンツ プレースホルダー 2"/>
          <p:cNvSpPr txBox="1">
            <a:spLocks/>
          </p:cNvSpPr>
          <p:nvPr/>
        </p:nvSpPr>
        <p:spPr>
          <a:xfrm>
            <a:off x="1395857" y="1223227"/>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カ．住宅所有者の改修についての承諾書</a:t>
            </a:r>
          </a:p>
        </p:txBody>
      </p:sp>
      <p:sp>
        <p:nvSpPr>
          <p:cNvPr id="12" name="コンテンツ プレースホルダー 2"/>
          <p:cNvSpPr txBox="1">
            <a:spLocks/>
          </p:cNvSpPr>
          <p:nvPr/>
        </p:nvSpPr>
        <p:spPr>
          <a:xfrm>
            <a:off x="1908838" y="1753292"/>
            <a:ext cx="9301957" cy="244822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建物の所有者が被保険者以外の方の場合に、住宅改修について</a:t>
            </a:r>
            <a:br>
              <a:rPr lang="en-US" altLang="ja-JP" sz="2400" dirty="0"/>
            </a:br>
            <a:r>
              <a:rPr lang="ja-JP" altLang="en-US" sz="2400" dirty="0"/>
              <a:t>　所有者の承諾を確認する書類です。</a:t>
            </a:r>
            <a:endParaRPr lang="en-US" altLang="ja-JP" sz="2400" dirty="0"/>
          </a:p>
          <a:p>
            <a:pPr marL="0" indent="0">
              <a:buNone/>
            </a:pPr>
            <a:r>
              <a:rPr lang="ja-JP" altLang="en-US" sz="2400" dirty="0"/>
              <a:t>✔ 正当な権利者（所有権者）が署名します。・</a:t>
            </a:r>
            <a:br>
              <a:rPr lang="en-US" altLang="ja-JP" sz="2400" dirty="0"/>
            </a:br>
            <a:r>
              <a:rPr lang="ja-JP" altLang="en-US" sz="2400" dirty="0"/>
              <a:t>　共有名義　　　　⇒　共有名義人全員</a:t>
            </a:r>
            <a:br>
              <a:rPr lang="en-US" altLang="ja-JP" sz="2400" dirty="0"/>
            </a:br>
            <a:r>
              <a:rPr lang="ja-JP" altLang="en-US" sz="2400" dirty="0"/>
              <a:t>　相続登記未登記　⇒　相続人（相続後の所有者全員）</a:t>
            </a:r>
            <a:br>
              <a:rPr lang="en-US" altLang="ja-JP" sz="2400" dirty="0"/>
            </a:br>
            <a:r>
              <a:rPr lang="ja-JP" altLang="en-US" sz="2400" dirty="0"/>
              <a:t>　借家（賃貸物件）⇒　貸主（建物所有者）</a:t>
            </a:r>
            <a:br>
              <a:rPr lang="en-US" altLang="ja-JP" sz="2400" dirty="0"/>
            </a:br>
            <a:r>
              <a:rPr lang="ja-JP" altLang="en-US" sz="2400" dirty="0"/>
              <a:t>　　　　　</a:t>
            </a:r>
            <a:br>
              <a:rPr lang="en-US" altLang="ja-JP" sz="2400" dirty="0"/>
            </a:br>
            <a:endParaRPr lang="en-US" altLang="ja-JP" sz="2400" dirty="0"/>
          </a:p>
        </p:txBody>
      </p:sp>
      <p:sp>
        <p:nvSpPr>
          <p:cNvPr id="7" name="雲形吹き出し 6"/>
          <p:cNvSpPr/>
          <p:nvPr/>
        </p:nvSpPr>
        <p:spPr>
          <a:xfrm flipV="1">
            <a:off x="9533345" y="2135992"/>
            <a:ext cx="2658656" cy="2942104"/>
          </a:xfrm>
          <a:prstGeom prst="cloudCallout">
            <a:avLst>
              <a:gd name="adj1" fmla="val -63577"/>
              <a:gd name="adj2" fmla="val -1470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rot="10800000" flipV="1">
            <a:off x="9818374" y="2728340"/>
            <a:ext cx="2088598" cy="2031325"/>
          </a:xfrm>
          <a:prstGeom prst="rect">
            <a:avLst/>
          </a:prstGeom>
          <a:noFill/>
        </p:spPr>
        <p:txBody>
          <a:bodyPr wrap="square" rtlCol="0">
            <a:spAutoFit/>
          </a:bodyPr>
          <a:lstStyle/>
          <a:p>
            <a:r>
              <a:rPr lang="en-US" altLang="ja-JP" dirty="0"/>
              <a:t>UR</a:t>
            </a:r>
            <a:r>
              <a:rPr lang="ja-JP" altLang="en-US" dirty="0"/>
              <a:t>住宅、県営住宅、市営住宅の場合は、</a:t>
            </a:r>
            <a:r>
              <a:rPr lang="en-US" altLang="ja-JP" dirty="0"/>
              <a:t>UR</a:t>
            </a:r>
            <a:r>
              <a:rPr lang="ja-JP" altLang="en-US" dirty="0"/>
              <a:t>都市機構、神奈川県、市の管轄部署に事前に相談し、承諾を得てください。</a:t>
            </a:r>
            <a:endParaRPr kumimoji="1" lang="ja-JP" altLang="en-US" dirty="0"/>
          </a:p>
        </p:txBody>
      </p:sp>
      <p:sp>
        <p:nvSpPr>
          <p:cNvPr id="9" name="コンテンツ プレースホルダー 2"/>
          <p:cNvSpPr txBox="1">
            <a:spLocks/>
          </p:cNvSpPr>
          <p:nvPr/>
        </p:nvSpPr>
        <p:spPr>
          <a:xfrm>
            <a:off x="1395857" y="4341079"/>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キ．必要書類のチェックリスト（支給申請）</a:t>
            </a:r>
          </a:p>
        </p:txBody>
      </p:sp>
      <p:sp>
        <p:nvSpPr>
          <p:cNvPr id="11" name="コンテンツ プレースホルダー 2"/>
          <p:cNvSpPr txBox="1">
            <a:spLocks/>
          </p:cNvSpPr>
          <p:nvPr/>
        </p:nvSpPr>
        <p:spPr>
          <a:xfrm>
            <a:off x="1908837" y="4955925"/>
            <a:ext cx="9301957" cy="97274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必ず、担当ケアマネジャーまたは地域包括支援センターの</a:t>
            </a:r>
            <a:br>
              <a:rPr lang="en-US" altLang="ja-JP" sz="2400" dirty="0"/>
            </a:br>
            <a:r>
              <a:rPr lang="ja-JP" altLang="en-US" sz="2400" dirty="0"/>
              <a:t>　担当職員に支給申請の内容の確認を依頼し、</a:t>
            </a:r>
            <a:br>
              <a:rPr lang="en-US" altLang="ja-JP" sz="2400" dirty="0"/>
            </a:br>
            <a:r>
              <a:rPr lang="ja-JP" altLang="en-US" sz="2400" dirty="0"/>
              <a:t>　</a:t>
            </a:r>
            <a:r>
              <a:rPr lang="ja-JP" altLang="en-US" sz="2400" u="sng" dirty="0">
                <a:solidFill>
                  <a:srgbClr val="FF0000"/>
                </a:solidFill>
              </a:rPr>
              <a:t>担当ケアマネジャーまたは地域包括支援センターの担当職員が　</a:t>
            </a:r>
            <a:br>
              <a:rPr lang="en-US" altLang="ja-JP" sz="2400" u="sng" dirty="0">
                <a:solidFill>
                  <a:srgbClr val="FF0000"/>
                </a:solidFill>
              </a:rPr>
            </a:br>
            <a:r>
              <a:rPr lang="ja-JP" altLang="en-US" sz="2400" dirty="0">
                <a:solidFill>
                  <a:srgbClr val="FF0000"/>
                </a:solidFill>
              </a:rPr>
              <a:t>　</a:t>
            </a:r>
            <a:r>
              <a:rPr lang="ja-JP" altLang="en-US" sz="2400" u="sng" dirty="0">
                <a:solidFill>
                  <a:srgbClr val="FF0000"/>
                </a:solidFill>
              </a:rPr>
              <a:t>本チェックリストを作成します</a:t>
            </a:r>
            <a:r>
              <a:rPr lang="ja-JP" altLang="en-US" sz="2400" dirty="0"/>
              <a:t>。</a:t>
            </a:r>
            <a:endParaRPr lang="en-US" altLang="ja-JP" sz="2400" dirty="0"/>
          </a:p>
        </p:txBody>
      </p:sp>
    </p:spTree>
    <p:extLst>
      <p:ext uri="{BB962C8B-B14F-4D97-AF65-F5344CB8AC3E}">
        <p14:creationId xmlns:p14="http://schemas.microsoft.com/office/powerpoint/2010/main" val="1182689264"/>
      </p:ext>
    </p:extLst>
  </p:cSld>
  <p:clrMapOvr>
    <a:masterClrMapping/>
  </p:clrMapOvr>
  <mc:AlternateContent xmlns:mc="http://schemas.openxmlformats.org/markup-compatibility/2006" xmlns:p14="http://schemas.microsoft.com/office/powerpoint/2010/main">
    <mc:Choice Requires="p14">
      <p:transition spd="slow" p14:dur="2000" advTm="128000"/>
    </mc:Choice>
    <mc:Fallback xmlns="">
      <p:transition spd="slow" advTm="128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メモ 14"/>
          <p:cNvSpPr/>
          <p:nvPr/>
        </p:nvSpPr>
        <p:spPr>
          <a:xfrm>
            <a:off x="8906005" y="2748720"/>
            <a:ext cx="3188840" cy="132299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28</a:t>
            </a:fld>
            <a:endParaRPr kumimoji="1" lang="ja-JP" altLang="en-US" dirty="0"/>
          </a:p>
        </p:txBody>
      </p:sp>
      <p:sp>
        <p:nvSpPr>
          <p:cNvPr id="5" name="タイトル 1"/>
          <p:cNvSpPr txBox="1">
            <a:spLocks/>
          </p:cNvSpPr>
          <p:nvPr/>
        </p:nvSpPr>
        <p:spPr>
          <a:xfrm>
            <a:off x="1815002" y="624110"/>
            <a:ext cx="9553353" cy="6997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５．書類作成のポイント（２）完了届</a:t>
            </a:r>
            <a:endParaRPr lang="en-US" altLang="ja-JP" dirty="0"/>
          </a:p>
          <a:p>
            <a:endParaRPr lang="en-US" altLang="ja-JP" dirty="0"/>
          </a:p>
          <a:p>
            <a:endParaRPr lang="ja-JP" altLang="en-US" dirty="0"/>
          </a:p>
        </p:txBody>
      </p:sp>
      <p:sp>
        <p:nvSpPr>
          <p:cNvPr id="6" name="コンテンツ プレースホルダー 2"/>
          <p:cNvSpPr>
            <a:spLocks noGrp="1"/>
          </p:cNvSpPr>
          <p:nvPr>
            <p:ph idx="1"/>
          </p:nvPr>
        </p:nvSpPr>
        <p:spPr>
          <a:xfrm>
            <a:off x="1492312" y="1240386"/>
            <a:ext cx="8915400" cy="567148"/>
          </a:xfrm>
        </p:spPr>
        <p:txBody>
          <a:bodyPr>
            <a:noAutofit/>
          </a:bodyPr>
          <a:lstStyle/>
          <a:p>
            <a:pPr marL="0" indent="0">
              <a:buNone/>
            </a:pPr>
            <a:r>
              <a:rPr lang="ja-JP" altLang="en-US" sz="3200" dirty="0"/>
              <a:t>ア．住宅改修</a:t>
            </a:r>
            <a:r>
              <a:rPr kumimoji="1" lang="ja-JP" altLang="en-US" sz="3200" dirty="0"/>
              <a:t>完了届</a:t>
            </a:r>
          </a:p>
        </p:txBody>
      </p:sp>
      <p:sp>
        <p:nvSpPr>
          <p:cNvPr id="8" name="コンテンツ プレースホルダー 2"/>
          <p:cNvSpPr txBox="1">
            <a:spLocks/>
          </p:cNvSpPr>
          <p:nvPr/>
        </p:nvSpPr>
        <p:spPr>
          <a:xfrm>
            <a:off x="1492312" y="3410215"/>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イ．領収書</a:t>
            </a:r>
          </a:p>
        </p:txBody>
      </p:sp>
      <p:sp>
        <p:nvSpPr>
          <p:cNvPr id="9" name="コンテンツ プレースホルダー 2"/>
          <p:cNvSpPr txBox="1">
            <a:spLocks/>
          </p:cNvSpPr>
          <p:nvPr/>
        </p:nvSpPr>
        <p:spPr>
          <a:xfrm>
            <a:off x="1984953" y="1807534"/>
            <a:ext cx="9778199" cy="11189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領収書の日付（領収日）時点の負担割合を正しく記載します。</a:t>
            </a:r>
            <a:endParaRPr lang="en-US" altLang="ja-JP" sz="2400" dirty="0"/>
          </a:p>
          <a:p>
            <a:pPr marL="0" indent="0">
              <a:buNone/>
            </a:pPr>
            <a:r>
              <a:rPr lang="ja-JP" altLang="en-US" sz="2400" dirty="0"/>
              <a:t>✔ 確認番号は「確認結果通知書」から転記します。　</a:t>
            </a:r>
            <a:endParaRPr lang="en-US" altLang="ja-JP" sz="2400" dirty="0"/>
          </a:p>
        </p:txBody>
      </p:sp>
      <p:sp>
        <p:nvSpPr>
          <p:cNvPr id="10" name="コンテンツ プレースホルダー 2"/>
          <p:cNvSpPr txBox="1">
            <a:spLocks/>
          </p:cNvSpPr>
          <p:nvPr/>
        </p:nvSpPr>
        <p:spPr>
          <a:xfrm>
            <a:off x="1984953" y="4045494"/>
            <a:ext cx="9778199" cy="203877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必ず被保険者名義</a:t>
            </a:r>
            <a:endParaRPr lang="en-US" altLang="ja-JP" sz="2400" dirty="0"/>
          </a:p>
          <a:p>
            <a:pPr marL="0" indent="0">
              <a:buNone/>
            </a:pPr>
            <a:r>
              <a:rPr lang="ja-JP" altLang="en-US" sz="2400" dirty="0"/>
              <a:t>✔ 償還払いの場合、事前申請時の見積金額と一致。</a:t>
            </a:r>
            <a:endParaRPr lang="en-US" altLang="ja-JP" sz="2400" dirty="0"/>
          </a:p>
          <a:p>
            <a:pPr marL="0" indent="0">
              <a:buNone/>
            </a:pPr>
            <a:r>
              <a:rPr lang="ja-JP" altLang="en-US" sz="2400" dirty="0"/>
              <a:t>✔ 受領委任払いの場合、自己負担額と一致。</a:t>
            </a:r>
            <a:br>
              <a:rPr lang="en-US" altLang="ja-JP" sz="2400" dirty="0"/>
            </a:br>
            <a:r>
              <a:rPr lang="ja-JP" altLang="en-US" sz="2400" dirty="0"/>
              <a:t>　また、請求額証明書のＥ欄と一致。</a:t>
            </a:r>
            <a:endParaRPr lang="en-US" altLang="ja-JP" sz="2400" dirty="0"/>
          </a:p>
          <a:p>
            <a:pPr marL="0" indent="0">
              <a:buNone/>
            </a:pPr>
            <a:r>
              <a:rPr lang="ja-JP" altLang="en-US" sz="2400" dirty="0"/>
              <a:t>✔ 保険給付対象外の部分を含む工事の場合、保険給付対象部分の</a:t>
            </a:r>
            <a:br>
              <a:rPr lang="en-US" altLang="ja-JP" sz="2400" dirty="0"/>
            </a:br>
            <a:r>
              <a:rPr lang="ja-JP" altLang="en-US" sz="2400" dirty="0"/>
              <a:t>　金額を明記する。</a:t>
            </a:r>
            <a:endParaRPr lang="en-US" altLang="ja-JP" sz="2400" dirty="0"/>
          </a:p>
        </p:txBody>
      </p:sp>
      <p:sp>
        <p:nvSpPr>
          <p:cNvPr id="14" name="テキスト ボックス 13"/>
          <p:cNvSpPr txBox="1"/>
          <p:nvPr/>
        </p:nvSpPr>
        <p:spPr>
          <a:xfrm rot="10800000" flipV="1">
            <a:off x="8906005" y="2783458"/>
            <a:ext cx="3285994" cy="1200329"/>
          </a:xfrm>
          <a:prstGeom prst="rect">
            <a:avLst/>
          </a:prstGeom>
          <a:noFill/>
        </p:spPr>
        <p:txBody>
          <a:bodyPr wrap="square" rtlCol="0">
            <a:spAutoFit/>
          </a:bodyPr>
          <a:lstStyle/>
          <a:p>
            <a:r>
              <a:rPr lang="ja-JP" altLang="en-US" dirty="0"/>
              <a:t>「負担割合」</a:t>
            </a:r>
            <a:endParaRPr lang="en-US" altLang="ja-JP" dirty="0"/>
          </a:p>
          <a:p>
            <a:r>
              <a:rPr lang="ja-JP" altLang="en-US" dirty="0"/>
              <a:t>毎年８月１日に前年所得に応じて更新。修正申告等により遡って変更となる場合もある。</a:t>
            </a:r>
            <a:endParaRPr lang="en-US" altLang="ja-JP" dirty="0"/>
          </a:p>
        </p:txBody>
      </p:sp>
      <p:sp>
        <p:nvSpPr>
          <p:cNvPr id="13" name="雲形吹き出し 12"/>
          <p:cNvSpPr/>
          <p:nvPr/>
        </p:nvSpPr>
        <p:spPr>
          <a:xfrm flipV="1">
            <a:off x="-1" y="1240385"/>
            <a:ext cx="1815003" cy="2523539"/>
          </a:xfrm>
          <a:prstGeom prst="cloudCallout">
            <a:avLst>
              <a:gd name="adj1" fmla="val 68041"/>
              <a:gd name="adj2" fmla="val 114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rot="10800000" flipV="1">
            <a:off x="91467" y="2033513"/>
            <a:ext cx="1634926" cy="1200329"/>
          </a:xfrm>
          <a:prstGeom prst="rect">
            <a:avLst/>
          </a:prstGeom>
          <a:noFill/>
        </p:spPr>
        <p:txBody>
          <a:bodyPr wrap="square" rtlCol="0">
            <a:spAutoFit/>
          </a:bodyPr>
          <a:lstStyle/>
          <a:p>
            <a:r>
              <a:rPr lang="ja-JP" altLang="en-US" dirty="0"/>
              <a:t>負担割合証で領収日時点の負担割合を確認する。</a:t>
            </a:r>
            <a:endParaRPr kumimoji="1" lang="ja-JP" altLang="en-US" dirty="0"/>
          </a:p>
        </p:txBody>
      </p:sp>
    </p:spTree>
    <p:extLst>
      <p:ext uri="{BB962C8B-B14F-4D97-AF65-F5344CB8AC3E}">
        <p14:creationId xmlns:p14="http://schemas.microsoft.com/office/powerpoint/2010/main" val="2116572602"/>
      </p:ext>
    </p:extLst>
  </p:cSld>
  <p:clrMapOvr>
    <a:masterClrMapping/>
  </p:clrMapOvr>
  <mc:AlternateContent xmlns:mc="http://schemas.openxmlformats.org/markup-compatibility/2006" xmlns:p14="http://schemas.microsoft.com/office/powerpoint/2010/main">
    <mc:Choice Requires="p14">
      <p:transition spd="slow" p14:dur="2000" advTm="116000"/>
    </mc:Choice>
    <mc:Fallback xmlns="">
      <p:transition spd="slow" advTm="116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29</a:t>
            </a:fld>
            <a:endParaRPr kumimoji="1" lang="ja-JP" altLang="en-US" dirty="0"/>
          </a:p>
        </p:txBody>
      </p:sp>
      <p:sp>
        <p:nvSpPr>
          <p:cNvPr id="5" name="タイトル 1"/>
          <p:cNvSpPr txBox="1">
            <a:spLocks/>
          </p:cNvSpPr>
          <p:nvPr/>
        </p:nvSpPr>
        <p:spPr>
          <a:xfrm>
            <a:off x="1815002" y="624110"/>
            <a:ext cx="9553353" cy="6997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５．書類作成のポイント（２）完了届</a:t>
            </a:r>
            <a:endParaRPr lang="en-US" altLang="ja-JP" dirty="0"/>
          </a:p>
          <a:p>
            <a:endParaRPr lang="en-US" altLang="ja-JP" dirty="0"/>
          </a:p>
          <a:p>
            <a:endParaRPr lang="ja-JP" altLang="en-US" dirty="0"/>
          </a:p>
        </p:txBody>
      </p:sp>
      <p:sp>
        <p:nvSpPr>
          <p:cNvPr id="6" name="コンテンツ プレースホルダー 2"/>
          <p:cNvSpPr>
            <a:spLocks noGrp="1"/>
          </p:cNvSpPr>
          <p:nvPr>
            <p:ph idx="1"/>
          </p:nvPr>
        </p:nvSpPr>
        <p:spPr>
          <a:xfrm>
            <a:off x="1492312" y="1240386"/>
            <a:ext cx="8915400" cy="567148"/>
          </a:xfrm>
        </p:spPr>
        <p:txBody>
          <a:bodyPr>
            <a:noAutofit/>
          </a:bodyPr>
          <a:lstStyle/>
          <a:p>
            <a:pPr marL="0" indent="0">
              <a:buNone/>
            </a:pPr>
            <a:r>
              <a:rPr lang="ja-JP" altLang="en-US" sz="3200" dirty="0"/>
              <a:t>ウ．完成後の写真</a:t>
            </a:r>
            <a:endParaRPr kumimoji="1" lang="ja-JP" altLang="en-US" sz="3200" dirty="0"/>
          </a:p>
        </p:txBody>
      </p:sp>
      <p:sp>
        <p:nvSpPr>
          <p:cNvPr id="8" name="コンテンツ プレースホルダー 2"/>
          <p:cNvSpPr txBox="1">
            <a:spLocks/>
          </p:cNvSpPr>
          <p:nvPr/>
        </p:nvSpPr>
        <p:spPr>
          <a:xfrm>
            <a:off x="1492312" y="3410215"/>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エ．必要書類のチェックリスト（完了届）</a:t>
            </a:r>
          </a:p>
        </p:txBody>
      </p:sp>
      <p:sp>
        <p:nvSpPr>
          <p:cNvPr id="9" name="コンテンツ プレースホルダー 2"/>
          <p:cNvSpPr txBox="1">
            <a:spLocks/>
          </p:cNvSpPr>
          <p:nvPr/>
        </p:nvSpPr>
        <p:spPr>
          <a:xfrm>
            <a:off x="1984953" y="1807534"/>
            <a:ext cx="9778199" cy="11189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工事完成後の改修箇所を分かりやすく写す。</a:t>
            </a:r>
            <a:endParaRPr lang="en-US" altLang="ja-JP" sz="2400" dirty="0"/>
          </a:p>
          <a:p>
            <a:pPr marL="0" indent="0">
              <a:buNone/>
            </a:pPr>
            <a:r>
              <a:rPr lang="ja-JP" altLang="en-US" sz="2400" dirty="0"/>
              <a:t>✔</a:t>
            </a:r>
            <a:r>
              <a:rPr lang="ja-JP" altLang="en-US" sz="2400" u="sng" dirty="0">
                <a:solidFill>
                  <a:srgbClr val="FF0000"/>
                </a:solidFill>
              </a:rPr>
              <a:t>カメラの日付機能または黒板等によって</a:t>
            </a:r>
            <a:r>
              <a:rPr lang="ja-JP" altLang="en-US" sz="2400" dirty="0">
                <a:solidFill>
                  <a:srgbClr val="FF0000"/>
                </a:solidFill>
              </a:rPr>
              <a:t>、</a:t>
            </a:r>
            <a:r>
              <a:rPr lang="ja-JP" altLang="en-US" sz="2400" dirty="0">
                <a:solidFill>
                  <a:schemeClr val="tx1"/>
                </a:solidFill>
              </a:rPr>
              <a:t>写真内に日付を表示</a:t>
            </a:r>
            <a:br>
              <a:rPr lang="en-US" altLang="ja-JP" sz="2400" dirty="0">
                <a:solidFill>
                  <a:schemeClr val="tx1"/>
                </a:solidFill>
              </a:rPr>
            </a:br>
            <a:r>
              <a:rPr lang="ja-JP" altLang="en-US" sz="2400" dirty="0">
                <a:solidFill>
                  <a:schemeClr val="tx1"/>
                </a:solidFill>
              </a:rPr>
              <a:t>　する。</a:t>
            </a:r>
            <a:br>
              <a:rPr lang="en-US" altLang="ja-JP" sz="2400" dirty="0"/>
            </a:br>
            <a:r>
              <a:rPr lang="ja-JP" altLang="en-US" sz="2400" dirty="0"/>
              <a:t>　</a:t>
            </a:r>
            <a:endParaRPr lang="en-US" altLang="ja-JP" sz="2400" dirty="0"/>
          </a:p>
        </p:txBody>
      </p:sp>
      <p:sp>
        <p:nvSpPr>
          <p:cNvPr id="10" name="コンテンツ プレースホルダー 2"/>
          <p:cNvSpPr txBox="1">
            <a:spLocks/>
          </p:cNvSpPr>
          <p:nvPr/>
        </p:nvSpPr>
        <p:spPr>
          <a:xfrm>
            <a:off x="1984953" y="4045494"/>
            <a:ext cx="9778199" cy="203877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必ず、担当ケアマネジャーまたは地域包括支援センターの</a:t>
            </a:r>
            <a:br>
              <a:rPr lang="en-US" altLang="ja-JP" sz="2400" dirty="0"/>
            </a:br>
            <a:r>
              <a:rPr lang="ja-JP" altLang="en-US" sz="2400" dirty="0"/>
              <a:t>　担当職員に完了届の内容の確認を依頼し、</a:t>
            </a:r>
            <a:br>
              <a:rPr lang="en-US" altLang="ja-JP" sz="2400" dirty="0"/>
            </a:br>
            <a:r>
              <a:rPr lang="ja-JP" altLang="en-US" sz="2400" dirty="0"/>
              <a:t>　</a:t>
            </a:r>
            <a:r>
              <a:rPr lang="ja-JP" altLang="en-US" sz="2400" u="sng" dirty="0">
                <a:solidFill>
                  <a:srgbClr val="FF0000"/>
                </a:solidFill>
              </a:rPr>
              <a:t>担当ケアマネジャーまたは地域包括支援センターの担当職員が　</a:t>
            </a:r>
            <a:br>
              <a:rPr lang="en-US" altLang="ja-JP" sz="2400" u="sng" dirty="0">
                <a:solidFill>
                  <a:srgbClr val="FF0000"/>
                </a:solidFill>
              </a:rPr>
            </a:br>
            <a:r>
              <a:rPr lang="ja-JP" altLang="en-US" sz="2400" dirty="0">
                <a:solidFill>
                  <a:srgbClr val="FF0000"/>
                </a:solidFill>
              </a:rPr>
              <a:t>　</a:t>
            </a:r>
            <a:r>
              <a:rPr lang="ja-JP" altLang="en-US" sz="2400" u="sng" dirty="0">
                <a:solidFill>
                  <a:srgbClr val="FF0000"/>
                </a:solidFill>
              </a:rPr>
              <a:t>本チェックリストを作成します</a:t>
            </a:r>
            <a:r>
              <a:rPr lang="ja-JP" altLang="en-US" sz="2400" dirty="0">
                <a:solidFill>
                  <a:srgbClr val="FF0000"/>
                </a:solidFill>
              </a:rPr>
              <a:t>。</a:t>
            </a:r>
            <a:endParaRPr lang="en-US" altLang="ja-JP" sz="2400" dirty="0">
              <a:solidFill>
                <a:srgbClr val="FF0000"/>
              </a:solidFill>
            </a:endParaRPr>
          </a:p>
        </p:txBody>
      </p:sp>
      <p:sp>
        <p:nvSpPr>
          <p:cNvPr id="13" name="雲形吹き出し 12"/>
          <p:cNvSpPr/>
          <p:nvPr/>
        </p:nvSpPr>
        <p:spPr>
          <a:xfrm flipV="1">
            <a:off x="8066763" y="1039658"/>
            <a:ext cx="3995802" cy="1064713"/>
          </a:xfrm>
          <a:prstGeom prst="cloudCallout">
            <a:avLst>
              <a:gd name="adj1" fmla="val -37602"/>
              <a:gd name="adj2" fmla="val -5557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rot="10800000" flipV="1">
            <a:off x="8516868" y="1338683"/>
            <a:ext cx="3246284" cy="646331"/>
          </a:xfrm>
          <a:prstGeom prst="rect">
            <a:avLst/>
          </a:prstGeom>
          <a:noFill/>
        </p:spPr>
        <p:txBody>
          <a:bodyPr wrap="square" rtlCol="0">
            <a:spAutoFit/>
          </a:bodyPr>
          <a:lstStyle/>
          <a:p>
            <a:r>
              <a:rPr lang="ja-JP" altLang="en-US" dirty="0"/>
              <a:t>できる限り、事前申請と同じ角度、縮尺で写してください。</a:t>
            </a:r>
            <a:endParaRPr kumimoji="1" lang="ja-JP" altLang="en-US" dirty="0"/>
          </a:p>
        </p:txBody>
      </p:sp>
    </p:spTree>
    <p:extLst>
      <p:ext uri="{BB962C8B-B14F-4D97-AF65-F5344CB8AC3E}">
        <p14:creationId xmlns:p14="http://schemas.microsoft.com/office/powerpoint/2010/main" val="2737687676"/>
      </p:ext>
    </p:extLst>
  </p:cSld>
  <p:clrMapOvr>
    <a:masterClrMapping/>
  </p:clrMapOvr>
  <mc:AlternateContent xmlns:mc="http://schemas.openxmlformats.org/markup-compatibility/2006" xmlns:p14="http://schemas.microsoft.com/office/powerpoint/2010/main">
    <mc:Choice Requires="p14">
      <p:transition spd="slow" p14:dur="2000" advTm="59000"/>
    </mc:Choice>
    <mc:Fallback xmlns="">
      <p:transition spd="slow" advTm="59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lstStyle/>
          <a:p>
            <a:r>
              <a:rPr kumimoji="1" lang="ja-JP" altLang="en-US" dirty="0"/>
              <a:t>１．はじめに</a:t>
            </a:r>
          </a:p>
        </p:txBody>
      </p:sp>
      <p:sp>
        <p:nvSpPr>
          <p:cNvPr id="3" name="コンテンツ プレースホルダー 2"/>
          <p:cNvSpPr>
            <a:spLocks noGrp="1"/>
          </p:cNvSpPr>
          <p:nvPr>
            <p:ph idx="1"/>
          </p:nvPr>
        </p:nvSpPr>
        <p:spPr>
          <a:xfrm>
            <a:off x="1815002" y="1460310"/>
            <a:ext cx="8915400" cy="4844955"/>
          </a:xfrm>
        </p:spPr>
        <p:txBody>
          <a:bodyPr>
            <a:noAutofit/>
          </a:bodyPr>
          <a:lstStyle/>
          <a:p>
            <a:r>
              <a:rPr kumimoji="1" lang="ja-JP" altLang="en-US" sz="2400" dirty="0"/>
              <a:t>日頃から、本市の介護保険行政の運営にご尽力くださり、ありがとうございます。</a:t>
            </a:r>
            <a:endParaRPr kumimoji="1" lang="en-US" altLang="ja-JP" sz="2400" dirty="0"/>
          </a:p>
          <a:p>
            <a:endParaRPr kumimoji="1" lang="en-US" altLang="ja-JP" sz="2400" dirty="0"/>
          </a:p>
          <a:p>
            <a:r>
              <a:rPr kumimoji="1" lang="ja-JP" altLang="en-US" sz="2400" dirty="0"/>
              <a:t>本資料は、住宅改修の申請における基本的な事項とポイントを抜粋してお伝えします。</a:t>
            </a:r>
            <a:endParaRPr kumimoji="1" lang="en-US" altLang="ja-JP" sz="2400" dirty="0"/>
          </a:p>
          <a:p>
            <a:endParaRPr kumimoji="1" lang="en-US" altLang="ja-JP" sz="2400" dirty="0"/>
          </a:p>
          <a:p>
            <a:r>
              <a:rPr lang="ja-JP" altLang="en-US" sz="2400" dirty="0"/>
              <a:t>本資料に記載していない事項については、本市ホームページに掲載している「住宅改修の手引き」に記載しています。</a:t>
            </a:r>
            <a:endParaRPr lang="en-US" altLang="ja-JP" sz="2400" dirty="0"/>
          </a:p>
          <a:p>
            <a:pPr marL="0" indent="0">
              <a:buNone/>
            </a:pPr>
            <a:endParaRPr lang="en-US" altLang="ja-JP" sz="2400"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3</a:t>
            </a:fld>
            <a:endParaRPr kumimoji="1" lang="ja-JP" altLang="en-US" dirty="0"/>
          </a:p>
        </p:txBody>
      </p:sp>
      <p:sp>
        <p:nvSpPr>
          <p:cNvPr id="5" name="雲形吹き出し 4"/>
          <p:cNvSpPr/>
          <p:nvPr/>
        </p:nvSpPr>
        <p:spPr>
          <a:xfrm>
            <a:off x="1150272" y="5076497"/>
            <a:ext cx="2633452" cy="1773174"/>
          </a:xfrm>
          <a:prstGeom prst="cloudCallout">
            <a:avLst>
              <a:gd name="adj1" fmla="val 60140"/>
              <a:gd name="adj2" fmla="val -3490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387749" y="5518412"/>
            <a:ext cx="2415307" cy="923330"/>
          </a:xfrm>
          <a:prstGeom prst="rect">
            <a:avLst/>
          </a:prstGeom>
          <a:noFill/>
        </p:spPr>
        <p:txBody>
          <a:bodyPr wrap="square" rtlCol="0">
            <a:spAutoFit/>
          </a:bodyPr>
          <a:lstStyle/>
          <a:p>
            <a:r>
              <a:rPr lang="ja-JP" altLang="en-US" dirty="0"/>
              <a:t>吹き出しには、</a:t>
            </a:r>
            <a:endParaRPr lang="en-US" altLang="ja-JP" dirty="0"/>
          </a:p>
          <a:p>
            <a:r>
              <a:rPr lang="ja-JP" altLang="en-US" dirty="0"/>
              <a:t>「申請のポイント」を記載しています</a:t>
            </a:r>
            <a:r>
              <a:rPr kumimoji="1" lang="ja-JP" altLang="en-US" dirty="0"/>
              <a:t>。</a:t>
            </a:r>
          </a:p>
        </p:txBody>
      </p:sp>
      <p:sp>
        <p:nvSpPr>
          <p:cNvPr id="7" name="メモ 6"/>
          <p:cNvSpPr/>
          <p:nvPr/>
        </p:nvSpPr>
        <p:spPr>
          <a:xfrm>
            <a:off x="4881120" y="5216727"/>
            <a:ext cx="2934586" cy="1327527"/>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903209" y="5418826"/>
            <a:ext cx="2934586" cy="923330"/>
          </a:xfrm>
          <a:prstGeom prst="rect">
            <a:avLst/>
          </a:prstGeom>
          <a:noFill/>
        </p:spPr>
        <p:txBody>
          <a:bodyPr wrap="square" rtlCol="0">
            <a:spAutoFit/>
          </a:bodyPr>
          <a:lstStyle/>
          <a:p>
            <a:r>
              <a:rPr lang="ja-JP" altLang="en-US" dirty="0"/>
              <a:t>このマークには、「用語の定義」や「参考事項」を記載しています。</a:t>
            </a:r>
            <a:endParaRPr kumimoji="1" lang="ja-JP" altLang="en-US" dirty="0"/>
          </a:p>
        </p:txBody>
      </p:sp>
    </p:spTree>
    <p:extLst>
      <p:ext uri="{BB962C8B-B14F-4D97-AF65-F5344CB8AC3E}">
        <p14:creationId xmlns:p14="http://schemas.microsoft.com/office/powerpoint/2010/main" val="1479307986"/>
      </p:ext>
    </p:extLst>
  </p:cSld>
  <p:clrMapOvr>
    <a:masterClrMapping/>
  </p:clrMapOvr>
  <mc:AlternateContent xmlns:mc="http://schemas.openxmlformats.org/markup-compatibility/2006" xmlns:p14="http://schemas.microsoft.com/office/powerpoint/2010/main">
    <mc:Choice Requires="p14">
      <p:transition spd="slow" p14:dur="2000" advTm="60000"/>
    </mc:Choice>
    <mc:Fallback xmlns="">
      <p:transition spd="slow" advTm="60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30</a:t>
            </a:fld>
            <a:endParaRPr kumimoji="1" lang="ja-JP" altLang="en-US" dirty="0"/>
          </a:p>
        </p:txBody>
      </p:sp>
      <p:sp>
        <p:nvSpPr>
          <p:cNvPr id="5" name="タイトル 1"/>
          <p:cNvSpPr txBox="1">
            <a:spLocks/>
          </p:cNvSpPr>
          <p:nvPr/>
        </p:nvSpPr>
        <p:spPr>
          <a:xfrm>
            <a:off x="1815002" y="624110"/>
            <a:ext cx="9553353" cy="6997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５．書類作成のポイント（２）完了届</a:t>
            </a:r>
            <a:endParaRPr lang="en-US" altLang="ja-JP" dirty="0"/>
          </a:p>
          <a:p>
            <a:endParaRPr lang="ja-JP" altLang="en-US" dirty="0"/>
          </a:p>
        </p:txBody>
      </p:sp>
      <p:sp>
        <p:nvSpPr>
          <p:cNvPr id="11" name="コンテンツ プレースホルダー 2"/>
          <p:cNvSpPr txBox="1">
            <a:spLocks/>
          </p:cNvSpPr>
          <p:nvPr/>
        </p:nvSpPr>
        <p:spPr>
          <a:xfrm>
            <a:off x="1556107" y="1506263"/>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オ．住宅改修にかかる請求額証明書</a:t>
            </a:r>
          </a:p>
        </p:txBody>
      </p:sp>
      <p:sp>
        <p:nvSpPr>
          <p:cNvPr id="12" name="コンテンツ プレースホルダー 2"/>
          <p:cNvSpPr txBox="1">
            <a:spLocks/>
          </p:cNvSpPr>
          <p:nvPr/>
        </p:nvSpPr>
        <p:spPr>
          <a:xfrm>
            <a:off x="1815002" y="2070771"/>
            <a:ext cx="9778199" cy="57068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「住宅改修の手引き」をご参照ください。</a:t>
            </a:r>
            <a:endParaRPr lang="en-US" altLang="ja-JP" sz="2400" dirty="0"/>
          </a:p>
        </p:txBody>
      </p:sp>
      <p:sp>
        <p:nvSpPr>
          <p:cNvPr id="13" name="コンテンツ プレースホルダー 2"/>
          <p:cNvSpPr txBox="1">
            <a:spLocks/>
          </p:cNvSpPr>
          <p:nvPr/>
        </p:nvSpPr>
        <p:spPr>
          <a:xfrm>
            <a:off x="1556107" y="2844633"/>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カ．受給資格者申告書兼口座変更届</a:t>
            </a:r>
            <a:r>
              <a:rPr lang="en-US" altLang="ja-JP" sz="3200" dirty="0"/>
              <a:t>【</a:t>
            </a:r>
            <a:r>
              <a:rPr lang="ja-JP" altLang="en-US" sz="3200" dirty="0"/>
              <a:t>参考</a:t>
            </a:r>
            <a:r>
              <a:rPr lang="en-US" altLang="ja-JP" sz="3200" dirty="0"/>
              <a:t>】</a:t>
            </a:r>
            <a:endParaRPr lang="ja-JP" altLang="en-US" sz="3200" dirty="0"/>
          </a:p>
        </p:txBody>
      </p:sp>
      <p:sp>
        <p:nvSpPr>
          <p:cNvPr id="16" name="コンテンツ プレースホルダー 2"/>
          <p:cNvSpPr txBox="1">
            <a:spLocks/>
          </p:cNvSpPr>
          <p:nvPr/>
        </p:nvSpPr>
        <p:spPr>
          <a:xfrm>
            <a:off x="1815002" y="3388390"/>
            <a:ext cx="9987138" cy="131761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工事完成後に被保険者が死亡した場合に、被保険者に代わって保険給 </a:t>
            </a:r>
            <a:br>
              <a:rPr lang="en-US" altLang="ja-JP" sz="2400" dirty="0"/>
            </a:br>
            <a:r>
              <a:rPr lang="en-US" altLang="ja-JP" sz="2400" dirty="0"/>
              <a:t>    </a:t>
            </a:r>
            <a:r>
              <a:rPr lang="ja-JP" altLang="en-US" sz="2400" dirty="0"/>
              <a:t>付を受ける者（相続人）を届け出る書類です。</a:t>
            </a:r>
            <a:endParaRPr lang="en-US" altLang="ja-JP" sz="2400" dirty="0"/>
          </a:p>
          <a:p>
            <a:pPr marL="0" indent="0">
              <a:buNone/>
            </a:pPr>
            <a:r>
              <a:rPr lang="ja-JP" altLang="en-US" sz="2400" dirty="0"/>
              <a:t>✔ </a:t>
            </a:r>
            <a:r>
              <a:rPr lang="ja-JP" altLang="en-US" sz="2400" b="1" u="sng" dirty="0"/>
              <a:t>完了届の</a:t>
            </a:r>
            <a:r>
              <a:rPr lang="ja-JP" altLang="en-US" sz="2400" b="1" u="sng" dirty="0">
                <a:solidFill>
                  <a:srgbClr val="FF0000"/>
                </a:solidFill>
              </a:rPr>
              <a:t>作成日時点</a:t>
            </a:r>
            <a:r>
              <a:rPr lang="ja-JP" altLang="en-US" sz="2400" b="1" u="sng" dirty="0"/>
              <a:t>で被保険者が死亡していた場合</a:t>
            </a:r>
            <a:r>
              <a:rPr lang="ja-JP" altLang="en-US" sz="2400" dirty="0"/>
              <a:t>、提出が必要。</a:t>
            </a:r>
            <a:br>
              <a:rPr lang="en-US" altLang="ja-JP" sz="2400" dirty="0"/>
            </a:br>
            <a:r>
              <a:rPr lang="ja-JP" altLang="en-US" sz="2400" dirty="0"/>
              <a:t>　同時点で存命だった場合、原則として提出不要ですが、</a:t>
            </a:r>
            <a:br>
              <a:rPr lang="en-US" altLang="ja-JP" sz="2400" dirty="0"/>
            </a:br>
            <a:r>
              <a:rPr lang="ja-JP" altLang="en-US" sz="2400" dirty="0"/>
              <a:t>　償還払いの場合で被保険者の預金口座を既に凍結しているときは</a:t>
            </a:r>
            <a:br>
              <a:rPr lang="en-US" altLang="ja-JP" sz="2400" dirty="0"/>
            </a:br>
            <a:r>
              <a:rPr lang="ja-JP" altLang="en-US" sz="2400" dirty="0"/>
              <a:t>　提出が必要。</a:t>
            </a:r>
            <a:endParaRPr lang="en-US" altLang="ja-JP" sz="2400" dirty="0"/>
          </a:p>
          <a:p>
            <a:pPr marL="0" indent="0">
              <a:buNone/>
            </a:pPr>
            <a:r>
              <a:rPr lang="ja-JP" altLang="en-US" sz="2400" dirty="0"/>
              <a:t>✔ 工事完成前に被保険者が死亡した場合は、死亡時までに施工した部分</a:t>
            </a:r>
            <a:br>
              <a:rPr lang="en-US" altLang="ja-JP" sz="2400" dirty="0"/>
            </a:br>
            <a:r>
              <a:rPr lang="ja-JP" altLang="en-US" sz="2400" dirty="0"/>
              <a:t>　のみが給付対象となります。</a:t>
            </a:r>
            <a:endParaRPr lang="en-US" altLang="ja-JP" sz="2400" dirty="0"/>
          </a:p>
          <a:p>
            <a:pPr marL="0" indent="0">
              <a:buNone/>
            </a:pPr>
            <a:endParaRPr lang="en-US" altLang="ja-JP" sz="2400" dirty="0"/>
          </a:p>
          <a:p>
            <a:pPr marL="0" indent="0">
              <a:buNone/>
            </a:pPr>
            <a:endParaRPr lang="en-US" altLang="ja-JP" sz="2400" dirty="0"/>
          </a:p>
        </p:txBody>
      </p:sp>
    </p:spTree>
    <p:extLst>
      <p:ext uri="{BB962C8B-B14F-4D97-AF65-F5344CB8AC3E}">
        <p14:creationId xmlns:p14="http://schemas.microsoft.com/office/powerpoint/2010/main" val="374826689"/>
      </p:ext>
    </p:extLst>
  </p:cSld>
  <p:clrMapOvr>
    <a:masterClrMapping/>
  </p:clrMapOvr>
  <mc:AlternateContent xmlns:mc="http://schemas.openxmlformats.org/markup-compatibility/2006" xmlns:p14="http://schemas.microsoft.com/office/powerpoint/2010/main">
    <mc:Choice Requires="p14">
      <p:transition spd="slow" p14:dur="2000" advTm="118000"/>
    </mc:Choice>
    <mc:Fallback xmlns="">
      <p:transition spd="slow" advTm="118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lstStyle/>
          <a:p>
            <a:r>
              <a:rPr lang="ja-JP" altLang="en-US" dirty="0"/>
              <a:t>６</a:t>
            </a:r>
            <a:r>
              <a:rPr kumimoji="1" lang="ja-JP" altLang="en-US" dirty="0"/>
              <a:t>．おわりに</a:t>
            </a:r>
          </a:p>
        </p:txBody>
      </p:sp>
      <p:sp>
        <p:nvSpPr>
          <p:cNvPr id="3" name="コンテンツ プレースホルダー 2"/>
          <p:cNvSpPr>
            <a:spLocks noGrp="1"/>
          </p:cNvSpPr>
          <p:nvPr>
            <p:ph idx="1"/>
          </p:nvPr>
        </p:nvSpPr>
        <p:spPr>
          <a:xfrm>
            <a:off x="1815002" y="1460310"/>
            <a:ext cx="8915400" cy="4844955"/>
          </a:xfrm>
        </p:spPr>
        <p:txBody>
          <a:bodyPr>
            <a:noAutofit/>
          </a:bodyPr>
          <a:lstStyle/>
          <a:p>
            <a:r>
              <a:rPr kumimoji="1" lang="ja-JP" altLang="en-US" sz="2400" dirty="0"/>
              <a:t>この研修資料は、住宅改修の制度の基本や申請のポイントを抜粋してお伝えしました。</a:t>
            </a:r>
            <a:br>
              <a:rPr kumimoji="1" lang="en-US" altLang="ja-JP" sz="2400" dirty="0"/>
            </a:br>
            <a:endParaRPr kumimoji="1" lang="en-US" altLang="ja-JP" sz="2400" dirty="0"/>
          </a:p>
          <a:p>
            <a:r>
              <a:rPr kumimoji="1" lang="ja-JP" altLang="en-US" sz="2400" dirty="0"/>
              <a:t>「住宅改修の手引き」や手引き内の「よくある質問」に詳細を記載していますので、ご確認ください。</a:t>
            </a:r>
            <a:endParaRPr kumimoji="1" lang="en-US" altLang="ja-JP" sz="2400" dirty="0"/>
          </a:p>
          <a:p>
            <a:endParaRPr kumimoji="1" lang="en-US" altLang="ja-JP" sz="2400" dirty="0"/>
          </a:p>
          <a:p>
            <a:r>
              <a:rPr lang="ja-JP" altLang="en-US" sz="2400" dirty="0"/>
              <a:t>申請についての</a:t>
            </a:r>
            <a:r>
              <a:rPr lang="ja-JP" altLang="en-US" sz="2400" dirty="0" err="1"/>
              <a:t>お</a:t>
            </a:r>
            <a:r>
              <a:rPr lang="ja-JP" altLang="en-US" sz="2400" dirty="0"/>
              <a:t>困りごとは介護保険課総務・給付担当にご相談ください。</a:t>
            </a:r>
            <a:br>
              <a:rPr lang="en-US" altLang="ja-JP" sz="2400" dirty="0"/>
            </a:br>
            <a:endParaRPr kumimoji="1" lang="en-US" altLang="ja-JP" sz="2400" dirty="0"/>
          </a:p>
          <a:p>
            <a:r>
              <a:rPr lang="ja-JP" altLang="en-US" sz="2400" dirty="0"/>
              <a:t>長時間お付き合いいただき、ありがとうございました。</a:t>
            </a:r>
            <a:endParaRPr kumimoji="1" lang="ja-JP" altLang="en-US" sz="2400"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31</a:t>
            </a:fld>
            <a:endParaRPr kumimoji="1" lang="ja-JP" altLang="en-US" dirty="0"/>
          </a:p>
        </p:txBody>
      </p:sp>
    </p:spTree>
    <p:extLst>
      <p:ext uri="{BB962C8B-B14F-4D97-AF65-F5344CB8AC3E}">
        <p14:creationId xmlns:p14="http://schemas.microsoft.com/office/powerpoint/2010/main" val="2941802878"/>
      </p:ext>
    </p:extLst>
  </p:cSld>
  <p:clrMapOvr>
    <a:masterClrMapping/>
  </p:clrMapOvr>
  <mc:AlternateContent xmlns:mc="http://schemas.openxmlformats.org/markup-compatibility/2006" xmlns:p14="http://schemas.microsoft.com/office/powerpoint/2010/main">
    <mc:Choice Requires="p14">
      <p:transition spd="slow" p14:dur="2000" advTm="32000"/>
    </mc:Choice>
    <mc:Fallback xmlns="">
      <p:transition spd="slow" advTm="3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lstStyle/>
          <a:p>
            <a:r>
              <a:rPr lang="ja-JP" altLang="en-US" dirty="0"/>
              <a:t>２．住宅改修の基本（１）住宅改修とは</a:t>
            </a:r>
            <a:endParaRPr kumimoji="1" lang="ja-JP" altLang="en-US" dirty="0"/>
          </a:p>
        </p:txBody>
      </p:sp>
      <p:sp>
        <p:nvSpPr>
          <p:cNvPr id="3" name="コンテンツ プレースホルダー 2"/>
          <p:cNvSpPr>
            <a:spLocks noGrp="1"/>
          </p:cNvSpPr>
          <p:nvPr>
            <p:ph idx="1"/>
          </p:nvPr>
        </p:nvSpPr>
        <p:spPr>
          <a:xfrm>
            <a:off x="1811289" y="1644424"/>
            <a:ext cx="8915400" cy="1729456"/>
          </a:xfrm>
        </p:spPr>
        <p:txBody>
          <a:bodyPr>
            <a:noAutofit/>
          </a:bodyPr>
          <a:lstStyle/>
          <a:p>
            <a:pPr marL="0" indent="0">
              <a:buNone/>
            </a:pPr>
            <a:r>
              <a:rPr lang="ja-JP" altLang="en-US" sz="3200" dirty="0"/>
              <a:t>要介護認定・要支援認定を受けている方が、自宅で自立した生活を続けるために必要な工事に対する</a:t>
            </a:r>
            <a:r>
              <a:rPr lang="ja-JP" altLang="en-US" sz="3200" u="sng" dirty="0"/>
              <a:t>介護保険の保険給付</a:t>
            </a:r>
            <a:r>
              <a:rPr lang="ja-JP" altLang="en-US" sz="3200" dirty="0"/>
              <a:t>。</a:t>
            </a:r>
          </a:p>
          <a:p>
            <a:pPr marL="0" indent="0">
              <a:buNone/>
            </a:pPr>
            <a:endParaRPr kumimoji="1" lang="ja-JP" altLang="en-US" sz="3200" dirty="0"/>
          </a:p>
        </p:txBody>
      </p:sp>
      <p:sp>
        <p:nvSpPr>
          <p:cNvPr id="6" name="コンテンツ プレースホルダー 2"/>
          <p:cNvSpPr txBox="1">
            <a:spLocks/>
          </p:cNvSpPr>
          <p:nvPr/>
        </p:nvSpPr>
        <p:spPr>
          <a:xfrm>
            <a:off x="1815002" y="3373880"/>
            <a:ext cx="9804184" cy="260125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あくまでも「保険給付」です。住宅改修によって、身体状態に伴う困難状況を解消できる場合に「保険給付」します。</a:t>
            </a:r>
            <a:endParaRPr lang="en-US" altLang="ja-JP" sz="2400" dirty="0"/>
          </a:p>
          <a:p>
            <a:r>
              <a:rPr lang="ja-JP" altLang="en-US" sz="2400" u="sng" dirty="0"/>
              <a:t>リフォーム、老朽化、リハビリ、趣味等を目的とする工事</a:t>
            </a:r>
            <a:r>
              <a:rPr lang="ja-JP" altLang="en-US" sz="2400" dirty="0"/>
              <a:t>は対象になりません。</a:t>
            </a:r>
            <a:endParaRPr lang="en-US" altLang="ja-JP" sz="2400" dirty="0"/>
          </a:p>
          <a:p>
            <a:r>
              <a:rPr lang="ja-JP" altLang="en-US" sz="2400" dirty="0"/>
              <a:t>改修できる範囲は、</a:t>
            </a:r>
            <a:r>
              <a:rPr lang="ja-JP" altLang="en-US" sz="2400" u="sng" dirty="0"/>
              <a:t>日常生活に必要な動線、範囲</a:t>
            </a:r>
            <a:r>
              <a:rPr lang="ja-JP" altLang="en-US" sz="2400" dirty="0"/>
              <a:t>に限られます。</a:t>
            </a:r>
            <a:endParaRPr lang="en-US" altLang="ja-JP" sz="2400" dirty="0"/>
          </a:p>
          <a:p>
            <a:r>
              <a:rPr lang="ja-JP" altLang="en-US" sz="2400" dirty="0"/>
              <a:t>ケアマネジャーや地域包括支援センターの職員が住宅改修の必要性を確認し、「住宅改修を必要とする理由書」を作成します。</a:t>
            </a:r>
            <a:endParaRPr lang="en-US" altLang="ja-JP" sz="2400" dirty="0"/>
          </a:p>
          <a:p>
            <a:endParaRPr lang="en-US" altLang="ja-JP" sz="2400" dirty="0"/>
          </a:p>
        </p:txBody>
      </p:sp>
      <p:sp>
        <p:nvSpPr>
          <p:cNvPr id="4" name="メモ 3"/>
          <p:cNvSpPr/>
          <p:nvPr/>
        </p:nvSpPr>
        <p:spPr>
          <a:xfrm>
            <a:off x="25728" y="3674176"/>
            <a:ext cx="1785561" cy="1554326"/>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3751174"/>
            <a:ext cx="1811289" cy="1477328"/>
          </a:xfrm>
          <a:prstGeom prst="rect">
            <a:avLst/>
          </a:prstGeom>
          <a:noFill/>
        </p:spPr>
        <p:txBody>
          <a:bodyPr wrap="square" rtlCol="0">
            <a:spAutoFit/>
          </a:bodyPr>
          <a:lstStyle/>
          <a:p>
            <a:r>
              <a:rPr kumimoji="1" lang="ja-JP" altLang="en-US" dirty="0"/>
              <a:t>「日常生活」</a:t>
            </a:r>
            <a:endParaRPr kumimoji="1" lang="en-US" altLang="ja-JP" dirty="0"/>
          </a:p>
          <a:p>
            <a:r>
              <a:rPr kumimoji="1" lang="ja-JP" altLang="en-US" dirty="0"/>
              <a:t>食事、排せつ、入浴、外出（通院等）、洗濯等を指します。</a:t>
            </a:r>
          </a:p>
        </p:txBody>
      </p:sp>
      <p:sp>
        <p:nvSpPr>
          <p:cNvPr id="7" name="スライド番号プレースホルダー 6"/>
          <p:cNvSpPr>
            <a:spLocks noGrp="1"/>
          </p:cNvSpPr>
          <p:nvPr>
            <p:ph type="sldNum" sz="quarter" idx="12"/>
          </p:nvPr>
        </p:nvSpPr>
        <p:spPr/>
        <p:txBody>
          <a:bodyPr/>
          <a:lstStyle/>
          <a:p>
            <a:fld id="{1C77540E-8B99-4385-B409-7471F07DC677}" type="slidenum">
              <a:rPr kumimoji="1" lang="ja-JP" altLang="en-US" smtClean="0"/>
              <a:t>4</a:t>
            </a:fld>
            <a:endParaRPr kumimoji="1" lang="ja-JP" altLang="en-US" dirty="0"/>
          </a:p>
        </p:txBody>
      </p:sp>
    </p:spTree>
    <p:extLst>
      <p:ext uri="{BB962C8B-B14F-4D97-AF65-F5344CB8AC3E}">
        <p14:creationId xmlns:p14="http://schemas.microsoft.com/office/powerpoint/2010/main" val="3871727682"/>
      </p:ext>
    </p:extLst>
  </p:cSld>
  <p:clrMapOvr>
    <a:masterClrMapping/>
  </p:clrMapOvr>
  <mc:AlternateContent xmlns:mc="http://schemas.openxmlformats.org/markup-compatibility/2006" xmlns:p14="http://schemas.microsoft.com/office/powerpoint/2010/main">
    <mc:Choice Requires="p14">
      <p:transition spd="slow" p14:dur="2000" advTm="103000"/>
    </mc:Choice>
    <mc:Fallback xmlns="">
      <p:transition spd="slow" advTm="10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49188" y="586789"/>
            <a:ext cx="8911687" cy="699723"/>
          </a:xfrm>
        </p:spPr>
        <p:txBody>
          <a:bodyPr>
            <a:normAutofit/>
          </a:bodyPr>
          <a:lstStyle/>
          <a:p>
            <a:r>
              <a:rPr lang="ja-JP" altLang="en-US" dirty="0"/>
              <a:t>２．住宅改修の基本（２）保険給付の要件</a:t>
            </a:r>
            <a:endParaRPr kumimoji="1" lang="ja-JP" altLang="en-US" dirty="0"/>
          </a:p>
        </p:txBody>
      </p:sp>
      <p:sp>
        <p:nvSpPr>
          <p:cNvPr id="3" name="コンテンツ プレースホルダー 2"/>
          <p:cNvSpPr>
            <a:spLocks noGrp="1"/>
          </p:cNvSpPr>
          <p:nvPr>
            <p:ph idx="1"/>
          </p:nvPr>
        </p:nvSpPr>
        <p:spPr>
          <a:xfrm>
            <a:off x="1811289" y="2663388"/>
            <a:ext cx="8915400" cy="567148"/>
          </a:xfrm>
        </p:spPr>
        <p:txBody>
          <a:bodyPr>
            <a:noAutofit/>
          </a:bodyPr>
          <a:lstStyle/>
          <a:p>
            <a:pPr marL="0" indent="0">
              <a:buNone/>
            </a:pPr>
            <a:r>
              <a:rPr kumimoji="1" lang="ja-JP" altLang="en-US" sz="3200" dirty="0"/>
              <a:t>① 要介護（要支援）認定を受けていること</a:t>
            </a:r>
          </a:p>
        </p:txBody>
      </p:sp>
      <p:sp>
        <p:nvSpPr>
          <p:cNvPr id="6" name="コンテンツ プレースホルダー 2"/>
          <p:cNvSpPr txBox="1">
            <a:spLocks/>
          </p:cNvSpPr>
          <p:nvPr/>
        </p:nvSpPr>
        <p:spPr>
          <a:xfrm>
            <a:off x="2261569" y="3368642"/>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認定申請中でも支給申請（事前申請）はできますが、認定結果が確定しないと、完了届は提出できません。</a:t>
            </a:r>
            <a:endParaRPr lang="en-US" altLang="ja-JP" sz="2400" dirty="0"/>
          </a:p>
          <a:p>
            <a:r>
              <a:rPr lang="ja-JP" altLang="en-US" sz="2400" dirty="0"/>
              <a:t>認定申請の結果が「非該当」となった場合、保険給付を受けることができず、全額が自己負担となります。</a:t>
            </a:r>
            <a:endParaRPr lang="en-US" altLang="ja-JP" sz="2400" dirty="0"/>
          </a:p>
        </p:txBody>
      </p:sp>
      <p:sp>
        <p:nvSpPr>
          <p:cNvPr id="5" name="コンテンツ プレースホルダー 2"/>
          <p:cNvSpPr txBox="1">
            <a:spLocks/>
          </p:cNvSpPr>
          <p:nvPr/>
        </p:nvSpPr>
        <p:spPr>
          <a:xfrm>
            <a:off x="1811289" y="5174433"/>
            <a:ext cx="8915400" cy="5671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② 住民登録地かつ現に居住していること</a:t>
            </a:r>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8" name="コンテンツ プレースホルダー 2"/>
          <p:cNvSpPr txBox="1">
            <a:spLocks/>
          </p:cNvSpPr>
          <p:nvPr/>
        </p:nvSpPr>
        <p:spPr>
          <a:xfrm>
            <a:off x="2261569" y="5741581"/>
            <a:ext cx="8915400" cy="98882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親族宅等の住民登録地以外の住居は対象となりません。</a:t>
            </a:r>
            <a:endParaRPr lang="en-US" altLang="ja-JP" sz="2400" dirty="0"/>
          </a:p>
          <a:p>
            <a:r>
              <a:rPr lang="ja-JP" altLang="en-US" sz="2400" dirty="0"/>
              <a:t>住民登録地であっても居住していなければ対象となりません。</a:t>
            </a:r>
            <a:endParaRPr lang="en-US" altLang="ja-JP" sz="2400"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5</a:t>
            </a:fld>
            <a:endParaRPr kumimoji="1" lang="ja-JP" altLang="en-US" dirty="0"/>
          </a:p>
        </p:txBody>
      </p:sp>
      <p:sp>
        <p:nvSpPr>
          <p:cNvPr id="9" name="コンテンツ プレースホルダー 2"/>
          <p:cNvSpPr txBox="1">
            <a:spLocks/>
          </p:cNvSpPr>
          <p:nvPr/>
        </p:nvSpPr>
        <p:spPr>
          <a:xfrm>
            <a:off x="1460414" y="1323833"/>
            <a:ext cx="10001484" cy="99587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保険給付を受けるためには、次の４つの要件を満たす必要があります。</a:t>
            </a:r>
          </a:p>
        </p:txBody>
      </p:sp>
      <p:sp>
        <p:nvSpPr>
          <p:cNvPr id="11" name="雲形吹き出し 4">
            <a:extLst>
              <a:ext uri="{FF2B5EF4-FFF2-40B4-BE49-F238E27FC236}">
                <a16:creationId xmlns:a16="http://schemas.microsoft.com/office/drawing/2014/main" id="{EC2D1407-16AA-4E19-848A-95491FD7CB86}"/>
              </a:ext>
            </a:extLst>
          </p:cNvPr>
          <p:cNvSpPr/>
          <p:nvPr/>
        </p:nvSpPr>
        <p:spPr>
          <a:xfrm>
            <a:off x="0" y="2950415"/>
            <a:ext cx="2261569" cy="2224017"/>
          </a:xfrm>
          <a:prstGeom prst="cloudCallout">
            <a:avLst>
              <a:gd name="adj1" fmla="val 53358"/>
              <a:gd name="adj2" fmla="val 262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2274C07-6620-4E5D-A234-403F3ED30405}"/>
              </a:ext>
            </a:extLst>
          </p:cNvPr>
          <p:cNvSpPr txBox="1"/>
          <p:nvPr/>
        </p:nvSpPr>
        <p:spPr>
          <a:xfrm>
            <a:off x="329763" y="3308441"/>
            <a:ext cx="1618308" cy="1754326"/>
          </a:xfrm>
          <a:prstGeom prst="rect">
            <a:avLst/>
          </a:prstGeom>
          <a:noFill/>
        </p:spPr>
        <p:txBody>
          <a:bodyPr wrap="square" rtlCol="0">
            <a:spAutoFit/>
          </a:bodyPr>
          <a:lstStyle/>
          <a:p>
            <a:r>
              <a:rPr lang="ja-JP" altLang="en-US" dirty="0"/>
              <a:t>認定申請中に事前申請する場合は、被保険者に必ず説明してください。</a:t>
            </a:r>
            <a:endParaRPr kumimoji="1" lang="ja-JP" altLang="en-US" dirty="0"/>
          </a:p>
        </p:txBody>
      </p:sp>
    </p:spTree>
    <p:extLst>
      <p:ext uri="{BB962C8B-B14F-4D97-AF65-F5344CB8AC3E}">
        <p14:creationId xmlns:p14="http://schemas.microsoft.com/office/powerpoint/2010/main" val="4068285126"/>
      </p:ext>
    </p:extLst>
  </p:cSld>
  <p:clrMapOvr>
    <a:masterClrMapping/>
  </p:clrMapOvr>
  <mc:AlternateContent xmlns:mc="http://schemas.openxmlformats.org/markup-compatibility/2006" xmlns:p14="http://schemas.microsoft.com/office/powerpoint/2010/main">
    <mc:Choice Requires="p14">
      <p:transition spd="slow" p14:dur="2000" advTm="78000"/>
    </mc:Choice>
    <mc:Fallback xmlns="">
      <p:transition spd="slow" advTm="78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11289" y="1644424"/>
            <a:ext cx="8915400" cy="567148"/>
          </a:xfrm>
        </p:spPr>
        <p:txBody>
          <a:bodyPr>
            <a:noAutofit/>
          </a:bodyPr>
          <a:lstStyle/>
          <a:p>
            <a:pPr marL="0" indent="0">
              <a:buNone/>
            </a:pPr>
            <a:r>
              <a:rPr kumimoji="1" lang="ja-JP" altLang="en-US" sz="3200" dirty="0"/>
              <a:t>③ 入院中または入所中でないこと</a:t>
            </a:r>
          </a:p>
        </p:txBody>
      </p:sp>
      <p:sp>
        <p:nvSpPr>
          <p:cNvPr id="6" name="コンテンツ プレースホルダー 2"/>
          <p:cNvSpPr txBox="1">
            <a:spLocks/>
          </p:cNvSpPr>
          <p:nvPr/>
        </p:nvSpPr>
        <p:spPr>
          <a:xfrm>
            <a:off x="2261569" y="2211571"/>
            <a:ext cx="8915400" cy="340241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入院中または入所中であっても、退院または退所の見込みが立っている場合は、支給申請（事前申請）を提出できます。</a:t>
            </a:r>
            <a:endParaRPr lang="en-US" altLang="ja-JP" sz="2400" dirty="0"/>
          </a:p>
          <a:p>
            <a:r>
              <a:rPr lang="ja-JP" altLang="en-US" sz="2400" dirty="0"/>
              <a:t>市から確認結果通知書を交付された後であれば着工できますが、完了届の提出は退院後または退所後に行います。</a:t>
            </a:r>
            <a:endParaRPr lang="en-US" altLang="ja-JP" sz="2400" dirty="0"/>
          </a:p>
          <a:p>
            <a:r>
              <a:rPr lang="ja-JP" altLang="en-US" sz="2400" dirty="0"/>
              <a:t>結果的に退院または退所できなかった場合は、保険給付を受けられません。</a:t>
            </a:r>
            <a:endParaRPr lang="en-US" altLang="ja-JP" sz="2400" dirty="0"/>
          </a:p>
          <a:p>
            <a:r>
              <a:rPr lang="ja-JP" altLang="en-US" sz="2400" dirty="0"/>
              <a:t>外泊等により一時的に自宅に滞在するために行う改修は対象となりません。</a:t>
            </a:r>
            <a:endParaRPr lang="en-US" altLang="ja-JP" sz="2400"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6</a:t>
            </a:fld>
            <a:endParaRPr kumimoji="1" lang="ja-JP" altLang="en-US" dirty="0"/>
          </a:p>
        </p:txBody>
      </p:sp>
      <p:sp>
        <p:nvSpPr>
          <p:cNvPr id="8" name="タイトル 1"/>
          <p:cNvSpPr txBox="1">
            <a:spLocks/>
          </p:cNvSpPr>
          <p:nvPr/>
        </p:nvSpPr>
        <p:spPr>
          <a:xfrm>
            <a:off x="1549188" y="586789"/>
            <a:ext cx="8911687" cy="69972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a:t>２．住宅改修の基本（２）保険給付の要件</a:t>
            </a:r>
            <a:endParaRPr lang="ja-JP" altLang="en-US" dirty="0"/>
          </a:p>
        </p:txBody>
      </p:sp>
      <p:sp>
        <p:nvSpPr>
          <p:cNvPr id="10" name="雲形吹き出し 4">
            <a:extLst>
              <a:ext uri="{FF2B5EF4-FFF2-40B4-BE49-F238E27FC236}">
                <a16:creationId xmlns:a16="http://schemas.microsoft.com/office/drawing/2014/main" id="{533F2768-5D22-48E5-A10A-8B5C8A815575}"/>
              </a:ext>
            </a:extLst>
          </p:cNvPr>
          <p:cNvSpPr/>
          <p:nvPr/>
        </p:nvSpPr>
        <p:spPr>
          <a:xfrm>
            <a:off x="0" y="2422412"/>
            <a:ext cx="2425148" cy="2224017"/>
          </a:xfrm>
          <a:prstGeom prst="cloudCallout">
            <a:avLst>
              <a:gd name="adj1" fmla="val 41336"/>
              <a:gd name="adj2" fmla="val 3904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0FEEADF-DE1E-4A0C-A35C-2BC05282F0B5}"/>
              </a:ext>
            </a:extLst>
          </p:cNvPr>
          <p:cNvSpPr txBox="1"/>
          <p:nvPr/>
        </p:nvSpPr>
        <p:spPr>
          <a:xfrm>
            <a:off x="320549" y="2789399"/>
            <a:ext cx="1784049" cy="1754326"/>
          </a:xfrm>
          <a:prstGeom prst="rect">
            <a:avLst/>
          </a:prstGeom>
          <a:noFill/>
        </p:spPr>
        <p:txBody>
          <a:bodyPr wrap="square" rtlCol="0">
            <a:spAutoFit/>
          </a:bodyPr>
          <a:lstStyle/>
          <a:p>
            <a:r>
              <a:rPr lang="ja-JP" altLang="en-US" dirty="0"/>
              <a:t>入院中または入所中に事前申請する場合は、被保険者に必ず説明してください。</a:t>
            </a:r>
            <a:endParaRPr kumimoji="1" lang="ja-JP" altLang="en-US" dirty="0"/>
          </a:p>
          <a:p>
            <a:endParaRPr kumimoji="1" lang="ja-JP" altLang="en-US" dirty="0"/>
          </a:p>
        </p:txBody>
      </p:sp>
    </p:spTree>
    <p:extLst>
      <p:ext uri="{BB962C8B-B14F-4D97-AF65-F5344CB8AC3E}">
        <p14:creationId xmlns:p14="http://schemas.microsoft.com/office/powerpoint/2010/main" val="1793267681"/>
      </p:ext>
    </p:extLst>
  </p:cSld>
  <p:clrMapOvr>
    <a:masterClrMapping/>
  </p:clrMapOvr>
  <mc:AlternateContent xmlns:mc="http://schemas.openxmlformats.org/markup-compatibility/2006" xmlns:p14="http://schemas.microsoft.com/office/powerpoint/2010/main">
    <mc:Choice Requires="p14">
      <p:transition spd="slow" p14:dur="2000" advTm="56000"/>
    </mc:Choice>
    <mc:Fallback xmlns="">
      <p:transition spd="slow" advTm="56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9" name="コンテンツ プレースホルダー 2"/>
          <p:cNvSpPr txBox="1">
            <a:spLocks/>
          </p:cNvSpPr>
          <p:nvPr/>
        </p:nvSpPr>
        <p:spPr>
          <a:xfrm>
            <a:off x="1811288" y="1516374"/>
            <a:ext cx="9735669" cy="112382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a:t>④ 着工前に市に支給申請（事前申請）を提出し、</a:t>
            </a:r>
            <a:br>
              <a:rPr lang="en-US" altLang="ja-JP" sz="3200" dirty="0"/>
            </a:br>
            <a:r>
              <a:rPr lang="ja-JP" altLang="en-US" sz="3200" dirty="0"/>
              <a:t>　確認結果通知書の交付を受けていること</a:t>
            </a:r>
          </a:p>
        </p:txBody>
      </p:sp>
      <p:sp>
        <p:nvSpPr>
          <p:cNvPr id="4" name="スライド番号プレースホルダー 3"/>
          <p:cNvSpPr>
            <a:spLocks noGrp="1"/>
          </p:cNvSpPr>
          <p:nvPr>
            <p:ph type="sldNum" sz="quarter" idx="12"/>
          </p:nvPr>
        </p:nvSpPr>
        <p:spPr/>
        <p:txBody>
          <a:bodyPr/>
          <a:lstStyle/>
          <a:p>
            <a:fld id="{1C77540E-8B99-4385-B409-7471F07DC677}" type="slidenum">
              <a:rPr kumimoji="1" lang="ja-JP" altLang="en-US" smtClean="0"/>
              <a:t>7</a:t>
            </a:fld>
            <a:endParaRPr kumimoji="1" lang="ja-JP" altLang="en-US" dirty="0"/>
          </a:p>
        </p:txBody>
      </p:sp>
      <p:sp>
        <p:nvSpPr>
          <p:cNvPr id="10" name="コンテンツ プレースホルダー 2"/>
          <p:cNvSpPr txBox="1">
            <a:spLocks/>
          </p:cNvSpPr>
          <p:nvPr/>
        </p:nvSpPr>
        <p:spPr>
          <a:xfrm>
            <a:off x="2261568" y="2832737"/>
            <a:ext cx="9152665" cy="340241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市に支給申請を提出する前に行った工事や確認結果通知書の交付を受ける前に行った工事は、保険給付の対象となりません。</a:t>
            </a:r>
            <a:endParaRPr lang="en-US" altLang="ja-JP" sz="2400" dirty="0"/>
          </a:p>
          <a:p>
            <a:r>
              <a:rPr lang="ja-JP" altLang="en-US" sz="2400" dirty="0"/>
              <a:t>着工予定日は、市が支給申請を収受した日を含めて１２開庁日以降の日付です。</a:t>
            </a:r>
            <a:endParaRPr lang="en-US" altLang="ja-JP" sz="2400" dirty="0"/>
          </a:p>
          <a:p>
            <a:r>
              <a:rPr lang="ja-JP" altLang="en-US" sz="2400" dirty="0"/>
              <a:t>原則として、市は着工予定日の前日までに到着するように確認結果通知書を発送します。</a:t>
            </a:r>
            <a:endParaRPr lang="en-US" altLang="ja-JP" sz="2400" dirty="0"/>
          </a:p>
          <a:p>
            <a:r>
              <a:rPr lang="ja-JP" altLang="en-US" sz="2400" dirty="0"/>
              <a:t>施工業者は、被保険者が受け取った確認結果通知書を必ず確認します。</a:t>
            </a:r>
            <a:endParaRPr lang="en-US" altLang="ja-JP" sz="2400" dirty="0"/>
          </a:p>
        </p:txBody>
      </p:sp>
      <p:sp>
        <p:nvSpPr>
          <p:cNvPr id="11" name="タイトル 1"/>
          <p:cNvSpPr txBox="1">
            <a:spLocks/>
          </p:cNvSpPr>
          <p:nvPr/>
        </p:nvSpPr>
        <p:spPr>
          <a:xfrm>
            <a:off x="1549188" y="586789"/>
            <a:ext cx="8911687" cy="69972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a:t>２．住宅改修の基本（２）保険給付の要件</a:t>
            </a:r>
            <a:endParaRPr lang="ja-JP" altLang="en-US" dirty="0"/>
          </a:p>
        </p:txBody>
      </p:sp>
    </p:spTree>
    <p:extLst>
      <p:ext uri="{BB962C8B-B14F-4D97-AF65-F5344CB8AC3E}">
        <p14:creationId xmlns:p14="http://schemas.microsoft.com/office/powerpoint/2010/main" val="3992896459"/>
      </p:ext>
    </p:extLst>
  </p:cSld>
  <p:clrMapOvr>
    <a:masterClrMapping/>
  </p:clrMapOvr>
  <mc:AlternateContent xmlns:mc="http://schemas.openxmlformats.org/markup-compatibility/2006" xmlns:p14="http://schemas.microsoft.com/office/powerpoint/2010/main">
    <mc:Choice Requires="p14">
      <p:transition spd="slow" p14:dur="2000" advTm="60000"/>
    </mc:Choice>
    <mc:Fallback xmlns="">
      <p:transition spd="slow" advTm="6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２．住宅改修の基本（３）上限額</a:t>
            </a:r>
            <a:endParaRPr kumimoji="1" lang="ja-JP" altLang="en-US" dirty="0"/>
          </a:p>
        </p:txBody>
      </p:sp>
      <p:sp>
        <p:nvSpPr>
          <p:cNvPr id="7" name="コンテンツ プレースホルダー 2"/>
          <p:cNvSpPr txBox="1">
            <a:spLocks/>
          </p:cNvSpPr>
          <p:nvPr/>
        </p:nvSpPr>
        <p:spPr>
          <a:xfrm>
            <a:off x="1811289" y="2913321"/>
            <a:ext cx="9365680" cy="339540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sp>
        <p:nvSpPr>
          <p:cNvPr id="9" name="コンテンツ プレースホルダー 2"/>
          <p:cNvSpPr>
            <a:spLocks noGrp="1"/>
          </p:cNvSpPr>
          <p:nvPr>
            <p:ph idx="1"/>
          </p:nvPr>
        </p:nvSpPr>
        <p:spPr>
          <a:xfrm>
            <a:off x="1811289" y="1644424"/>
            <a:ext cx="8915400" cy="1268897"/>
          </a:xfrm>
        </p:spPr>
        <p:txBody>
          <a:bodyPr>
            <a:noAutofit/>
          </a:bodyPr>
          <a:lstStyle/>
          <a:p>
            <a:pPr marL="0" indent="0">
              <a:buNone/>
            </a:pPr>
            <a:r>
              <a:rPr lang="ja-JP" altLang="en-US" sz="3200" dirty="0"/>
              <a:t>上限額（支給限度基準額）は要介護度に関わりなく１人あたり２０万円（税込）</a:t>
            </a:r>
          </a:p>
          <a:p>
            <a:pPr marL="0" indent="0">
              <a:buNone/>
            </a:pPr>
            <a:endParaRPr kumimoji="1" lang="ja-JP" altLang="en-US" sz="3200" dirty="0"/>
          </a:p>
        </p:txBody>
      </p:sp>
      <p:graphicFrame>
        <p:nvGraphicFramePr>
          <p:cNvPr id="10" name="表 9"/>
          <p:cNvGraphicFramePr>
            <a:graphicFrameLocks noGrp="1"/>
          </p:cNvGraphicFramePr>
          <p:nvPr>
            <p:extLst>
              <p:ext uri="{D42A27DB-BD31-4B8C-83A1-F6EECF244321}">
                <p14:modId xmlns:p14="http://schemas.microsoft.com/office/powerpoint/2010/main" val="3203616648"/>
              </p:ext>
            </p:extLst>
          </p:nvPr>
        </p:nvGraphicFramePr>
        <p:xfrm>
          <a:off x="1811289" y="2756824"/>
          <a:ext cx="9365680" cy="3551905"/>
        </p:xfrm>
        <a:graphic>
          <a:graphicData uri="http://schemas.openxmlformats.org/drawingml/2006/table">
            <a:tbl>
              <a:tblPr firstRow="1" bandRow="1">
                <a:tableStyleId>{5C22544A-7EE6-4342-B048-85BDC9FD1C3A}</a:tableStyleId>
              </a:tblPr>
              <a:tblGrid>
                <a:gridCol w="1873136">
                  <a:extLst>
                    <a:ext uri="{9D8B030D-6E8A-4147-A177-3AD203B41FA5}">
                      <a16:colId xmlns:a16="http://schemas.microsoft.com/office/drawing/2014/main" val="20000"/>
                    </a:ext>
                  </a:extLst>
                </a:gridCol>
                <a:gridCol w="1873136">
                  <a:extLst>
                    <a:ext uri="{9D8B030D-6E8A-4147-A177-3AD203B41FA5}">
                      <a16:colId xmlns:a16="http://schemas.microsoft.com/office/drawing/2014/main" val="20001"/>
                    </a:ext>
                  </a:extLst>
                </a:gridCol>
                <a:gridCol w="1873136">
                  <a:extLst>
                    <a:ext uri="{9D8B030D-6E8A-4147-A177-3AD203B41FA5}">
                      <a16:colId xmlns:a16="http://schemas.microsoft.com/office/drawing/2014/main" val="20002"/>
                    </a:ext>
                  </a:extLst>
                </a:gridCol>
                <a:gridCol w="1873136">
                  <a:extLst>
                    <a:ext uri="{9D8B030D-6E8A-4147-A177-3AD203B41FA5}">
                      <a16:colId xmlns:a16="http://schemas.microsoft.com/office/drawing/2014/main" val="20003"/>
                    </a:ext>
                  </a:extLst>
                </a:gridCol>
                <a:gridCol w="1873136">
                  <a:extLst>
                    <a:ext uri="{9D8B030D-6E8A-4147-A177-3AD203B41FA5}">
                      <a16:colId xmlns:a16="http://schemas.microsoft.com/office/drawing/2014/main" val="20004"/>
                    </a:ext>
                  </a:extLst>
                </a:gridCol>
              </a:tblGrid>
              <a:tr h="710381">
                <a:tc rowSpan="2">
                  <a:txBody>
                    <a:bodyPr/>
                    <a:lstStyle/>
                    <a:p>
                      <a:pPr algn="ctr"/>
                      <a:r>
                        <a:rPr kumimoji="1" lang="ja-JP" altLang="en-US" dirty="0"/>
                        <a:t>支給限度基準額</a:t>
                      </a:r>
                    </a:p>
                  </a:txBody>
                  <a:tcPr anchor="ctr" anchorCtr="1"/>
                </a:tc>
                <a:tc gridSpan="2">
                  <a:txBody>
                    <a:bodyPr/>
                    <a:lstStyle/>
                    <a:p>
                      <a:pPr algn="ctr"/>
                      <a:r>
                        <a:rPr kumimoji="1" lang="ja-JP" altLang="en-US" dirty="0"/>
                        <a:t>自己負担額</a:t>
                      </a:r>
                    </a:p>
                  </a:txBody>
                  <a:tcPr anchor="ctr" anchorCtr="1"/>
                </a:tc>
                <a:tc hMerge="1">
                  <a:txBody>
                    <a:bodyPr/>
                    <a:lstStyle/>
                    <a:p>
                      <a:endParaRPr kumimoji="1" lang="ja-JP" altLang="en-US" dirty="0"/>
                    </a:p>
                  </a:txBody>
                  <a:tcPr/>
                </a:tc>
                <a:tc gridSpan="2">
                  <a:txBody>
                    <a:bodyPr/>
                    <a:lstStyle/>
                    <a:p>
                      <a:pPr algn="ctr"/>
                      <a:r>
                        <a:rPr kumimoji="1" lang="ja-JP" altLang="en-US" dirty="0"/>
                        <a:t>保険給付上限額</a:t>
                      </a:r>
                    </a:p>
                  </a:txBody>
                  <a:tcPr anchor="ctr" anchorCtr="1"/>
                </a:tc>
                <a:tc hMerge="1">
                  <a:txBody>
                    <a:bodyPr/>
                    <a:lstStyle/>
                    <a:p>
                      <a:endParaRPr kumimoji="1" lang="ja-JP" altLang="en-US" dirty="0"/>
                    </a:p>
                  </a:txBody>
                  <a:tcPr/>
                </a:tc>
                <a:extLst>
                  <a:ext uri="{0D108BD9-81ED-4DB2-BD59-A6C34878D82A}">
                    <a16:rowId xmlns:a16="http://schemas.microsoft.com/office/drawing/2014/main" val="10000"/>
                  </a:ext>
                </a:extLst>
              </a:tr>
              <a:tr h="710381">
                <a:tc vMerge="1">
                  <a:txBody>
                    <a:bodyPr/>
                    <a:lstStyle/>
                    <a:p>
                      <a:endParaRPr kumimoji="1" lang="ja-JP" altLang="en-US" dirty="0"/>
                    </a:p>
                  </a:txBody>
                  <a:tcPr/>
                </a:tc>
                <a:tc>
                  <a:txBody>
                    <a:bodyPr/>
                    <a:lstStyle/>
                    <a:p>
                      <a:pPr algn="ctr"/>
                      <a:r>
                        <a:rPr kumimoji="1" lang="ja-JP" altLang="en-US" dirty="0"/>
                        <a:t>負担割合</a:t>
                      </a:r>
                    </a:p>
                  </a:txBody>
                  <a:tcPr anchor="ctr" anchorCtr="1">
                    <a:solidFill>
                      <a:schemeClr val="accent2">
                        <a:lumMod val="40000"/>
                        <a:lumOff val="60000"/>
                      </a:schemeClr>
                    </a:solidFill>
                  </a:tcPr>
                </a:tc>
                <a:tc>
                  <a:txBody>
                    <a:bodyPr/>
                    <a:lstStyle/>
                    <a:p>
                      <a:pPr algn="ctr"/>
                      <a:r>
                        <a:rPr kumimoji="1" lang="ja-JP" altLang="en-US" dirty="0"/>
                        <a:t>金額</a:t>
                      </a:r>
                    </a:p>
                  </a:txBody>
                  <a:tcPr anchor="ctr" anchorCtr="1">
                    <a:solidFill>
                      <a:schemeClr val="accent2">
                        <a:lumMod val="40000"/>
                        <a:lumOff val="60000"/>
                      </a:schemeClr>
                    </a:solidFill>
                  </a:tcPr>
                </a:tc>
                <a:tc>
                  <a:txBody>
                    <a:bodyPr/>
                    <a:lstStyle/>
                    <a:p>
                      <a:pPr algn="ctr"/>
                      <a:r>
                        <a:rPr kumimoji="1" lang="ja-JP" altLang="en-US" dirty="0"/>
                        <a:t>保険給付割合</a:t>
                      </a:r>
                    </a:p>
                  </a:txBody>
                  <a:tcPr anchor="ctr" anchorCtr="1">
                    <a:solidFill>
                      <a:schemeClr val="accent2">
                        <a:lumMod val="40000"/>
                        <a:lumOff val="60000"/>
                      </a:schemeClr>
                    </a:solidFill>
                  </a:tcPr>
                </a:tc>
                <a:tc>
                  <a:txBody>
                    <a:bodyPr/>
                    <a:lstStyle/>
                    <a:p>
                      <a:pPr algn="ctr"/>
                      <a:r>
                        <a:rPr kumimoji="1" lang="ja-JP" altLang="en-US" dirty="0"/>
                        <a:t>金額</a:t>
                      </a:r>
                    </a:p>
                  </a:txBody>
                  <a:tcPr anchor="ctr" anchorCtr="1">
                    <a:solidFill>
                      <a:schemeClr val="accent2">
                        <a:lumMod val="40000"/>
                        <a:lumOff val="60000"/>
                      </a:schemeClr>
                    </a:solidFill>
                  </a:tcPr>
                </a:tc>
                <a:extLst>
                  <a:ext uri="{0D108BD9-81ED-4DB2-BD59-A6C34878D82A}">
                    <a16:rowId xmlns:a16="http://schemas.microsoft.com/office/drawing/2014/main" val="10001"/>
                  </a:ext>
                </a:extLst>
              </a:tr>
              <a:tr h="710381">
                <a:tc rowSpan="3">
                  <a:txBody>
                    <a:bodyPr/>
                    <a:lstStyle/>
                    <a:p>
                      <a:r>
                        <a:rPr kumimoji="1" lang="ja-JP" altLang="en-US" dirty="0"/>
                        <a:t>２０万円</a:t>
                      </a:r>
                    </a:p>
                  </a:txBody>
                  <a:tcPr anchor="ctr" anchorCtr="1"/>
                </a:tc>
                <a:tc>
                  <a:txBody>
                    <a:bodyPr/>
                    <a:lstStyle/>
                    <a:p>
                      <a:r>
                        <a:rPr kumimoji="1" lang="ja-JP" altLang="en-US" dirty="0"/>
                        <a:t>１割</a:t>
                      </a:r>
                    </a:p>
                  </a:txBody>
                  <a:tcPr anchor="ctr" anchorCtr="1"/>
                </a:tc>
                <a:tc>
                  <a:txBody>
                    <a:bodyPr/>
                    <a:lstStyle/>
                    <a:p>
                      <a:r>
                        <a:rPr kumimoji="1" lang="ja-JP" altLang="en-US" dirty="0"/>
                        <a:t>２万円</a:t>
                      </a:r>
                    </a:p>
                  </a:txBody>
                  <a:tcPr anchor="ctr" anchorCtr="1"/>
                </a:tc>
                <a:tc>
                  <a:txBody>
                    <a:bodyPr/>
                    <a:lstStyle/>
                    <a:p>
                      <a:r>
                        <a:rPr kumimoji="1" lang="ja-JP" altLang="en-US" dirty="0"/>
                        <a:t>９割</a:t>
                      </a:r>
                    </a:p>
                  </a:txBody>
                  <a:tcPr anchor="ctr" anchorCtr="1"/>
                </a:tc>
                <a:tc>
                  <a:txBody>
                    <a:bodyPr/>
                    <a:lstStyle/>
                    <a:p>
                      <a:r>
                        <a:rPr kumimoji="1" lang="ja-JP" altLang="en-US" dirty="0"/>
                        <a:t>１８万円</a:t>
                      </a:r>
                    </a:p>
                  </a:txBody>
                  <a:tcPr anchor="ctr" anchorCtr="1"/>
                </a:tc>
                <a:extLst>
                  <a:ext uri="{0D108BD9-81ED-4DB2-BD59-A6C34878D82A}">
                    <a16:rowId xmlns:a16="http://schemas.microsoft.com/office/drawing/2014/main" val="10002"/>
                  </a:ext>
                </a:extLst>
              </a:tr>
              <a:tr h="710381">
                <a:tc vMerge="1">
                  <a:txBody>
                    <a:bodyPr/>
                    <a:lstStyle/>
                    <a:p>
                      <a:endParaRPr kumimoji="1" lang="ja-JP" altLang="en-US" dirty="0"/>
                    </a:p>
                  </a:txBody>
                  <a:tcPr/>
                </a:tc>
                <a:tc>
                  <a:txBody>
                    <a:bodyPr/>
                    <a:lstStyle/>
                    <a:p>
                      <a:r>
                        <a:rPr kumimoji="1" lang="ja-JP" altLang="en-US" dirty="0"/>
                        <a:t>２割</a:t>
                      </a:r>
                    </a:p>
                  </a:txBody>
                  <a:tcPr anchor="ctr" anchorCtr="1"/>
                </a:tc>
                <a:tc>
                  <a:txBody>
                    <a:bodyPr/>
                    <a:lstStyle/>
                    <a:p>
                      <a:r>
                        <a:rPr kumimoji="1" lang="ja-JP" altLang="en-US" dirty="0"/>
                        <a:t>４万円</a:t>
                      </a:r>
                    </a:p>
                  </a:txBody>
                  <a:tcPr anchor="ctr" anchorCtr="1"/>
                </a:tc>
                <a:tc>
                  <a:txBody>
                    <a:bodyPr/>
                    <a:lstStyle/>
                    <a:p>
                      <a:r>
                        <a:rPr kumimoji="1" lang="ja-JP" altLang="en-US" dirty="0"/>
                        <a:t>８割</a:t>
                      </a:r>
                    </a:p>
                  </a:txBody>
                  <a:tcPr anchor="ctr" anchorCtr="1"/>
                </a:tc>
                <a:tc>
                  <a:txBody>
                    <a:bodyPr/>
                    <a:lstStyle/>
                    <a:p>
                      <a:r>
                        <a:rPr kumimoji="1" lang="ja-JP" altLang="en-US" dirty="0"/>
                        <a:t>１６万円</a:t>
                      </a:r>
                    </a:p>
                  </a:txBody>
                  <a:tcPr anchor="ctr" anchorCtr="1"/>
                </a:tc>
                <a:extLst>
                  <a:ext uri="{0D108BD9-81ED-4DB2-BD59-A6C34878D82A}">
                    <a16:rowId xmlns:a16="http://schemas.microsoft.com/office/drawing/2014/main" val="10003"/>
                  </a:ext>
                </a:extLst>
              </a:tr>
              <a:tr h="710381">
                <a:tc vMerge="1">
                  <a:txBody>
                    <a:bodyPr/>
                    <a:lstStyle/>
                    <a:p>
                      <a:endParaRPr kumimoji="1" lang="ja-JP" altLang="en-US" dirty="0"/>
                    </a:p>
                  </a:txBody>
                  <a:tcPr/>
                </a:tc>
                <a:tc>
                  <a:txBody>
                    <a:bodyPr/>
                    <a:lstStyle/>
                    <a:p>
                      <a:r>
                        <a:rPr kumimoji="1" lang="ja-JP" altLang="en-US" dirty="0"/>
                        <a:t>３割</a:t>
                      </a:r>
                    </a:p>
                  </a:txBody>
                  <a:tcPr anchor="ctr" anchorCtr="1"/>
                </a:tc>
                <a:tc>
                  <a:txBody>
                    <a:bodyPr/>
                    <a:lstStyle/>
                    <a:p>
                      <a:r>
                        <a:rPr kumimoji="1" lang="ja-JP" altLang="en-US" dirty="0"/>
                        <a:t>６万円</a:t>
                      </a:r>
                    </a:p>
                  </a:txBody>
                  <a:tcPr anchor="ctr" anchorCtr="1"/>
                </a:tc>
                <a:tc>
                  <a:txBody>
                    <a:bodyPr/>
                    <a:lstStyle/>
                    <a:p>
                      <a:r>
                        <a:rPr kumimoji="1" lang="ja-JP" altLang="en-US" dirty="0"/>
                        <a:t>７割</a:t>
                      </a:r>
                    </a:p>
                  </a:txBody>
                  <a:tcPr anchor="ctr" anchorCtr="1"/>
                </a:tc>
                <a:tc>
                  <a:txBody>
                    <a:bodyPr/>
                    <a:lstStyle/>
                    <a:p>
                      <a:r>
                        <a:rPr kumimoji="1" lang="ja-JP" altLang="en-US" dirty="0"/>
                        <a:t>１４万円</a:t>
                      </a:r>
                    </a:p>
                  </a:txBody>
                  <a:tcPr anchor="ctr" anchorCtr="1"/>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12"/>
          </p:nvPr>
        </p:nvSpPr>
        <p:spPr/>
        <p:txBody>
          <a:bodyPr/>
          <a:lstStyle/>
          <a:p>
            <a:fld id="{1C77540E-8B99-4385-B409-7471F07DC677}" type="slidenum">
              <a:rPr kumimoji="1" lang="ja-JP" altLang="en-US" smtClean="0"/>
              <a:t>8</a:t>
            </a:fld>
            <a:endParaRPr kumimoji="1" lang="ja-JP" altLang="en-US" dirty="0"/>
          </a:p>
        </p:txBody>
      </p:sp>
      <p:sp>
        <p:nvSpPr>
          <p:cNvPr id="8" name="雲形吹き出し 16">
            <a:extLst>
              <a:ext uri="{FF2B5EF4-FFF2-40B4-BE49-F238E27FC236}">
                <a16:creationId xmlns:a16="http://schemas.microsoft.com/office/drawing/2014/main" id="{1DDD751E-BA6A-4B27-A3BC-A883B6689D64}"/>
              </a:ext>
            </a:extLst>
          </p:cNvPr>
          <p:cNvSpPr/>
          <p:nvPr/>
        </p:nvSpPr>
        <p:spPr>
          <a:xfrm>
            <a:off x="145962" y="3280225"/>
            <a:ext cx="1828611" cy="3028503"/>
          </a:xfrm>
          <a:prstGeom prst="cloudCallout">
            <a:avLst>
              <a:gd name="adj1" fmla="val 63184"/>
              <a:gd name="adj2" fmla="val -1528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E3189039-81B9-4CFF-A41A-968D74E2B4A8}"/>
              </a:ext>
            </a:extLst>
          </p:cNvPr>
          <p:cNvSpPr txBox="1"/>
          <p:nvPr/>
        </p:nvSpPr>
        <p:spPr>
          <a:xfrm>
            <a:off x="381325" y="3802447"/>
            <a:ext cx="1499599" cy="2308324"/>
          </a:xfrm>
          <a:prstGeom prst="rect">
            <a:avLst/>
          </a:prstGeom>
          <a:noFill/>
        </p:spPr>
        <p:txBody>
          <a:bodyPr wrap="square" rtlCol="0">
            <a:spAutoFit/>
          </a:bodyPr>
          <a:lstStyle/>
          <a:p>
            <a:r>
              <a:rPr kumimoji="1" lang="ja-JP" altLang="en-US" dirty="0"/>
              <a:t>残高を確認したい場合は、ケアマネジャーまたは本人から市に問い合わせください。</a:t>
            </a:r>
          </a:p>
        </p:txBody>
      </p:sp>
    </p:spTree>
    <p:extLst>
      <p:ext uri="{BB962C8B-B14F-4D97-AF65-F5344CB8AC3E}">
        <p14:creationId xmlns:p14="http://schemas.microsoft.com/office/powerpoint/2010/main" val="915550496"/>
      </p:ext>
    </p:extLst>
  </p:cSld>
  <p:clrMapOvr>
    <a:masterClrMapping/>
  </p:clrMapOvr>
  <mc:AlternateContent xmlns:mc="http://schemas.openxmlformats.org/markup-compatibility/2006" xmlns:p14="http://schemas.microsoft.com/office/powerpoint/2010/main">
    <mc:Choice Requires="p14">
      <p:transition spd="slow" p14:dur="2000" advTm="44000"/>
    </mc:Choice>
    <mc:Fallback xmlns="">
      <p:transition spd="slow" advTm="4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5002" y="624110"/>
            <a:ext cx="8911687" cy="699723"/>
          </a:xfrm>
        </p:spPr>
        <p:txBody>
          <a:bodyPr>
            <a:normAutofit/>
          </a:bodyPr>
          <a:lstStyle/>
          <a:p>
            <a:r>
              <a:rPr lang="ja-JP" altLang="en-US" dirty="0"/>
              <a:t>２．住宅改修の基本（４）上限額の例外</a:t>
            </a:r>
            <a:endParaRPr kumimoji="1" lang="ja-JP" altLang="en-US" dirty="0"/>
          </a:p>
        </p:txBody>
      </p:sp>
      <p:sp>
        <p:nvSpPr>
          <p:cNvPr id="3" name="コンテンツ プレースホルダー 2"/>
          <p:cNvSpPr>
            <a:spLocks noGrp="1"/>
          </p:cNvSpPr>
          <p:nvPr>
            <p:ph idx="1"/>
          </p:nvPr>
        </p:nvSpPr>
        <p:spPr>
          <a:xfrm>
            <a:off x="1811289" y="1342855"/>
            <a:ext cx="8915400" cy="567148"/>
          </a:xfrm>
        </p:spPr>
        <p:txBody>
          <a:bodyPr>
            <a:noAutofit/>
          </a:bodyPr>
          <a:lstStyle/>
          <a:p>
            <a:pPr marL="0" indent="0">
              <a:buNone/>
            </a:pPr>
            <a:r>
              <a:rPr kumimoji="1" lang="ja-JP" altLang="en-US" sz="3200" dirty="0"/>
              <a:t>ア．３段階リセットの例外</a:t>
            </a:r>
          </a:p>
        </p:txBody>
      </p:sp>
      <p:sp>
        <p:nvSpPr>
          <p:cNvPr id="6" name="コンテンツ プレースホルダー 2"/>
          <p:cNvSpPr txBox="1">
            <a:spLocks/>
          </p:cNvSpPr>
          <p:nvPr/>
        </p:nvSpPr>
        <p:spPr>
          <a:xfrm>
            <a:off x="2261569" y="1879703"/>
            <a:ext cx="8915400" cy="144441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b="1" u="sng" dirty="0"/>
              <a:t>初回の着工時点と追加工事の着工時点</a:t>
            </a:r>
            <a:r>
              <a:rPr lang="ja-JP" altLang="en-US" sz="2400" dirty="0"/>
              <a:t>の要介護度を比較して３段階以上重くなった場合、再度、２０万円を上限額として申請できます。</a:t>
            </a:r>
            <a:endParaRPr lang="en-US" altLang="ja-JP" sz="2400" dirty="0"/>
          </a:p>
          <a:p>
            <a:r>
              <a:rPr lang="ja-JP" altLang="en-US" sz="2400" dirty="0"/>
              <a:t>１人につき１回限りの適用です。</a:t>
            </a:r>
            <a:endParaRPr lang="en-US" altLang="ja-JP" sz="2400" dirty="0"/>
          </a:p>
        </p:txBody>
      </p:sp>
      <p:sp>
        <p:nvSpPr>
          <p:cNvPr id="7" name="コンテンツ プレースホルダー 2"/>
          <p:cNvSpPr txBox="1">
            <a:spLocks/>
          </p:cNvSpPr>
          <p:nvPr/>
        </p:nvSpPr>
        <p:spPr>
          <a:xfrm>
            <a:off x="2261569" y="4543725"/>
            <a:ext cx="8915400" cy="17650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endParaRPr lang="en-US" altLang="ja-JP" sz="2400" dirty="0"/>
          </a:p>
        </p:txBody>
      </p:sp>
      <p:graphicFrame>
        <p:nvGraphicFramePr>
          <p:cNvPr id="4" name="表 3"/>
          <p:cNvGraphicFramePr>
            <a:graphicFrameLocks noGrp="1"/>
          </p:cNvGraphicFramePr>
          <p:nvPr>
            <p:extLst>
              <p:ext uri="{D42A27DB-BD31-4B8C-83A1-F6EECF244321}">
                <p14:modId xmlns:p14="http://schemas.microsoft.com/office/powerpoint/2010/main" val="1099808319"/>
              </p:ext>
            </p:extLst>
          </p:nvPr>
        </p:nvGraphicFramePr>
        <p:xfrm>
          <a:off x="1311579" y="4085670"/>
          <a:ext cx="5668488" cy="2223060"/>
        </p:xfrm>
        <a:graphic>
          <a:graphicData uri="http://schemas.openxmlformats.org/drawingml/2006/table">
            <a:tbl>
              <a:tblPr firstRow="1" bandRow="1">
                <a:tableStyleId>{5C22544A-7EE6-4342-B048-85BDC9FD1C3A}</a:tableStyleId>
              </a:tblPr>
              <a:tblGrid>
                <a:gridCol w="2834244">
                  <a:extLst>
                    <a:ext uri="{9D8B030D-6E8A-4147-A177-3AD203B41FA5}">
                      <a16:colId xmlns:a16="http://schemas.microsoft.com/office/drawing/2014/main" val="20000"/>
                    </a:ext>
                  </a:extLst>
                </a:gridCol>
                <a:gridCol w="2834244">
                  <a:extLst>
                    <a:ext uri="{9D8B030D-6E8A-4147-A177-3AD203B41FA5}">
                      <a16:colId xmlns:a16="http://schemas.microsoft.com/office/drawing/2014/main" val="20001"/>
                    </a:ext>
                  </a:extLst>
                </a:gridCol>
              </a:tblGrid>
              <a:tr h="547980">
                <a:tc>
                  <a:txBody>
                    <a:bodyPr/>
                    <a:lstStyle/>
                    <a:p>
                      <a:r>
                        <a:rPr kumimoji="1" lang="ja-JP" altLang="en-US" sz="1600" dirty="0"/>
                        <a:t>初回の着工時点</a:t>
                      </a:r>
                      <a:endParaRPr kumimoji="1" lang="en-US" altLang="ja-JP" sz="1600" dirty="0"/>
                    </a:p>
                    <a:p>
                      <a:r>
                        <a:rPr kumimoji="1" lang="ja-JP" altLang="en-US" sz="1600" dirty="0"/>
                        <a:t>の要介護度</a:t>
                      </a:r>
                    </a:p>
                  </a:txBody>
                  <a:tcPr anchor="ctr" anchorCtr="1"/>
                </a:tc>
                <a:tc>
                  <a:txBody>
                    <a:bodyPr/>
                    <a:lstStyle/>
                    <a:p>
                      <a:r>
                        <a:rPr kumimoji="1" lang="ja-JP" altLang="en-US" sz="1600" dirty="0"/>
                        <a:t>追加工事の着工時点</a:t>
                      </a:r>
                      <a:endParaRPr kumimoji="1" lang="en-US" altLang="ja-JP" sz="1600" dirty="0"/>
                    </a:p>
                    <a:p>
                      <a:r>
                        <a:rPr kumimoji="1" lang="ja-JP" altLang="en-US" sz="1600" dirty="0"/>
                        <a:t>の要介護度</a:t>
                      </a:r>
                    </a:p>
                  </a:txBody>
                  <a:tcPr anchor="ctr" anchorCtr="1"/>
                </a:tc>
                <a:extLst>
                  <a:ext uri="{0D108BD9-81ED-4DB2-BD59-A6C34878D82A}">
                    <a16:rowId xmlns:a16="http://schemas.microsoft.com/office/drawing/2014/main" val="10000"/>
                  </a:ext>
                </a:extLst>
              </a:tr>
              <a:tr h="547980">
                <a:tc>
                  <a:txBody>
                    <a:bodyPr/>
                    <a:lstStyle/>
                    <a:p>
                      <a:pPr algn="ctr"/>
                      <a:r>
                        <a:rPr kumimoji="1" lang="ja-JP" altLang="en-US" sz="1600" dirty="0"/>
                        <a:t>経過的要介護・要支援１</a:t>
                      </a:r>
                    </a:p>
                  </a:txBody>
                  <a:tcPr anchor="ctr"/>
                </a:tc>
                <a:tc>
                  <a:txBody>
                    <a:bodyPr/>
                    <a:lstStyle/>
                    <a:p>
                      <a:pPr algn="ctr"/>
                      <a:r>
                        <a:rPr kumimoji="1" lang="ja-JP" altLang="en-US" sz="1600" dirty="0"/>
                        <a:t>要介護３以上</a:t>
                      </a:r>
                    </a:p>
                  </a:txBody>
                  <a:tcPr anchor="ctr"/>
                </a:tc>
                <a:extLst>
                  <a:ext uri="{0D108BD9-81ED-4DB2-BD59-A6C34878D82A}">
                    <a16:rowId xmlns:a16="http://schemas.microsoft.com/office/drawing/2014/main" val="10001"/>
                  </a:ext>
                </a:extLst>
              </a:tr>
              <a:tr h="547980">
                <a:tc>
                  <a:txBody>
                    <a:bodyPr/>
                    <a:lstStyle/>
                    <a:p>
                      <a:pPr algn="ctr"/>
                      <a:r>
                        <a:rPr kumimoji="1" lang="ja-JP" altLang="en-US" sz="1600" dirty="0"/>
                        <a:t>要支援２・要介護１</a:t>
                      </a:r>
                    </a:p>
                  </a:txBody>
                  <a:tcPr anchor="ctr"/>
                </a:tc>
                <a:tc>
                  <a:txBody>
                    <a:bodyPr/>
                    <a:lstStyle/>
                    <a:p>
                      <a:pPr algn="ctr"/>
                      <a:r>
                        <a:rPr kumimoji="1" lang="ja-JP" altLang="en-US" sz="1600" dirty="0"/>
                        <a:t>要介護４以上</a:t>
                      </a:r>
                    </a:p>
                  </a:txBody>
                  <a:tcPr anchor="ctr"/>
                </a:tc>
                <a:extLst>
                  <a:ext uri="{0D108BD9-81ED-4DB2-BD59-A6C34878D82A}">
                    <a16:rowId xmlns:a16="http://schemas.microsoft.com/office/drawing/2014/main" val="10002"/>
                  </a:ext>
                </a:extLst>
              </a:tr>
              <a:tr h="547980">
                <a:tc>
                  <a:txBody>
                    <a:bodyPr/>
                    <a:lstStyle/>
                    <a:p>
                      <a:pPr algn="ctr"/>
                      <a:r>
                        <a:rPr kumimoji="1" lang="ja-JP" altLang="en-US" sz="1600" dirty="0"/>
                        <a:t>要介護２</a:t>
                      </a:r>
                    </a:p>
                  </a:txBody>
                  <a:tcPr anchor="ctr"/>
                </a:tc>
                <a:tc>
                  <a:txBody>
                    <a:bodyPr/>
                    <a:lstStyle/>
                    <a:p>
                      <a:pPr algn="ctr"/>
                      <a:r>
                        <a:rPr kumimoji="1" lang="ja-JP" altLang="en-US" sz="1600" dirty="0"/>
                        <a:t>要介護５</a:t>
                      </a:r>
                    </a:p>
                  </a:txBody>
                  <a:tcPr anchor="ctr"/>
                </a:tc>
                <a:extLst>
                  <a:ext uri="{0D108BD9-81ED-4DB2-BD59-A6C34878D82A}">
                    <a16:rowId xmlns:a16="http://schemas.microsoft.com/office/drawing/2014/main" val="10003"/>
                  </a:ext>
                </a:extLst>
              </a:tr>
            </a:tbl>
          </a:graphicData>
        </a:graphic>
      </p:graphicFrame>
      <p:sp>
        <p:nvSpPr>
          <p:cNvPr id="9" name="テキスト ボックス 8"/>
          <p:cNvSpPr txBox="1"/>
          <p:nvPr/>
        </p:nvSpPr>
        <p:spPr>
          <a:xfrm>
            <a:off x="1311579" y="3710924"/>
            <a:ext cx="4245557" cy="369332"/>
          </a:xfrm>
          <a:prstGeom prst="rect">
            <a:avLst/>
          </a:prstGeom>
          <a:noFill/>
        </p:spPr>
        <p:txBody>
          <a:bodyPr wrap="square" rtlCol="0">
            <a:spAutoFit/>
          </a:bodyPr>
          <a:lstStyle/>
          <a:p>
            <a:r>
              <a:rPr kumimoji="1" lang="ja-JP" altLang="en-US" dirty="0"/>
              <a:t>＜３段階リセットが適用される場合＞</a:t>
            </a:r>
          </a:p>
        </p:txBody>
      </p:sp>
      <p:sp>
        <p:nvSpPr>
          <p:cNvPr id="13" name="テキスト ボックス 12"/>
          <p:cNvSpPr txBox="1"/>
          <p:nvPr/>
        </p:nvSpPr>
        <p:spPr>
          <a:xfrm>
            <a:off x="7276202" y="2758967"/>
            <a:ext cx="4682359" cy="4093428"/>
          </a:xfrm>
          <a:prstGeom prst="rect">
            <a:avLst/>
          </a:prstGeom>
          <a:noFill/>
        </p:spPr>
        <p:txBody>
          <a:bodyPr wrap="square" rtlCol="0">
            <a:spAutoFit/>
          </a:bodyPr>
          <a:lstStyle/>
          <a:p>
            <a:r>
              <a:rPr kumimoji="1" lang="ja-JP" altLang="en-US" dirty="0"/>
              <a:t>「着工時点」がポイント！</a:t>
            </a:r>
            <a:endParaRPr kumimoji="1" lang="en-US" altLang="ja-JP" dirty="0"/>
          </a:p>
          <a:p>
            <a:r>
              <a:rPr lang="ja-JP" altLang="en-US" b="1" dirty="0">
                <a:solidFill>
                  <a:srgbClr val="FF0000"/>
                </a:solidFill>
              </a:rPr>
              <a:t>　認定の更新申請中の場合、結果的に</a:t>
            </a:r>
            <a:endParaRPr lang="en-US" altLang="ja-JP" b="1" dirty="0">
              <a:solidFill>
                <a:srgbClr val="FF0000"/>
              </a:solidFill>
            </a:endParaRPr>
          </a:p>
          <a:p>
            <a:r>
              <a:rPr lang="ja-JP" altLang="en-US" b="1" dirty="0">
                <a:solidFill>
                  <a:srgbClr val="FF0000"/>
                </a:solidFill>
              </a:rPr>
              <a:t>　適用外となる可能性があります。</a:t>
            </a:r>
            <a:endParaRPr lang="en-US" altLang="ja-JP" b="1" dirty="0">
              <a:solidFill>
                <a:srgbClr val="FF0000"/>
              </a:solidFill>
            </a:endParaRPr>
          </a:p>
          <a:p>
            <a:r>
              <a:rPr kumimoji="1" lang="ja-JP" altLang="en-US" dirty="0"/>
              <a:t>　例えば</a:t>
            </a:r>
            <a:r>
              <a:rPr kumimoji="1" lang="en-US" altLang="ja-JP" dirty="0"/>
              <a:t>…</a:t>
            </a:r>
          </a:p>
          <a:p>
            <a:r>
              <a:rPr kumimoji="1" lang="ja-JP" altLang="en-US" dirty="0"/>
              <a:t>　</a:t>
            </a:r>
            <a:r>
              <a:rPr lang="ja-JP" altLang="en-US" sz="1600" dirty="0"/>
              <a:t>①</a:t>
            </a:r>
            <a:r>
              <a:rPr kumimoji="1" lang="ja-JP" altLang="en-US" sz="1600" dirty="0"/>
              <a:t>初回着工時点　要支援１</a:t>
            </a:r>
            <a:endParaRPr lang="en-US" altLang="ja-JP" sz="1600" dirty="0"/>
          </a:p>
          <a:p>
            <a:r>
              <a:rPr kumimoji="1" lang="ja-JP" altLang="en-US" sz="1600" dirty="0"/>
              <a:t>　（</a:t>
            </a:r>
            <a:r>
              <a:rPr kumimoji="1" lang="en-US" altLang="ja-JP" sz="1600" dirty="0"/>
              <a:t>R4.6.15</a:t>
            </a:r>
            <a:r>
              <a:rPr kumimoji="1" lang="ja-JP" altLang="en-US" sz="1600" dirty="0"/>
              <a:t>）　 　  </a:t>
            </a:r>
            <a:r>
              <a:rPr kumimoji="1" lang="en-US" altLang="ja-JP" sz="1600" dirty="0"/>
              <a:t>R3.8.1-R4.7.31</a:t>
            </a:r>
          </a:p>
          <a:p>
            <a:r>
              <a:rPr lang="ja-JP" altLang="en-US" sz="1600" dirty="0"/>
              <a:t>　②支給申請時点　要介護３</a:t>
            </a:r>
            <a:endParaRPr lang="en-US" altLang="ja-JP" sz="1600" dirty="0"/>
          </a:p>
          <a:p>
            <a:r>
              <a:rPr kumimoji="1" lang="ja-JP" altLang="en-US" sz="1600" dirty="0"/>
              <a:t>　（</a:t>
            </a:r>
            <a:r>
              <a:rPr kumimoji="1" lang="en-US" altLang="ja-JP" sz="1600" dirty="0"/>
              <a:t>R5.7.15) </a:t>
            </a:r>
            <a:r>
              <a:rPr kumimoji="1" lang="ja-JP" altLang="en-US" sz="1600" dirty="0"/>
              <a:t>　   　 </a:t>
            </a:r>
            <a:r>
              <a:rPr kumimoji="1" lang="en-US" altLang="ja-JP" sz="1600" dirty="0"/>
              <a:t>R4.8.1-R5.7.31</a:t>
            </a:r>
            <a:endParaRPr lang="en-US" altLang="ja-JP" sz="1600" dirty="0"/>
          </a:p>
          <a:p>
            <a:r>
              <a:rPr kumimoji="1" lang="ja-JP" altLang="en-US" sz="1600" dirty="0"/>
              <a:t>　③追加着工時点　</a:t>
            </a:r>
            <a:r>
              <a:rPr kumimoji="1" lang="ja-JP" altLang="en-US" sz="1600" b="1" u="sng" dirty="0">
                <a:solidFill>
                  <a:srgbClr val="FF0000"/>
                </a:solidFill>
              </a:rPr>
              <a:t>要介護２</a:t>
            </a:r>
            <a:endParaRPr kumimoji="1" lang="en-US" altLang="ja-JP" sz="1600" b="1" u="sng" dirty="0">
              <a:solidFill>
                <a:srgbClr val="FF0000"/>
              </a:solidFill>
            </a:endParaRPr>
          </a:p>
          <a:p>
            <a:r>
              <a:rPr lang="ja-JP" altLang="en-US" sz="1600" dirty="0"/>
              <a:t>　（</a:t>
            </a:r>
            <a:r>
              <a:rPr lang="en-US" altLang="ja-JP" sz="1600" dirty="0"/>
              <a:t>R5.8.15)  </a:t>
            </a:r>
            <a:r>
              <a:rPr lang="ja-JP" altLang="en-US" sz="1600" dirty="0"/>
              <a:t>　　   </a:t>
            </a:r>
            <a:r>
              <a:rPr lang="en-US" altLang="ja-JP" sz="1600" dirty="0"/>
              <a:t>R5.8.1-R6.7.31</a:t>
            </a:r>
          </a:p>
          <a:p>
            <a:endParaRPr lang="en-US" altLang="ja-JP" dirty="0"/>
          </a:p>
          <a:p>
            <a:r>
              <a:rPr kumimoji="1" lang="ja-JP" altLang="en-US" dirty="0"/>
              <a:t>⇒②時点では３段階重くなっているが、</a:t>
            </a:r>
            <a:endParaRPr kumimoji="1" lang="en-US" altLang="ja-JP" dirty="0"/>
          </a:p>
          <a:p>
            <a:r>
              <a:rPr lang="ja-JP" altLang="en-US" dirty="0"/>
              <a:t>　</a:t>
            </a:r>
            <a:r>
              <a:rPr lang="ja-JP" altLang="en-US" b="1" u="sng" dirty="0"/>
              <a:t>③時点では２段階しか重くなっていない。</a:t>
            </a:r>
            <a:endParaRPr kumimoji="1" lang="en-US" altLang="ja-JP" b="1" u="sng" dirty="0"/>
          </a:p>
          <a:p>
            <a:r>
              <a:rPr lang="ja-JP" altLang="en-US" dirty="0"/>
              <a:t>　</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fld id="{1C77540E-8B99-4385-B409-7471F07DC677}" type="slidenum">
              <a:rPr kumimoji="1" lang="ja-JP" altLang="en-US" smtClean="0"/>
              <a:t>9</a:t>
            </a:fld>
            <a:endParaRPr kumimoji="1" lang="ja-JP" altLang="en-US" dirty="0"/>
          </a:p>
        </p:txBody>
      </p:sp>
      <p:sp>
        <p:nvSpPr>
          <p:cNvPr id="8" name="フレーム 7"/>
          <p:cNvSpPr/>
          <p:nvPr/>
        </p:nvSpPr>
        <p:spPr>
          <a:xfrm>
            <a:off x="7230335" y="2601910"/>
            <a:ext cx="4814520" cy="4187175"/>
          </a:xfrm>
          <a:prstGeom prst="frame">
            <a:avLst>
              <a:gd name="adj1" fmla="val 1786"/>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48184913"/>
      </p:ext>
    </p:extLst>
  </p:cSld>
  <p:clrMapOvr>
    <a:masterClrMapping/>
  </p:clrMapOvr>
  <mc:AlternateContent xmlns:mc="http://schemas.openxmlformats.org/markup-compatibility/2006" xmlns:p14="http://schemas.microsoft.com/office/powerpoint/2010/main">
    <mc:Choice Requires="p14">
      <p:transition spd="slow" p14:dur="2000" advTm="75000"/>
    </mc:Choice>
    <mc:Fallback xmlns="">
      <p:transition spd="slow" advTm="75000"/>
    </mc:Fallback>
  </mc:AlternateContent>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6231</TotalTime>
  <Words>5064</Words>
  <Application>Microsoft Office PowerPoint</Application>
  <PresentationFormat>ワイド画面</PresentationFormat>
  <Paragraphs>419</Paragraphs>
  <Slides>31</Slides>
  <Notes>31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31</vt:i4>
      </vt:variant>
    </vt:vector>
  </HeadingPairs>
  <TitlesOfParts>
    <vt:vector size="37" baseType="lpstr">
      <vt:lpstr>メイリオ</vt:lpstr>
      <vt:lpstr>Arial</vt:lpstr>
      <vt:lpstr>Calibri</vt:lpstr>
      <vt:lpstr>Century Gothic</vt:lpstr>
      <vt:lpstr>Wingdings 3</vt:lpstr>
      <vt:lpstr>ウィスプ</vt:lpstr>
      <vt:lpstr>住宅改修の基本事項と 申請のポイント</vt:lpstr>
      <vt:lpstr>【　目　次　】</vt:lpstr>
      <vt:lpstr>１．はじめに</vt:lpstr>
      <vt:lpstr>２．住宅改修の基本（１）住宅改修とは</vt:lpstr>
      <vt:lpstr>２．住宅改修の基本（２）保険給付の要件</vt:lpstr>
      <vt:lpstr>PowerPoint プレゼンテーション</vt:lpstr>
      <vt:lpstr>PowerPoint プレゼンテーション</vt:lpstr>
      <vt:lpstr>２．住宅改修の基本（３）上限額</vt:lpstr>
      <vt:lpstr>２．住宅改修の基本（４）上限額の例外</vt:lpstr>
      <vt:lpstr>２．住宅改修の基本（４）上限額の例外</vt:lpstr>
      <vt:lpstr>２．住宅改修の基本（５）保険給付の方法</vt:lpstr>
      <vt:lpstr>３．項目と申請のポイント（１）手すり</vt:lpstr>
      <vt:lpstr>３．項目と申請のポイント（２）段差解消</vt:lpstr>
      <vt:lpstr>３．項目と申請のポイント（３）床材変更</vt:lpstr>
      <vt:lpstr>３．項目と申請のポイント（４）扉取替え</vt:lpstr>
      <vt:lpstr>３．項目と申請のポイント（５）便器取替え</vt:lpstr>
      <vt:lpstr>３．項目と申請のポイント（６）その他</vt:lpstr>
      <vt:lpstr>３．項目と審査のポイント（６）その他</vt:lpstr>
      <vt:lpstr>４．支給申請について（１）申請のながれ</vt:lpstr>
      <vt:lpstr>４．支給申請について（２）内容変更等について</vt:lpstr>
      <vt:lpstr>４．支給申請について（２）内容変更等について</vt:lpstr>
      <vt:lpstr>５．書類作成のポイント（１）支給申請</vt:lpstr>
      <vt:lpstr>５．書類作成のポイント（１）支給申請</vt:lpstr>
      <vt:lpstr>５．書類作成のポイント（１）支給申請</vt:lpstr>
      <vt:lpstr>５．書類作成のポイント（１）支給申請</vt:lpstr>
      <vt:lpstr>５．書類作成のポイント（１）支給申請</vt:lpstr>
      <vt:lpstr>５．書類作成のポイント（１）支給申請</vt:lpstr>
      <vt:lpstr>PowerPoint プレゼンテーション</vt:lpstr>
      <vt:lpstr>PowerPoint プレゼンテーション</vt:lpstr>
      <vt:lpstr>PowerPoint プレゼンテーション</vt:lpstr>
      <vt:lpstr>６．おわりに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前川　亮</dc:creator>
  <cp:lastModifiedBy>前川　亮</cp:lastModifiedBy>
  <cp:revision>515</cp:revision>
  <cp:lastPrinted>2024-02-06T00:51:43Z</cp:lastPrinted>
  <dcterms:created xsi:type="dcterms:W3CDTF">2023-09-25T05:09:47Z</dcterms:created>
  <dcterms:modified xsi:type="dcterms:W3CDTF">2024-03-04T08:03:36Z</dcterms:modified>
</cp:coreProperties>
</file>