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275" r:id="rId3"/>
    <p:sldId id="276" r:id="rId4"/>
    <p:sldId id="272" r:id="rId5"/>
    <p:sldId id="274" r:id="rId6"/>
    <p:sldId id="259" r:id="rId7"/>
    <p:sldId id="263" r:id="rId8"/>
    <p:sldId id="265" r:id="rId9"/>
    <p:sldId id="264" r:id="rId10"/>
    <p:sldId id="266" r:id="rId11"/>
    <p:sldId id="267" r:id="rId12"/>
    <p:sldId id="268" r:id="rId13"/>
    <p:sldId id="269" r:id="rId14"/>
    <p:sldId id="270" r:id="rId15"/>
    <p:sldId id="288" r:id="rId16"/>
    <p:sldId id="289" r:id="rId17"/>
    <p:sldId id="290" r:id="rId18"/>
    <p:sldId id="291" r:id="rId19"/>
    <p:sldId id="293" r:id="rId20"/>
    <p:sldId id="292" r:id="rId21"/>
    <p:sldId id="297" r:id="rId22"/>
    <p:sldId id="294" r:id="rId23"/>
    <p:sldId id="295" r:id="rId24"/>
    <p:sldId id="296" r:id="rId25"/>
    <p:sldId id="299" r:id="rId26"/>
    <p:sldId id="298" r:id="rId27"/>
    <p:sldId id="302" r:id="rId28"/>
    <p:sldId id="300" r:id="rId29"/>
    <p:sldId id="301" r:id="rId30"/>
    <p:sldId id="287" r:id="rId31"/>
    <p:sldId id="303" r:id="rId32"/>
    <p:sldId id="304" r:id="rId33"/>
    <p:sldId id="305" r:id="rId34"/>
    <p:sldId id="321" r:id="rId35"/>
    <p:sldId id="306" r:id="rId36"/>
    <p:sldId id="307" r:id="rId37"/>
    <p:sldId id="324" r:id="rId38"/>
    <p:sldId id="325" r:id="rId39"/>
    <p:sldId id="310" r:id="rId40"/>
    <p:sldId id="308" r:id="rId41"/>
    <p:sldId id="323" r:id="rId42"/>
    <p:sldId id="309" r:id="rId43"/>
    <p:sldId id="320" r:id="rId44"/>
    <p:sldId id="322" r:id="rId45"/>
    <p:sldId id="278" r:id="rId46"/>
    <p:sldId id="273" r:id="rId47"/>
    <p:sldId id="279" r:id="rId48"/>
    <p:sldId id="280" r:id="rId49"/>
    <p:sldId id="281" r:id="rId50"/>
    <p:sldId id="282" r:id="rId51"/>
    <p:sldId id="283" r:id="rId52"/>
    <p:sldId id="284" r:id="rId53"/>
    <p:sldId id="285" r:id="rId54"/>
    <p:sldId id="286" r:id="rId55"/>
    <p:sldId id="312" r:id="rId56"/>
    <p:sldId id="313" r:id="rId57"/>
    <p:sldId id="314" r:id="rId58"/>
    <p:sldId id="327" r:id="rId59"/>
    <p:sldId id="326" r:id="rId60"/>
    <p:sldId id="328" r:id="rId61"/>
    <p:sldId id="331" r:id="rId62"/>
    <p:sldId id="317" r:id="rId63"/>
    <p:sldId id="315" r:id="rId64"/>
    <p:sldId id="316" r:id="rId65"/>
    <p:sldId id="319" r:id="rId66"/>
  </p:sldIdLst>
  <p:sldSz cx="9144000" cy="6858000" type="screen4x3"/>
  <p:notesSz cx="6737350"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6"/>
    <p:restoredTop sz="94439" autoAdjust="0"/>
  </p:normalViewPr>
  <p:slideViewPr>
    <p:cSldViewPr>
      <p:cViewPr varScale="1">
        <p:scale>
          <a:sx n="60" d="100"/>
          <a:sy n="60" d="100"/>
        </p:scale>
        <p:origin x="48" y="48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101" cy="493872"/>
          </a:xfrm>
          <a:prstGeom prst="rect">
            <a:avLst/>
          </a:prstGeom>
        </p:spPr>
        <p:txBody>
          <a:bodyPr vert="horz" lIns="91458" tIns="45729" rIns="91458" bIns="4572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662" y="0"/>
            <a:ext cx="2920100" cy="493872"/>
          </a:xfrm>
          <a:prstGeom prst="rect">
            <a:avLst/>
          </a:prstGeom>
        </p:spPr>
        <p:txBody>
          <a:bodyPr vert="horz" lIns="91458" tIns="45729" rIns="91458" bIns="45729"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4029"/>
            <a:ext cx="2920101" cy="493871"/>
          </a:xfrm>
          <a:prstGeom prst="rect">
            <a:avLst/>
          </a:prstGeom>
        </p:spPr>
        <p:txBody>
          <a:bodyPr vert="horz" lIns="91458" tIns="45729" rIns="91458" bIns="4572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662" y="9374029"/>
            <a:ext cx="2920100" cy="493871"/>
          </a:xfrm>
          <a:prstGeom prst="rect">
            <a:avLst/>
          </a:prstGeom>
        </p:spPr>
        <p:txBody>
          <a:bodyPr vert="horz" lIns="91458" tIns="45729" rIns="91458" bIns="45729" rtlCol="0" anchor="b"/>
          <a:lstStyle>
            <a:lvl1pPr algn="r">
              <a:defRPr sz="1200"/>
            </a:lvl1pPr>
          </a:lstStyle>
          <a:p>
            <a:fld id="{C51EE69D-F3DE-4626-9084-B265963B7545}" type="slidenum">
              <a:rPr kumimoji="1" lang="ja-JP" altLang="en-US" smtClean="0"/>
              <a:t>‹#›</a:t>
            </a:fld>
            <a:endParaRPr kumimoji="1" lang="ja-JP" altLang="en-US"/>
          </a:p>
        </p:txBody>
      </p:sp>
    </p:spTree>
    <p:extLst>
      <p:ext uri="{BB962C8B-B14F-4D97-AF65-F5344CB8AC3E}">
        <p14:creationId xmlns:p14="http://schemas.microsoft.com/office/powerpoint/2010/main" val="9666499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9" cy="493475"/>
          </a:xfrm>
          <a:prstGeom prst="rect">
            <a:avLst/>
          </a:prstGeom>
        </p:spPr>
        <p:txBody>
          <a:bodyPr vert="horz" lIns="91458" tIns="45729" rIns="91458" bIns="457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2" y="0"/>
            <a:ext cx="2919519" cy="493475"/>
          </a:xfrm>
          <a:prstGeom prst="rect">
            <a:avLst/>
          </a:prstGeom>
        </p:spPr>
        <p:txBody>
          <a:bodyPr vert="horz" lIns="91458" tIns="45729" rIns="91458" bIns="45729"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01700" y="739775"/>
            <a:ext cx="4933950" cy="3702050"/>
          </a:xfrm>
          <a:prstGeom prst="rect">
            <a:avLst/>
          </a:prstGeom>
          <a:noFill/>
          <a:ln w="12700">
            <a:solidFill>
              <a:prstClr val="black"/>
            </a:solidFill>
          </a:ln>
        </p:spPr>
        <p:txBody>
          <a:bodyPr vert="horz" lIns="91458" tIns="45729" rIns="91458" bIns="45729" rtlCol="0" anchor="ctr"/>
          <a:lstStyle/>
          <a:p>
            <a:endParaRPr lang="ja-JP" altLang="en-US"/>
          </a:p>
        </p:txBody>
      </p:sp>
      <p:sp>
        <p:nvSpPr>
          <p:cNvPr id="5" name="ノート プレースホルダー 4"/>
          <p:cNvSpPr>
            <a:spLocks noGrp="1"/>
          </p:cNvSpPr>
          <p:nvPr>
            <p:ph type="body" sz="quarter" idx="3"/>
          </p:nvPr>
        </p:nvSpPr>
        <p:spPr>
          <a:xfrm>
            <a:off x="673736" y="4688008"/>
            <a:ext cx="5389880" cy="4441270"/>
          </a:xfrm>
          <a:prstGeom prst="rect">
            <a:avLst/>
          </a:prstGeom>
        </p:spPr>
        <p:txBody>
          <a:bodyPr vert="horz" lIns="91458" tIns="45729" rIns="91458" bIns="457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9519" cy="493475"/>
          </a:xfrm>
          <a:prstGeom prst="rect">
            <a:avLst/>
          </a:prstGeom>
        </p:spPr>
        <p:txBody>
          <a:bodyPr vert="horz" lIns="91458" tIns="45729" rIns="91458" bIns="457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2" y="9374301"/>
            <a:ext cx="2919519" cy="493475"/>
          </a:xfrm>
          <a:prstGeom prst="rect">
            <a:avLst/>
          </a:prstGeom>
        </p:spPr>
        <p:txBody>
          <a:bodyPr vert="horz" lIns="91458" tIns="45729" rIns="91458" bIns="45729" rtlCol="0" anchor="b"/>
          <a:lstStyle>
            <a:lvl1pPr algn="r">
              <a:defRPr sz="1200"/>
            </a:lvl1pPr>
          </a:lstStyle>
          <a:p>
            <a:fld id="{E024C930-1B1A-49F5-83F4-2DFF0736513E}" type="slidenum">
              <a:rPr kumimoji="1" lang="ja-JP" altLang="en-US" smtClean="0"/>
              <a:t>‹#›</a:t>
            </a:fld>
            <a:endParaRPr kumimoji="1" lang="ja-JP" altLang="en-US"/>
          </a:p>
        </p:txBody>
      </p:sp>
    </p:spTree>
    <p:extLst>
      <p:ext uri="{BB962C8B-B14F-4D97-AF65-F5344CB8AC3E}">
        <p14:creationId xmlns:p14="http://schemas.microsoft.com/office/powerpoint/2010/main" val="333854840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24C930-1B1A-49F5-83F4-2DFF0736513E}"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423203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10</a:t>
            </a:fld>
            <a:endParaRPr kumimoji="1" lang="ja-JP" altLang="en-US"/>
          </a:p>
        </p:txBody>
      </p:sp>
    </p:spTree>
    <p:extLst>
      <p:ext uri="{BB962C8B-B14F-4D97-AF65-F5344CB8AC3E}">
        <p14:creationId xmlns:p14="http://schemas.microsoft.com/office/powerpoint/2010/main" val="213790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11</a:t>
            </a:fld>
            <a:endParaRPr kumimoji="1" lang="ja-JP" altLang="en-US"/>
          </a:p>
        </p:txBody>
      </p:sp>
    </p:spTree>
    <p:extLst>
      <p:ext uri="{BB962C8B-B14F-4D97-AF65-F5344CB8AC3E}">
        <p14:creationId xmlns:p14="http://schemas.microsoft.com/office/powerpoint/2010/main" val="209822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12</a:t>
            </a:fld>
            <a:endParaRPr kumimoji="1" lang="ja-JP" altLang="en-US"/>
          </a:p>
        </p:txBody>
      </p:sp>
    </p:spTree>
    <p:extLst>
      <p:ext uri="{BB962C8B-B14F-4D97-AF65-F5344CB8AC3E}">
        <p14:creationId xmlns:p14="http://schemas.microsoft.com/office/powerpoint/2010/main" val="304725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13</a:t>
            </a:fld>
            <a:endParaRPr kumimoji="1" lang="ja-JP" altLang="en-US"/>
          </a:p>
        </p:txBody>
      </p:sp>
    </p:spTree>
    <p:extLst>
      <p:ext uri="{BB962C8B-B14F-4D97-AF65-F5344CB8AC3E}">
        <p14:creationId xmlns:p14="http://schemas.microsoft.com/office/powerpoint/2010/main" val="80507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14</a:t>
            </a:fld>
            <a:endParaRPr kumimoji="1" lang="ja-JP" altLang="en-US"/>
          </a:p>
        </p:txBody>
      </p:sp>
    </p:spTree>
    <p:extLst>
      <p:ext uri="{BB962C8B-B14F-4D97-AF65-F5344CB8AC3E}">
        <p14:creationId xmlns:p14="http://schemas.microsoft.com/office/powerpoint/2010/main" val="243632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15</a:t>
            </a:fld>
            <a:endParaRPr kumimoji="1" lang="ja-JP" altLang="en-US"/>
          </a:p>
        </p:txBody>
      </p:sp>
    </p:spTree>
    <p:extLst>
      <p:ext uri="{BB962C8B-B14F-4D97-AF65-F5344CB8AC3E}">
        <p14:creationId xmlns:p14="http://schemas.microsoft.com/office/powerpoint/2010/main" val="356932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16</a:t>
            </a:fld>
            <a:endParaRPr kumimoji="1" lang="ja-JP" altLang="en-US"/>
          </a:p>
        </p:txBody>
      </p:sp>
    </p:spTree>
    <p:extLst>
      <p:ext uri="{BB962C8B-B14F-4D97-AF65-F5344CB8AC3E}">
        <p14:creationId xmlns:p14="http://schemas.microsoft.com/office/powerpoint/2010/main" val="281049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17</a:t>
            </a:fld>
            <a:endParaRPr kumimoji="1" lang="ja-JP" altLang="en-US"/>
          </a:p>
        </p:txBody>
      </p:sp>
    </p:spTree>
    <p:extLst>
      <p:ext uri="{BB962C8B-B14F-4D97-AF65-F5344CB8AC3E}">
        <p14:creationId xmlns:p14="http://schemas.microsoft.com/office/powerpoint/2010/main" val="190584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18</a:t>
            </a:fld>
            <a:endParaRPr kumimoji="1" lang="ja-JP" altLang="en-US"/>
          </a:p>
        </p:txBody>
      </p:sp>
    </p:spTree>
    <p:extLst>
      <p:ext uri="{BB962C8B-B14F-4D97-AF65-F5344CB8AC3E}">
        <p14:creationId xmlns:p14="http://schemas.microsoft.com/office/powerpoint/2010/main" val="3006143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19</a:t>
            </a:fld>
            <a:endParaRPr kumimoji="1" lang="ja-JP" altLang="en-US"/>
          </a:p>
        </p:txBody>
      </p:sp>
    </p:spTree>
    <p:extLst>
      <p:ext uri="{BB962C8B-B14F-4D97-AF65-F5344CB8AC3E}">
        <p14:creationId xmlns:p14="http://schemas.microsoft.com/office/powerpoint/2010/main" val="91748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a:t>
            </a:fld>
            <a:endParaRPr kumimoji="1" lang="ja-JP" altLang="en-US"/>
          </a:p>
        </p:txBody>
      </p:sp>
    </p:spTree>
    <p:extLst>
      <p:ext uri="{BB962C8B-B14F-4D97-AF65-F5344CB8AC3E}">
        <p14:creationId xmlns:p14="http://schemas.microsoft.com/office/powerpoint/2010/main" val="601045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20</a:t>
            </a:fld>
            <a:endParaRPr kumimoji="1" lang="ja-JP" altLang="en-US"/>
          </a:p>
        </p:txBody>
      </p:sp>
    </p:spTree>
    <p:extLst>
      <p:ext uri="{BB962C8B-B14F-4D97-AF65-F5344CB8AC3E}">
        <p14:creationId xmlns:p14="http://schemas.microsoft.com/office/powerpoint/2010/main" val="131098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21</a:t>
            </a:fld>
            <a:endParaRPr kumimoji="1" lang="ja-JP" altLang="en-US"/>
          </a:p>
        </p:txBody>
      </p:sp>
    </p:spTree>
    <p:extLst>
      <p:ext uri="{BB962C8B-B14F-4D97-AF65-F5344CB8AC3E}">
        <p14:creationId xmlns:p14="http://schemas.microsoft.com/office/powerpoint/2010/main" val="283906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22</a:t>
            </a:fld>
            <a:endParaRPr kumimoji="1" lang="ja-JP" altLang="en-US"/>
          </a:p>
        </p:txBody>
      </p:sp>
    </p:spTree>
    <p:extLst>
      <p:ext uri="{BB962C8B-B14F-4D97-AF65-F5344CB8AC3E}">
        <p14:creationId xmlns:p14="http://schemas.microsoft.com/office/powerpoint/2010/main" val="3642279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23</a:t>
            </a:fld>
            <a:endParaRPr kumimoji="1" lang="ja-JP" altLang="en-US"/>
          </a:p>
        </p:txBody>
      </p:sp>
    </p:spTree>
    <p:extLst>
      <p:ext uri="{BB962C8B-B14F-4D97-AF65-F5344CB8AC3E}">
        <p14:creationId xmlns:p14="http://schemas.microsoft.com/office/powerpoint/2010/main" val="3002489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24</a:t>
            </a:fld>
            <a:endParaRPr kumimoji="1" lang="ja-JP" altLang="en-US"/>
          </a:p>
        </p:txBody>
      </p:sp>
    </p:spTree>
    <p:extLst>
      <p:ext uri="{BB962C8B-B14F-4D97-AF65-F5344CB8AC3E}">
        <p14:creationId xmlns:p14="http://schemas.microsoft.com/office/powerpoint/2010/main" val="2564766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25</a:t>
            </a:fld>
            <a:endParaRPr kumimoji="1" lang="ja-JP" altLang="en-US"/>
          </a:p>
        </p:txBody>
      </p:sp>
    </p:spTree>
    <p:extLst>
      <p:ext uri="{BB962C8B-B14F-4D97-AF65-F5344CB8AC3E}">
        <p14:creationId xmlns:p14="http://schemas.microsoft.com/office/powerpoint/2010/main" val="995905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26</a:t>
            </a:fld>
            <a:endParaRPr kumimoji="1" lang="ja-JP" altLang="en-US"/>
          </a:p>
        </p:txBody>
      </p:sp>
    </p:spTree>
    <p:extLst>
      <p:ext uri="{BB962C8B-B14F-4D97-AF65-F5344CB8AC3E}">
        <p14:creationId xmlns:p14="http://schemas.microsoft.com/office/powerpoint/2010/main" val="3552600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27</a:t>
            </a:fld>
            <a:endParaRPr kumimoji="1" lang="ja-JP" altLang="en-US"/>
          </a:p>
        </p:txBody>
      </p:sp>
    </p:spTree>
    <p:extLst>
      <p:ext uri="{BB962C8B-B14F-4D97-AF65-F5344CB8AC3E}">
        <p14:creationId xmlns:p14="http://schemas.microsoft.com/office/powerpoint/2010/main" val="212308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28</a:t>
            </a:fld>
            <a:endParaRPr kumimoji="1" lang="ja-JP" altLang="en-US"/>
          </a:p>
        </p:txBody>
      </p:sp>
    </p:spTree>
    <p:extLst>
      <p:ext uri="{BB962C8B-B14F-4D97-AF65-F5344CB8AC3E}">
        <p14:creationId xmlns:p14="http://schemas.microsoft.com/office/powerpoint/2010/main" val="1261712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29</a:t>
            </a:fld>
            <a:endParaRPr kumimoji="1" lang="ja-JP" altLang="en-US"/>
          </a:p>
        </p:txBody>
      </p:sp>
    </p:spTree>
    <p:extLst>
      <p:ext uri="{BB962C8B-B14F-4D97-AF65-F5344CB8AC3E}">
        <p14:creationId xmlns:p14="http://schemas.microsoft.com/office/powerpoint/2010/main" val="364711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a:t>
            </a:fld>
            <a:endParaRPr kumimoji="1" lang="ja-JP" altLang="en-US"/>
          </a:p>
        </p:txBody>
      </p:sp>
    </p:spTree>
    <p:extLst>
      <p:ext uri="{BB962C8B-B14F-4D97-AF65-F5344CB8AC3E}">
        <p14:creationId xmlns:p14="http://schemas.microsoft.com/office/powerpoint/2010/main" val="3279379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30</a:t>
            </a:fld>
            <a:endParaRPr kumimoji="1" lang="ja-JP" altLang="en-US"/>
          </a:p>
        </p:txBody>
      </p:sp>
    </p:spTree>
    <p:extLst>
      <p:ext uri="{BB962C8B-B14F-4D97-AF65-F5344CB8AC3E}">
        <p14:creationId xmlns:p14="http://schemas.microsoft.com/office/powerpoint/2010/main" val="2648878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31</a:t>
            </a:fld>
            <a:endParaRPr kumimoji="1" lang="ja-JP" altLang="en-US"/>
          </a:p>
        </p:txBody>
      </p:sp>
    </p:spTree>
    <p:extLst>
      <p:ext uri="{BB962C8B-B14F-4D97-AF65-F5344CB8AC3E}">
        <p14:creationId xmlns:p14="http://schemas.microsoft.com/office/powerpoint/2010/main" val="1948458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32</a:t>
            </a:fld>
            <a:endParaRPr kumimoji="1" lang="ja-JP" altLang="en-US"/>
          </a:p>
        </p:txBody>
      </p:sp>
    </p:spTree>
    <p:extLst>
      <p:ext uri="{BB962C8B-B14F-4D97-AF65-F5344CB8AC3E}">
        <p14:creationId xmlns:p14="http://schemas.microsoft.com/office/powerpoint/2010/main" val="645764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33</a:t>
            </a:fld>
            <a:endParaRPr kumimoji="1" lang="ja-JP" altLang="en-US"/>
          </a:p>
        </p:txBody>
      </p:sp>
    </p:spTree>
    <p:extLst>
      <p:ext uri="{BB962C8B-B14F-4D97-AF65-F5344CB8AC3E}">
        <p14:creationId xmlns:p14="http://schemas.microsoft.com/office/powerpoint/2010/main" val="402178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35</a:t>
            </a:fld>
            <a:endParaRPr kumimoji="1" lang="ja-JP" altLang="en-US"/>
          </a:p>
        </p:txBody>
      </p:sp>
    </p:spTree>
    <p:extLst>
      <p:ext uri="{BB962C8B-B14F-4D97-AF65-F5344CB8AC3E}">
        <p14:creationId xmlns:p14="http://schemas.microsoft.com/office/powerpoint/2010/main" val="4115944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36</a:t>
            </a:fld>
            <a:endParaRPr kumimoji="1" lang="ja-JP" altLang="en-US"/>
          </a:p>
        </p:txBody>
      </p:sp>
    </p:spTree>
    <p:extLst>
      <p:ext uri="{BB962C8B-B14F-4D97-AF65-F5344CB8AC3E}">
        <p14:creationId xmlns:p14="http://schemas.microsoft.com/office/powerpoint/2010/main" val="4075770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39</a:t>
            </a:fld>
            <a:endParaRPr kumimoji="1" lang="ja-JP" altLang="en-US"/>
          </a:p>
        </p:txBody>
      </p:sp>
    </p:spTree>
    <p:extLst>
      <p:ext uri="{BB962C8B-B14F-4D97-AF65-F5344CB8AC3E}">
        <p14:creationId xmlns:p14="http://schemas.microsoft.com/office/powerpoint/2010/main" val="1791931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40</a:t>
            </a:fld>
            <a:endParaRPr kumimoji="1" lang="ja-JP" altLang="en-US"/>
          </a:p>
        </p:txBody>
      </p:sp>
    </p:spTree>
    <p:extLst>
      <p:ext uri="{BB962C8B-B14F-4D97-AF65-F5344CB8AC3E}">
        <p14:creationId xmlns:p14="http://schemas.microsoft.com/office/powerpoint/2010/main" val="3057352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42</a:t>
            </a:fld>
            <a:endParaRPr kumimoji="1" lang="ja-JP" altLang="en-US"/>
          </a:p>
        </p:txBody>
      </p:sp>
    </p:spTree>
    <p:extLst>
      <p:ext uri="{BB962C8B-B14F-4D97-AF65-F5344CB8AC3E}">
        <p14:creationId xmlns:p14="http://schemas.microsoft.com/office/powerpoint/2010/main" val="939075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45</a:t>
            </a:fld>
            <a:endParaRPr kumimoji="1" lang="ja-JP" altLang="en-US"/>
          </a:p>
        </p:txBody>
      </p:sp>
    </p:spTree>
    <p:extLst>
      <p:ext uri="{BB962C8B-B14F-4D97-AF65-F5344CB8AC3E}">
        <p14:creationId xmlns:p14="http://schemas.microsoft.com/office/powerpoint/2010/main" val="273846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4</a:t>
            </a:fld>
            <a:endParaRPr kumimoji="1" lang="ja-JP" altLang="en-US"/>
          </a:p>
        </p:txBody>
      </p:sp>
    </p:spTree>
    <p:extLst>
      <p:ext uri="{BB962C8B-B14F-4D97-AF65-F5344CB8AC3E}">
        <p14:creationId xmlns:p14="http://schemas.microsoft.com/office/powerpoint/2010/main" val="248881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024C930-1B1A-49F5-83F4-2DFF0736513E}" type="slidenum">
              <a:rPr kumimoji="1" lang="ja-JP" altLang="en-US" smtClean="0"/>
              <a:t>46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562352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8D3A8DBF-F412-4D2A-B2AC-1C9F0DF60BC9}" type="slidenum">
              <a:rPr kumimoji="1" lang="ja-JP" altLang="en-US" smtClean="0"/>
              <a:t>47</a:t>
            </a:fld>
            <a:endParaRPr kumimoji="1" lang="ja-JP" altLang="en-US"/>
          </a:p>
        </p:txBody>
      </p:sp>
    </p:spTree>
    <p:extLst>
      <p:ext uri="{BB962C8B-B14F-4D97-AF65-F5344CB8AC3E}">
        <p14:creationId xmlns:p14="http://schemas.microsoft.com/office/powerpoint/2010/main" val="1145046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8D3A8DBF-F412-4D2A-B2AC-1C9F0DF60BC9}" type="slidenum">
              <a:rPr kumimoji="1" lang="ja-JP" altLang="en-US" smtClean="0"/>
              <a:t>48</a:t>
            </a:fld>
            <a:endParaRPr kumimoji="1" lang="ja-JP" altLang="en-US"/>
          </a:p>
        </p:txBody>
      </p:sp>
    </p:spTree>
    <p:extLst>
      <p:ext uri="{BB962C8B-B14F-4D97-AF65-F5344CB8AC3E}">
        <p14:creationId xmlns:p14="http://schemas.microsoft.com/office/powerpoint/2010/main" val="2374593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8D3A8DBF-F412-4D2A-B2AC-1C9F0DF60BC9}" type="slidenum">
              <a:rPr kumimoji="1" lang="ja-JP" altLang="en-US" smtClean="0"/>
              <a:t>49</a:t>
            </a:fld>
            <a:endParaRPr kumimoji="1" lang="ja-JP" altLang="en-US"/>
          </a:p>
        </p:txBody>
      </p:sp>
    </p:spTree>
    <p:extLst>
      <p:ext uri="{BB962C8B-B14F-4D97-AF65-F5344CB8AC3E}">
        <p14:creationId xmlns:p14="http://schemas.microsoft.com/office/powerpoint/2010/main" val="2361628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8D3A8DBF-F412-4D2A-B2AC-1C9F0DF60BC9}" type="slidenum">
              <a:rPr kumimoji="1" lang="ja-JP" altLang="en-US" smtClean="0"/>
              <a:t>50</a:t>
            </a:fld>
            <a:endParaRPr kumimoji="1" lang="ja-JP" altLang="en-US"/>
          </a:p>
        </p:txBody>
      </p:sp>
    </p:spTree>
    <p:extLst>
      <p:ext uri="{BB962C8B-B14F-4D97-AF65-F5344CB8AC3E}">
        <p14:creationId xmlns:p14="http://schemas.microsoft.com/office/powerpoint/2010/main" val="1422464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583">
              <a:defRPr/>
            </a:pPr>
            <a:endParaRPr kumimoji="1" lang="en-US" altLang="ja-JP" dirty="0"/>
          </a:p>
        </p:txBody>
      </p:sp>
      <p:sp>
        <p:nvSpPr>
          <p:cNvPr id="5" name="スライド番号プレースホルダー 4"/>
          <p:cNvSpPr>
            <a:spLocks noGrp="1"/>
          </p:cNvSpPr>
          <p:nvPr>
            <p:ph type="sldNum" sz="quarter" idx="11"/>
          </p:nvPr>
        </p:nvSpPr>
        <p:spPr/>
        <p:txBody>
          <a:bodyPr/>
          <a:lstStyle/>
          <a:p>
            <a:fld id="{8D3A8DBF-F412-4D2A-B2AC-1C9F0DF60BC9}" type="slidenum">
              <a:rPr kumimoji="1" lang="ja-JP" altLang="en-US" smtClean="0"/>
              <a:t>51</a:t>
            </a:fld>
            <a:endParaRPr kumimoji="1" lang="ja-JP" altLang="en-US"/>
          </a:p>
        </p:txBody>
      </p:sp>
    </p:spTree>
    <p:extLst>
      <p:ext uri="{BB962C8B-B14F-4D97-AF65-F5344CB8AC3E}">
        <p14:creationId xmlns:p14="http://schemas.microsoft.com/office/powerpoint/2010/main" val="2730701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3A8DBF-F412-4D2A-B2AC-1C9F0DF60BC9}" type="slidenum">
              <a:rPr kumimoji="1" lang="ja-JP" altLang="en-US" smtClean="0"/>
              <a:t>52</a:t>
            </a:fld>
            <a:endParaRPr kumimoji="1" lang="ja-JP" altLang="en-US"/>
          </a:p>
        </p:txBody>
      </p:sp>
    </p:spTree>
    <p:extLst>
      <p:ext uri="{BB962C8B-B14F-4D97-AF65-F5344CB8AC3E}">
        <p14:creationId xmlns:p14="http://schemas.microsoft.com/office/powerpoint/2010/main" val="1229697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3A8DBF-F412-4D2A-B2AC-1C9F0DF60BC9}" type="slidenum">
              <a:rPr kumimoji="1" lang="ja-JP" altLang="en-US" smtClean="0"/>
              <a:t>53</a:t>
            </a:fld>
            <a:endParaRPr kumimoji="1" lang="ja-JP" altLang="en-US"/>
          </a:p>
        </p:txBody>
      </p:sp>
    </p:spTree>
    <p:extLst>
      <p:ext uri="{BB962C8B-B14F-4D97-AF65-F5344CB8AC3E}">
        <p14:creationId xmlns:p14="http://schemas.microsoft.com/office/powerpoint/2010/main" val="759670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3A8DBF-F412-4D2A-B2AC-1C9F0DF60BC9}" type="slidenum">
              <a:rPr kumimoji="1" lang="ja-JP" altLang="en-US" smtClean="0"/>
              <a:t>54</a:t>
            </a:fld>
            <a:endParaRPr kumimoji="1" lang="ja-JP" altLang="en-US"/>
          </a:p>
        </p:txBody>
      </p:sp>
    </p:spTree>
    <p:extLst>
      <p:ext uri="{BB962C8B-B14F-4D97-AF65-F5344CB8AC3E}">
        <p14:creationId xmlns:p14="http://schemas.microsoft.com/office/powerpoint/2010/main" val="3539371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55</a:t>
            </a:fld>
            <a:endParaRPr kumimoji="1" lang="ja-JP" altLang="en-US"/>
          </a:p>
        </p:txBody>
      </p:sp>
    </p:spTree>
    <p:extLst>
      <p:ext uri="{BB962C8B-B14F-4D97-AF65-F5344CB8AC3E}">
        <p14:creationId xmlns:p14="http://schemas.microsoft.com/office/powerpoint/2010/main" val="274590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5</a:t>
            </a:fld>
            <a:endParaRPr kumimoji="1" lang="ja-JP" altLang="en-US"/>
          </a:p>
        </p:txBody>
      </p:sp>
    </p:spTree>
    <p:extLst>
      <p:ext uri="{BB962C8B-B14F-4D97-AF65-F5344CB8AC3E}">
        <p14:creationId xmlns:p14="http://schemas.microsoft.com/office/powerpoint/2010/main" val="14564012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56</a:t>
            </a:fld>
            <a:endParaRPr kumimoji="1" lang="ja-JP" altLang="en-US"/>
          </a:p>
        </p:txBody>
      </p:sp>
    </p:spTree>
    <p:extLst>
      <p:ext uri="{BB962C8B-B14F-4D97-AF65-F5344CB8AC3E}">
        <p14:creationId xmlns:p14="http://schemas.microsoft.com/office/powerpoint/2010/main" val="3580827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57</a:t>
            </a:fld>
            <a:endParaRPr kumimoji="1" lang="ja-JP" altLang="en-US"/>
          </a:p>
        </p:txBody>
      </p:sp>
    </p:spTree>
    <p:extLst>
      <p:ext uri="{BB962C8B-B14F-4D97-AF65-F5344CB8AC3E}">
        <p14:creationId xmlns:p14="http://schemas.microsoft.com/office/powerpoint/2010/main" val="14521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6</a:t>
            </a:fld>
            <a:endParaRPr kumimoji="1" lang="ja-JP" altLang="en-US"/>
          </a:p>
        </p:txBody>
      </p:sp>
    </p:spTree>
    <p:extLst>
      <p:ext uri="{BB962C8B-B14F-4D97-AF65-F5344CB8AC3E}">
        <p14:creationId xmlns:p14="http://schemas.microsoft.com/office/powerpoint/2010/main" val="66838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024C930-1B1A-49F5-83F4-2DFF0736513E}" type="slidenum">
              <a:rPr kumimoji="1" lang="ja-JP" altLang="en-US" smtClean="0"/>
              <a:t>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49030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024C930-1B1A-49F5-83F4-2DFF0736513E}" type="slidenum">
              <a:rPr kumimoji="1" lang="ja-JP" altLang="en-US" smtClean="0"/>
              <a:t>8</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49030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24C930-1B1A-49F5-83F4-2DFF0736513E}" type="slidenum">
              <a:rPr kumimoji="1" lang="ja-JP" altLang="en-US" smtClean="0"/>
              <a:t>9</a:t>
            </a:fld>
            <a:endParaRPr kumimoji="1" lang="ja-JP" altLang="en-US"/>
          </a:p>
        </p:txBody>
      </p:sp>
    </p:spTree>
    <p:extLst>
      <p:ext uri="{BB962C8B-B14F-4D97-AF65-F5344CB8AC3E}">
        <p14:creationId xmlns:p14="http://schemas.microsoft.com/office/powerpoint/2010/main" val="379843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sp>
        <p:nvSpPr>
          <p:cNvPr id="7" name="日付プレースホルダー 6"/>
          <p:cNvSpPr>
            <a:spLocks noGrp="1"/>
          </p:cNvSpPr>
          <p:nvPr>
            <p:ph type="dt" sz="half" idx="10"/>
          </p:nvPr>
        </p:nvSpPr>
        <p:spPr/>
        <p:txBody>
          <a:bodyPr/>
          <a:lstStyle/>
          <a:p>
            <a:endParaRPr kumimoji="1" lang="ja-JP" altLang="en-US"/>
          </a:p>
        </p:txBody>
      </p:sp>
      <p:sp>
        <p:nvSpPr>
          <p:cNvPr id="20" name="フッター プレースホルダー 19"/>
          <p:cNvSpPr>
            <a:spLocks noGrp="1"/>
          </p:cNvSpPr>
          <p:nvPr>
            <p:ph type="ftr" sz="quarter" idx="11"/>
          </p:nvPr>
        </p:nvSpPr>
        <p:spPr/>
        <p:txBody>
          <a:bodyPr/>
          <a:lstStyle/>
          <a:p>
            <a:endParaRPr kumimoji="1" lang="ja-JP" altLang="en-US"/>
          </a:p>
        </p:txBody>
      </p:sp>
      <p:sp>
        <p:nvSpPr>
          <p:cNvPr id="10" name="スライド番号プレースホルダー 9"/>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7506CD-8F34-406A-ABE9-070B5FA12B0F}" type="slidenum">
              <a:rPr kumimoji="1" lang="ja-JP" altLang="en-US" smtClean="0"/>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p>
            <a:r>
              <a:rPr kumimoji="0" lang="ja-JP" altLang="en-US"/>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7506CD-8F34-406A-ABE9-070B5FA12B0F}" type="slidenum">
              <a:rPr kumimoji="1" lang="ja-JP" altLang="en-US" smtClean="0"/>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5656" y="1772816"/>
            <a:ext cx="7137992" cy="1440160"/>
          </a:xfrm>
        </p:spPr>
        <p:txBody>
          <a:bodyPr>
            <a:normAutofit/>
          </a:bodyPr>
          <a:lstStyle/>
          <a:p>
            <a:r>
              <a:rPr lang="ja-JP" altLang="en-US" sz="4400" dirty="0"/>
              <a:t>藤沢市立浜見保育園アスベスト事案に関する説明</a:t>
            </a:r>
            <a:endParaRPr kumimoji="1" lang="ja-JP" altLang="en-US" sz="4400" dirty="0"/>
          </a:p>
        </p:txBody>
      </p:sp>
      <p:sp>
        <p:nvSpPr>
          <p:cNvPr id="3" name="サブタイトル 2"/>
          <p:cNvSpPr>
            <a:spLocks noGrp="1"/>
          </p:cNvSpPr>
          <p:nvPr>
            <p:ph type="subTitle" idx="1"/>
          </p:nvPr>
        </p:nvSpPr>
        <p:spPr>
          <a:xfrm>
            <a:off x="5868144" y="5661248"/>
            <a:ext cx="2376264" cy="648072"/>
          </a:xfrm>
        </p:spPr>
        <p:txBody>
          <a:bodyPr/>
          <a:lstStyle/>
          <a:p>
            <a:r>
              <a:rPr kumimoji="1" lang="ja-JP" altLang="en-US" dirty="0"/>
              <a:t>藤沢市保育</a:t>
            </a:r>
            <a:r>
              <a:rPr lang="ja-JP" altLang="en-US" dirty="0"/>
              <a:t>課</a:t>
            </a:r>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1</a:t>
            </a:fld>
            <a:endParaRPr kumimoji="1" lang="ja-JP" altLang="en-US"/>
          </a:p>
        </p:txBody>
      </p:sp>
    </p:spTree>
    <p:extLst>
      <p:ext uri="{BB962C8B-B14F-4D97-AF65-F5344CB8AC3E}">
        <p14:creationId xmlns:p14="http://schemas.microsoft.com/office/powerpoint/2010/main" val="96708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2114"/>
          </a:xfrm>
        </p:spPr>
        <p:txBody>
          <a:bodyPr>
            <a:noAutofit/>
          </a:bodyPr>
          <a:lstStyle/>
          <a:p>
            <a:r>
              <a:rPr kumimoji="1" lang="ja-JP" altLang="en-US" sz="3200" dirty="0"/>
              <a:t>７ 在園</a:t>
            </a:r>
            <a:r>
              <a:rPr lang="ja-JP" altLang="en-US" sz="3200" dirty="0"/>
              <a:t>時期による状況②</a:t>
            </a:r>
            <a:endParaRPr kumimoji="1" lang="ja-JP" altLang="en-US" sz="3200"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10</a:t>
            </a:fld>
            <a:endParaRPr kumimoji="1" lang="ja-JP" altLang="en-US"/>
          </a:p>
        </p:txBody>
      </p:sp>
      <p:sp>
        <p:nvSpPr>
          <p:cNvPr id="8" name="コンテンツ プレースホルダー 2"/>
          <p:cNvSpPr txBox="1">
            <a:spLocks/>
          </p:cNvSpPr>
          <p:nvPr/>
        </p:nvSpPr>
        <p:spPr>
          <a:xfrm>
            <a:off x="1435608" y="3319103"/>
            <a:ext cx="7498080" cy="2664296"/>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dirty="0"/>
              <a:t>・改修工事は、遊戯室を保育室に変更するために行う。</a:t>
            </a:r>
            <a:endParaRPr lang="en-US" altLang="ja-JP" dirty="0"/>
          </a:p>
          <a:p>
            <a:pPr marL="82296" indent="0">
              <a:buNone/>
            </a:pPr>
            <a:r>
              <a:rPr lang="ja-JP" altLang="en-US" dirty="0"/>
              <a:t>・保育室として使うため、天井板を新たに新設することで、天井位置を下げる。</a:t>
            </a:r>
            <a:endParaRPr lang="en-US" altLang="ja-JP" dirty="0"/>
          </a:p>
          <a:p>
            <a:pPr marL="82296" indent="0">
              <a:buFont typeface="Wingdings 2"/>
              <a:buNone/>
            </a:pPr>
            <a:endParaRPr lang="ja-JP" altLang="en-US" dirty="0"/>
          </a:p>
        </p:txBody>
      </p:sp>
      <p:sp>
        <p:nvSpPr>
          <p:cNvPr id="6" name="コンテンツ プレースホルダー 2"/>
          <p:cNvSpPr txBox="1">
            <a:spLocks/>
          </p:cNvSpPr>
          <p:nvPr/>
        </p:nvSpPr>
        <p:spPr>
          <a:xfrm>
            <a:off x="1377713" y="1375792"/>
            <a:ext cx="7498080" cy="1621160"/>
          </a:xfrm>
          <a:prstGeom prst="rect">
            <a:avLst/>
          </a:prstGeom>
          <a:solidFill>
            <a:schemeClr val="accent5">
              <a:lumMod val="20000"/>
              <a:lumOff val="80000"/>
            </a:schemeClr>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sz="2800" dirty="0">
                <a:latin typeface="+mn-ea"/>
              </a:rPr>
              <a:t>昭和</a:t>
            </a:r>
            <a:r>
              <a:rPr lang="en-US" altLang="ja-JP" sz="2800" dirty="0">
                <a:latin typeface="+mn-ea"/>
              </a:rPr>
              <a:t>59</a:t>
            </a:r>
            <a:r>
              <a:rPr lang="ja-JP" altLang="en-US" sz="2800" dirty="0">
                <a:latin typeface="+mn-ea"/>
              </a:rPr>
              <a:t>年（</a:t>
            </a:r>
            <a:r>
              <a:rPr lang="en-US" altLang="ja-JP" sz="2800" dirty="0">
                <a:latin typeface="+mn-ea"/>
              </a:rPr>
              <a:t>1984</a:t>
            </a:r>
            <a:r>
              <a:rPr lang="ja-JP" altLang="en-US" sz="2800" dirty="0">
                <a:latin typeface="+mn-ea"/>
              </a:rPr>
              <a:t>年）</a:t>
            </a:r>
            <a:r>
              <a:rPr lang="en-US" altLang="ja-JP" sz="2800" dirty="0">
                <a:latin typeface="+mn-ea"/>
              </a:rPr>
              <a:t>11</a:t>
            </a:r>
            <a:r>
              <a:rPr lang="ja-JP" altLang="en-US" sz="2800" dirty="0">
                <a:latin typeface="+mn-ea"/>
              </a:rPr>
              <a:t>月</a:t>
            </a:r>
            <a:endParaRPr lang="en-US" altLang="ja-JP" sz="2800" dirty="0">
              <a:latin typeface="+mn-ea"/>
            </a:endParaRPr>
          </a:p>
          <a:p>
            <a:pPr marL="82296" indent="0">
              <a:buFont typeface="Wingdings 2"/>
              <a:buNone/>
            </a:pPr>
            <a:r>
              <a:rPr lang="ja-JP" altLang="en-US" sz="2800" dirty="0">
                <a:latin typeface="+mn-ea"/>
              </a:rPr>
              <a:t>　　　　　　　　～昭和</a:t>
            </a:r>
            <a:r>
              <a:rPr lang="en-US" altLang="ja-JP" sz="2800" dirty="0">
                <a:latin typeface="+mn-ea"/>
              </a:rPr>
              <a:t>60</a:t>
            </a:r>
            <a:r>
              <a:rPr lang="ja-JP" altLang="en-US" sz="2800" dirty="0">
                <a:latin typeface="+mn-ea"/>
              </a:rPr>
              <a:t>年（</a:t>
            </a:r>
            <a:r>
              <a:rPr lang="en-US" altLang="ja-JP" sz="2800" dirty="0">
                <a:latin typeface="+mn-ea"/>
              </a:rPr>
              <a:t>1985</a:t>
            </a:r>
            <a:r>
              <a:rPr lang="ja-JP" altLang="en-US" sz="2800" dirty="0">
                <a:latin typeface="+mn-ea"/>
              </a:rPr>
              <a:t>年）</a:t>
            </a:r>
            <a:r>
              <a:rPr lang="en-US" altLang="ja-JP" sz="2800" dirty="0">
                <a:latin typeface="+mn-ea"/>
              </a:rPr>
              <a:t>2</a:t>
            </a:r>
            <a:r>
              <a:rPr lang="ja-JP" altLang="en-US" sz="2800" dirty="0">
                <a:latin typeface="+mn-ea"/>
              </a:rPr>
              <a:t>月</a:t>
            </a:r>
            <a:endParaRPr lang="en-US" altLang="ja-JP" sz="2800" dirty="0">
              <a:latin typeface="+mn-ea"/>
            </a:endParaRPr>
          </a:p>
          <a:p>
            <a:pPr marL="82296" indent="0" algn="ctr">
              <a:buFont typeface="Wingdings 2"/>
              <a:buNone/>
            </a:pPr>
            <a:r>
              <a:rPr lang="ja-JP" altLang="en-US" dirty="0">
                <a:latin typeface="+mn-ea"/>
              </a:rPr>
              <a:t>改修工事期間</a:t>
            </a:r>
          </a:p>
        </p:txBody>
      </p:sp>
    </p:spTree>
    <p:extLst>
      <p:ext uri="{BB962C8B-B14F-4D97-AF65-F5344CB8AC3E}">
        <p14:creationId xmlns:p14="http://schemas.microsoft.com/office/powerpoint/2010/main" val="229699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2114"/>
          </a:xfrm>
        </p:spPr>
        <p:txBody>
          <a:bodyPr>
            <a:noAutofit/>
          </a:bodyPr>
          <a:lstStyle/>
          <a:p>
            <a:r>
              <a:rPr lang="ja-JP" altLang="en-US" sz="3200" dirty="0"/>
              <a:t>８ </a:t>
            </a:r>
            <a:r>
              <a:rPr kumimoji="1" lang="ja-JP" altLang="en-US" sz="3200" dirty="0"/>
              <a:t>在園</a:t>
            </a:r>
            <a:r>
              <a:rPr lang="ja-JP" altLang="en-US" sz="3200" dirty="0"/>
              <a:t>時期による状況③</a:t>
            </a:r>
            <a:endParaRPr kumimoji="1" lang="ja-JP" altLang="en-US" sz="3200"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11</a:t>
            </a:fld>
            <a:endParaRPr kumimoji="1" lang="ja-JP" altLang="en-US"/>
          </a:p>
        </p:txBody>
      </p:sp>
      <p:sp>
        <p:nvSpPr>
          <p:cNvPr id="8" name="コンテンツ プレースホルダー 2"/>
          <p:cNvSpPr txBox="1">
            <a:spLocks/>
          </p:cNvSpPr>
          <p:nvPr/>
        </p:nvSpPr>
        <p:spPr>
          <a:xfrm>
            <a:off x="1435608" y="3789040"/>
            <a:ext cx="7498080" cy="1728192"/>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None/>
            </a:pPr>
            <a:r>
              <a:rPr lang="ja-JP" altLang="en-US" dirty="0"/>
              <a:t>・改修工事により、建物躯体のコンクリートが剥き出しの天井の状態が解消され、囲い込みの状態となる。</a:t>
            </a:r>
            <a:endParaRPr lang="en-US" altLang="ja-JP" dirty="0"/>
          </a:p>
          <a:p>
            <a:pPr marL="82296" indent="0">
              <a:buFont typeface="Wingdings 2"/>
              <a:buNone/>
            </a:pPr>
            <a:endParaRPr lang="ja-JP" altLang="en-US" dirty="0"/>
          </a:p>
        </p:txBody>
      </p:sp>
      <p:sp>
        <p:nvSpPr>
          <p:cNvPr id="6" name="コンテンツ プレースホルダー 2"/>
          <p:cNvSpPr txBox="1">
            <a:spLocks/>
          </p:cNvSpPr>
          <p:nvPr/>
        </p:nvSpPr>
        <p:spPr>
          <a:xfrm>
            <a:off x="1377713" y="1375792"/>
            <a:ext cx="7498080" cy="1693168"/>
          </a:xfrm>
          <a:prstGeom prst="rect">
            <a:avLst/>
          </a:prstGeom>
          <a:solidFill>
            <a:schemeClr val="accent5">
              <a:lumMod val="20000"/>
              <a:lumOff val="80000"/>
            </a:schemeClr>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None/>
            </a:pPr>
            <a:r>
              <a:rPr lang="ja-JP" altLang="en-US" sz="2800" dirty="0">
                <a:latin typeface="+mn-ea"/>
              </a:rPr>
              <a:t>昭和</a:t>
            </a:r>
            <a:r>
              <a:rPr lang="en-US" altLang="ja-JP" sz="2800" dirty="0">
                <a:latin typeface="+mn-ea"/>
              </a:rPr>
              <a:t>60</a:t>
            </a:r>
            <a:r>
              <a:rPr lang="ja-JP" altLang="en-US" sz="2800" dirty="0">
                <a:latin typeface="+mn-ea"/>
              </a:rPr>
              <a:t>年（</a:t>
            </a:r>
            <a:r>
              <a:rPr lang="en-US" altLang="ja-JP" sz="2800" dirty="0">
                <a:latin typeface="+mn-ea"/>
              </a:rPr>
              <a:t>1985</a:t>
            </a:r>
            <a:r>
              <a:rPr lang="ja-JP" altLang="en-US" sz="2800" dirty="0">
                <a:latin typeface="+mn-ea"/>
              </a:rPr>
              <a:t>年）</a:t>
            </a:r>
            <a:r>
              <a:rPr lang="en-US" altLang="ja-JP" sz="2800" dirty="0">
                <a:latin typeface="+mn-ea"/>
              </a:rPr>
              <a:t>3</a:t>
            </a:r>
            <a:r>
              <a:rPr lang="ja-JP" altLang="en-US" sz="2800" dirty="0">
                <a:latin typeface="+mn-ea"/>
              </a:rPr>
              <a:t>月</a:t>
            </a:r>
            <a:endParaRPr lang="en-US" altLang="ja-JP" sz="2800" dirty="0">
              <a:latin typeface="+mn-ea"/>
            </a:endParaRPr>
          </a:p>
          <a:p>
            <a:pPr marL="82296" indent="0">
              <a:buNone/>
            </a:pPr>
            <a:r>
              <a:rPr lang="ja-JP" altLang="en-US" sz="2800" dirty="0">
                <a:latin typeface="+mn-ea"/>
              </a:rPr>
              <a:t>　　　　　　　　～平成</a:t>
            </a:r>
            <a:r>
              <a:rPr lang="en-US" altLang="ja-JP" sz="2800" dirty="0">
                <a:latin typeface="+mn-ea"/>
              </a:rPr>
              <a:t>11</a:t>
            </a:r>
            <a:r>
              <a:rPr lang="ja-JP" altLang="en-US" sz="2800" dirty="0">
                <a:latin typeface="+mn-ea"/>
              </a:rPr>
              <a:t>年（</a:t>
            </a:r>
            <a:r>
              <a:rPr lang="en-US" altLang="ja-JP" sz="2800" dirty="0">
                <a:latin typeface="+mn-ea"/>
              </a:rPr>
              <a:t>1999</a:t>
            </a:r>
            <a:r>
              <a:rPr lang="ja-JP" altLang="en-US" sz="2800" dirty="0">
                <a:latin typeface="+mn-ea"/>
              </a:rPr>
              <a:t>年）</a:t>
            </a:r>
            <a:r>
              <a:rPr lang="en-US" altLang="ja-JP" sz="2800" dirty="0">
                <a:latin typeface="+mn-ea"/>
              </a:rPr>
              <a:t>3</a:t>
            </a:r>
            <a:r>
              <a:rPr lang="ja-JP" altLang="en-US" sz="2800" dirty="0">
                <a:latin typeface="+mn-ea"/>
              </a:rPr>
              <a:t>月</a:t>
            </a:r>
            <a:endParaRPr lang="en-US" altLang="ja-JP" sz="2800" dirty="0">
              <a:latin typeface="+mn-ea"/>
            </a:endParaRPr>
          </a:p>
          <a:p>
            <a:pPr marL="82296" indent="0" algn="ctr">
              <a:buNone/>
            </a:pPr>
            <a:r>
              <a:rPr lang="ja-JP" altLang="en-US" dirty="0">
                <a:latin typeface="+mn-ea"/>
              </a:rPr>
              <a:t>囲い込み期間</a:t>
            </a:r>
          </a:p>
        </p:txBody>
      </p:sp>
    </p:spTree>
    <p:extLst>
      <p:ext uri="{BB962C8B-B14F-4D97-AF65-F5344CB8AC3E}">
        <p14:creationId xmlns:p14="http://schemas.microsoft.com/office/powerpoint/2010/main" val="316824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2114"/>
          </a:xfrm>
        </p:spPr>
        <p:txBody>
          <a:bodyPr>
            <a:noAutofit/>
          </a:bodyPr>
          <a:lstStyle/>
          <a:p>
            <a:r>
              <a:rPr kumimoji="1" lang="ja-JP" altLang="en-US" sz="3200" dirty="0"/>
              <a:t>９</a:t>
            </a:r>
            <a:r>
              <a:rPr lang="ja-JP" altLang="en-US" sz="3200" dirty="0"/>
              <a:t> </a:t>
            </a:r>
            <a:r>
              <a:rPr kumimoji="1" lang="ja-JP" altLang="en-US" sz="3200" dirty="0"/>
              <a:t>在園</a:t>
            </a:r>
            <a:r>
              <a:rPr lang="ja-JP" altLang="en-US" sz="3200" dirty="0"/>
              <a:t>時期による状況④</a:t>
            </a:r>
            <a:endParaRPr kumimoji="1" lang="ja-JP" altLang="en-US" sz="3200"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12</a:t>
            </a:fld>
            <a:endParaRPr kumimoji="1" lang="ja-JP" altLang="en-US"/>
          </a:p>
        </p:txBody>
      </p:sp>
      <p:sp>
        <p:nvSpPr>
          <p:cNvPr id="8" name="コンテンツ プレースホルダー 2"/>
          <p:cNvSpPr txBox="1">
            <a:spLocks/>
          </p:cNvSpPr>
          <p:nvPr/>
        </p:nvSpPr>
        <p:spPr>
          <a:xfrm>
            <a:off x="1344168" y="3247095"/>
            <a:ext cx="7498080" cy="2808312"/>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dirty="0"/>
              <a:t>・旧遊戯室については、平成</a:t>
            </a:r>
            <a:r>
              <a:rPr lang="en-US" altLang="ja-JP" dirty="0"/>
              <a:t>11</a:t>
            </a:r>
            <a:r>
              <a:rPr lang="ja-JP" altLang="en-US" dirty="0"/>
              <a:t>年度から雨漏りが発生する。</a:t>
            </a:r>
            <a:endParaRPr lang="en-US" altLang="ja-JP" dirty="0"/>
          </a:p>
          <a:p>
            <a:pPr marL="82296" indent="0">
              <a:buNone/>
            </a:pPr>
            <a:endParaRPr lang="en-US" altLang="ja-JP" dirty="0"/>
          </a:p>
          <a:p>
            <a:pPr marL="82296" indent="0">
              <a:buNone/>
            </a:pPr>
            <a:r>
              <a:rPr lang="en-US" altLang="ja-JP" dirty="0"/>
              <a:t>※</a:t>
            </a:r>
            <a:r>
              <a:rPr lang="ja-JP" altLang="en-US" dirty="0"/>
              <a:t>なお、雨漏りは、平成</a:t>
            </a:r>
            <a:r>
              <a:rPr lang="en-US" altLang="ja-JP" dirty="0"/>
              <a:t>18</a:t>
            </a:r>
            <a:r>
              <a:rPr lang="ja-JP" altLang="en-US" dirty="0"/>
              <a:t>年</a:t>
            </a:r>
            <a:r>
              <a:rPr lang="en-US" altLang="ja-JP" dirty="0"/>
              <a:t>2</a:t>
            </a:r>
            <a:r>
              <a:rPr lang="ja-JP" altLang="en-US" dirty="0"/>
              <a:t>月の防水工事まで続く。</a:t>
            </a:r>
            <a:endParaRPr lang="en-US" altLang="ja-JP" dirty="0"/>
          </a:p>
          <a:p>
            <a:pPr marL="82296" indent="0">
              <a:buFont typeface="Wingdings 2"/>
              <a:buNone/>
            </a:pPr>
            <a:endParaRPr lang="ja-JP" altLang="en-US" dirty="0"/>
          </a:p>
        </p:txBody>
      </p:sp>
      <p:sp>
        <p:nvSpPr>
          <p:cNvPr id="6" name="コンテンツ プレースホルダー 2"/>
          <p:cNvSpPr txBox="1">
            <a:spLocks/>
          </p:cNvSpPr>
          <p:nvPr/>
        </p:nvSpPr>
        <p:spPr>
          <a:xfrm>
            <a:off x="1377713" y="1375792"/>
            <a:ext cx="7498080" cy="1621160"/>
          </a:xfrm>
          <a:prstGeom prst="rect">
            <a:avLst/>
          </a:prstGeom>
          <a:solidFill>
            <a:schemeClr val="accent5">
              <a:lumMod val="20000"/>
              <a:lumOff val="80000"/>
            </a:schemeClr>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None/>
            </a:pPr>
            <a:r>
              <a:rPr lang="ja-JP" altLang="en-US" sz="2800" dirty="0">
                <a:latin typeface="+mn-ea"/>
              </a:rPr>
              <a:t>平成</a:t>
            </a:r>
            <a:r>
              <a:rPr lang="en-US" altLang="ja-JP" sz="2800" dirty="0">
                <a:latin typeface="+mn-ea"/>
              </a:rPr>
              <a:t>11</a:t>
            </a:r>
            <a:r>
              <a:rPr lang="ja-JP" altLang="en-US" sz="2800" dirty="0">
                <a:latin typeface="+mn-ea"/>
              </a:rPr>
              <a:t>年（</a:t>
            </a:r>
            <a:r>
              <a:rPr lang="en-US" altLang="ja-JP" sz="2800" dirty="0">
                <a:latin typeface="+mn-ea"/>
              </a:rPr>
              <a:t>1999</a:t>
            </a:r>
            <a:r>
              <a:rPr lang="ja-JP" altLang="en-US" sz="2800" dirty="0">
                <a:latin typeface="+mn-ea"/>
              </a:rPr>
              <a:t>年）</a:t>
            </a:r>
            <a:r>
              <a:rPr lang="en-US" altLang="ja-JP" sz="2800" dirty="0">
                <a:latin typeface="+mn-ea"/>
              </a:rPr>
              <a:t>4</a:t>
            </a:r>
            <a:r>
              <a:rPr lang="ja-JP" altLang="en-US" sz="2800" dirty="0">
                <a:latin typeface="+mn-ea"/>
              </a:rPr>
              <a:t>月</a:t>
            </a:r>
            <a:endParaRPr lang="en-US" altLang="ja-JP" sz="2800" dirty="0">
              <a:latin typeface="+mn-ea"/>
            </a:endParaRPr>
          </a:p>
          <a:p>
            <a:pPr marL="82296" indent="0">
              <a:buNone/>
            </a:pPr>
            <a:r>
              <a:rPr lang="ja-JP" altLang="en-US" sz="2800" dirty="0">
                <a:latin typeface="+mn-ea"/>
              </a:rPr>
              <a:t>　　　　　　　　～平成</a:t>
            </a:r>
            <a:r>
              <a:rPr lang="en-US" altLang="ja-JP" sz="2800" dirty="0">
                <a:latin typeface="+mn-ea"/>
              </a:rPr>
              <a:t>16</a:t>
            </a:r>
            <a:r>
              <a:rPr lang="ja-JP" altLang="en-US" sz="2800" dirty="0">
                <a:latin typeface="+mn-ea"/>
              </a:rPr>
              <a:t>年（</a:t>
            </a:r>
            <a:r>
              <a:rPr lang="en-US" altLang="ja-JP" sz="2800" dirty="0">
                <a:latin typeface="+mn-ea"/>
              </a:rPr>
              <a:t>2004</a:t>
            </a:r>
            <a:r>
              <a:rPr lang="ja-JP" altLang="en-US" sz="2800" dirty="0">
                <a:latin typeface="+mn-ea"/>
              </a:rPr>
              <a:t>年）</a:t>
            </a:r>
            <a:r>
              <a:rPr lang="en-US" altLang="ja-JP" sz="2800" dirty="0">
                <a:latin typeface="+mn-ea"/>
              </a:rPr>
              <a:t>3</a:t>
            </a:r>
            <a:r>
              <a:rPr lang="ja-JP" altLang="en-US" sz="2800" dirty="0">
                <a:latin typeface="+mn-ea"/>
              </a:rPr>
              <a:t>月</a:t>
            </a:r>
            <a:endParaRPr lang="en-US" altLang="ja-JP" sz="2800" dirty="0">
              <a:latin typeface="+mn-ea"/>
            </a:endParaRPr>
          </a:p>
          <a:p>
            <a:pPr marL="82296" indent="0" algn="ctr">
              <a:buNone/>
            </a:pPr>
            <a:r>
              <a:rPr lang="ja-JP" altLang="en-US" dirty="0">
                <a:latin typeface="+mn-ea"/>
              </a:rPr>
              <a:t>雨漏りのみの期間</a:t>
            </a:r>
          </a:p>
        </p:txBody>
      </p:sp>
    </p:spTree>
    <p:extLst>
      <p:ext uri="{BB962C8B-B14F-4D97-AF65-F5344CB8AC3E}">
        <p14:creationId xmlns:p14="http://schemas.microsoft.com/office/powerpoint/2010/main" val="34272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2114"/>
          </a:xfrm>
        </p:spPr>
        <p:txBody>
          <a:bodyPr>
            <a:noAutofit/>
          </a:bodyPr>
          <a:lstStyle/>
          <a:p>
            <a:r>
              <a:rPr lang="en-US" altLang="ja-JP" sz="3200" dirty="0"/>
              <a:t>10</a:t>
            </a:r>
            <a:r>
              <a:rPr kumimoji="1" lang="en-US" altLang="ja-JP" sz="3200" dirty="0"/>
              <a:t> </a:t>
            </a:r>
            <a:r>
              <a:rPr kumimoji="1" lang="ja-JP" altLang="en-US" sz="3200" dirty="0"/>
              <a:t>在園</a:t>
            </a:r>
            <a:r>
              <a:rPr lang="ja-JP" altLang="en-US" sz="3200" dirty="0"/>
              <a:t>時期による状況⑤</a:t>
            </a:r>
            <a:endParaRPr kumimoji="1" lang="ja-JP" altLang="en-US" sz="3200"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13</a:t>
            </a:fld>
            <a:endParaRPr kumimoji="1" lang="ja-JP" altLang="en-US"/>
          </a:p>
        </p:txBody>
      </p:sp>
      <p:sp>
        <p:nvSpPr>
          <p:cNvPr id="8" name="コンテンツ プレースホルダー 2"/>
          <p:cNvSpPr txBox="1">
            <a:spLocks/>
          </p:cNvSpPr>
          <p:nvPr/>
        </p:nvSpPr>
        <p:spPr>
          <a:xfrm>
            <a:off x="1344168" y="3231307"/>
            <a:ext cx="7498080" cy="3312368"/>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dirty="0"/>
              <a:t>・雨漏りがする状況は続く。</a:t>
            </a:r>
            <a:endParaRPr lang="en-US" altLang="ja-JP" dirty="0"/>
          </a:p>
          <a:p>
            <a:pPr marL="82296" indent="0">
              <a:buNone/>
            </a:pPr>
            <a:r>
              <a:rPr lang="ja-JP" altLang="en-US" dirty="0"/>
              <a:t>・平成</a:t>
            </a:r>
            <a:r>
              <a:rPr lang="en-US" altLang="ja-JP" dirty="0"/>
              <a:t>16</a:t>
            </a:r>
            <a:r>
              <a:rPr lang="ja-JP" altLang="en-US" dirty="0"/>
              <a:t>年度・</a:t>
            </a:r>
            <a:r>
              <a:rPr lang="en-US" altLang="ja-JP" dirty="0"/>
              <a:t>17</a:t>
            </a:r>
            <a:r>
              <a:rPr lang="ja-JP" altLang="en-US" dirty="0"/>
              <a:t>年度　天井裏の点検のため、天井板の一部を外す。</a:t>
            </a:r>
            <a:endParaRPr lang="en-US" altLang="ja-JP" dirty="0"/>
          </a:p>
          <a:p>
            <a:pPr marL="82296" indent="0">
              <a:buNone/>
            </a:pPr>
            <a:r>
              <a:rPr lang="ja-JP" altLang="en-US" dirty="0"/>
              <a:t>・平成</a:t>
            </a:r>
            <a:r>
              <a:rPr lang="en-US" altLang="ja-JP" dirty="0"/>
              <a:t>17</a:t>
            </a:r>
            <a:r>
              <a:rPr lang="ja-JP" altLang="en-US" dirty="0"/>
              <a:t>年</a:t>
            </a:r>
            <a:r>
              <a:rPr lang="en-US" altLang="ja-JP" dirty="0"/>
              <a:t>11</a:t>
            </a:r>
            <a:r>
              <a:rPr lang="ja-JP" altLang="en-US" dirty="0"/>
              <a:t>月　試料採取作業のため、天井板の一部を外す。</a:t>
            </a:r>
            <a:endParaRPr lang="en-US" altLang="ja-JP" dirty="0"/>
          </a:p>
          <a:p>
            <a:pPr marL="82296" indent="0">
              <a:buFont typeface="Wingdings 2"/>
              <a:buNone/>
            </a:pPr>
            <a:endParaRPr lang="ja-JP" altLang="en-US" dirty="0"/>
          </a:p>
        </p:txBody>
      </p:sp>
      <p:sp>
        <p:nvSpPr>
          <p:cNvPr id="6" name="コンテンツ プレースホルダー 2"/>
          <p:cNvSpPr txBox="1">
            <a:spLocks/>
          </p:cNvSpPr>
          <p:nvPr/>
        </p:nvSpPr>
        <p:spPr>
          <a:xfrm>
            <a:off x="1377713" y="1375792"/>
            <a:ext cx="7498080" cy="1617390"/>
          </a:xfrm>
          <a:prstGeom prst="rect">
            <a:avLst/>
          </a:prstGeom>
          <a:solidFill>
            <a:schemeClr val="accent5">
              <a:lumMod val="20000"/>
              <a:lumOff val="80000"/>
            </a:schemeClr>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None/>
            </a:pPr>
            <a:r>
              <a:rPr lang="ja-JP" altLang="en-US" sz="2800" dirty="0">
                <a:latin typeface="+mn-ea"/>
              </a:rPr>
              <a:t>平成</a:t>
            </a:r>
            <a:r>
              <a:rPr lang="en-US" altLang="ja-JP" sz="2800" dirty="0">
                <a:latin typeface="+mn-ea"/>
              </a:rPr>
              <a:t>16</a:t>
            </a:r>
            <a:r>
              <a:rPr lang="ja-JP" altLang="en-US" sz="2800" dirty="0">
                <a:latin typeface="+mn-ea"/>
              </a:rPr>
              <a:t>年（</a:t>
            </a:r>
            <a:r>
              <a:rPr lang="en-US" altLang="ja-JP" sz="2800" dirty="0">
                <a:latin typeface="+mn-ea"/>
              </a:rPr>
              <a:t>2004</a:t>
            </a:r>
            <a:r>
              <a:rPr lang="ja-JP" altLang="en-US" sz="2800" dirty="0">
                <a:latin typeface="+mn-ea"/>
              </a:rPr>
              <a:t>年）</a:t>
            </a:r>
            <a:r>
              <a:rPr lang="en-US" altLang="ja-JP" sz="2800" dirty="0">
                <a:latin typeface="+mn-ea"/>
              </a:rPr>
              <a:t>4</a:t>
            </a:r>
            <a:r>
              <a:rPr lang="ja-JP" altLang="en-US" sz="2800" dirty="0">
                <a:latin typeface="+mn-ea"/>
              </a:rPr>
              <a:t>月</a:t>
            </a:r>
            <a:endParaRPr lang="en-US" altLang="ja-JP" sz="2800" dirty="0">
              <a:latin typeface="+mn-ea"/>
            </a:endParaRPr>
          </a:p>
          <a:p>
            <a:pPr marL="82296" indent="0">
              <a:buNone/>
            </a:pPr>
            <a:r>
              <a:rPr lang="ja-JP" altLang="en-US" sz="2800" dirty="0">
                <a:latin typeface="+mn-ea"/>
              </a:rPr>
              <a:t>　　　　　　　　～平成</a:t>
            </a:r>
            <a:r>
              <a:rPr lang="en-US" altLang="ja-JP" sz="2800" dirty="0">
                <a:latin typeface="+mn-ea"/>
              </a:rPr>
              <a:t>18</a:t>
            </a:r>
            <a:r>
              <a:rPr lang="ja-JP" altLang="en-US" sz="2800" dirty="0">
                <a:latin typeface="+mn-ea"/>
              </a:rPr>
              <a:t>年（</a:t>
            </a:r>
            <a:r>
              <a:rPr lang="en-US" altLang="ja-JP" sz="2800" dirty="0">
                <a:latin typeface="+mn-ea"/>
              </a:rPr>
              <a:t>2006</a:t>
            </a:r>
            <a:r>
              <a:rPr lang="ja-JP" altLang="en-US" sz="2800" dirty="0">
                <a:latin typeface="+mn-ea"/>
              </a:rPr>
              <a:t>年）</a:t>
            </a:r>
            <a:r>
              <a:rPr lang="en-US" altLang="ja-JP" sz="2800" dirty="0">
                <a:latin typeface="+mn-ea"/>
              </a:rPr>
              <a:t>2</a:t>
            </a:r>
            <a:r>
              <a:rPr lang="ja-JP" altLang="en-US" sz="2800" dirty="0">
                <a:latin typeface="+mn-ea"/>
              </a:rPr>
              <a:t>月</a:t>
            </a:r>
            <a:endParaRPr lang="en-US" altLang="ja-JP" sz="2800" dirty="0">
              <a:latin typeface="+mn-ea"/>
            </a:endParaRPr>
          </a:p>
          <a:p>
            <a:pPr marL="82296" indent="0" algn="ctr">
              <a:buNone/>
            </a:pPr>
            <a:r>
              <a:rPr lang="ja-JP" altLang="en-US" dirty="0">
                <a:latin typeface="+mn-ea"/>
              </a:rPr>
              <a:t>雨漏りと天井板外し等の期間</a:t>
            </a:r>
          </a:p>
        </p:txBody>
      </p:sp>
    </p:spTree>
    <p:extLst>
      <p:ext uri="{BB962C8B-B14F-4D97-AF65-F5344CB8AC3E}">
        <p14:creationId xmlns:p14="http://schemas.microsoft.com/office/powerpoint/2010/main" val="8855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2114"/>
          </a:xfrm>
        </p:spPr>
        <p:txBody>
          <a:bodyPr>
            <a:noAutofit/>
          </a:bodyPr>
          <a:lstStyle/>
          <a:p>
            <a:r>
              <a:rPr kumimoji="1" lang="en-US" altLang="ja-JP" sz="3200" dirty="0"/>
              <a:t>11 </a:t>
            </a:r>
            <a:r>
              <a:rPr kumimoji="1" lang="ja-JP" altLang="en-US" sz="3200" dirty="0"/>
              <a:t>在園</a:t>
            </a:r>
            <a:r>
              <a:rPr lang="ja-JP" altLang="en-US" sz="3200" dirty="0"/>
              <a:t>時期による状況⑥</a:t>
            </a:r>
            <a:endParaRPr kumimoji="1" lang="ja-JP" altLang="en-US" sz="3200"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14</a:t>
            </a:fld>
            <a:endParaRPr kumimoji="1" lang="ja-JP" altLang="en-US"/>
          </a:p>
        </p:txBody>
      </p:sp>
      <p:sp>
        <p:nvSpPr>
          <p:cNvPr id="8" name="コンテンツ プレースホルダー 2"/>
          <p:cNvSpPr txBox="1">
            <a:spLocks/>
          </p:cNvSpPr>
          <p:nvPr/>
        </p:nvSpPr>
        <p:spPr>
          <a:xfrm>
            <a:off x="1365694" y="3573016"/>
            <a:ext cx="7498080" cy="2304256"/>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dirty="0"/>
              <a:t>・平成</a:t>
            </a:r>
            <a:r>
              <a:rPr lang="en-US" altLang="ja-JP" dirty="0"/>
              <a:t>18</a:t>
            </a:r>
            <a:r>
              <a:rPr lang="ja-JP" altLang="en-US" dirty="0"/>
              <a:t>年</a:t>
            </a:r>
            <a:r>
              <a:rPr lang="en-US" altLang="ja-JP" dirty="0"/>
              <a:t>2</a:t>
            </a:r>
            <a:r>
              <a:rPr lang="ja-JP" altLang="en-US" dirty="0"/>
              <a:t>月の防水工事によって、雨漏りが止まり、囲い込みの状態となる。</a:t>
            </a:r>
            <a:endParaRPr lang="en-US" altLang="ja-JP" dirty="0"/>
          </a:p>
          <a:p>
            <a:pPr marL="82296" indent="0">
              <a:buNone/>
            </a:pPr>
            <a:r>
              <a:rPr lang="ja-JP" altLang="en-US" dirty="0"/>
              <a:t>・平成</a:t>
            </a:r>
            <a:r>
              <a:rPr lang="en-US" altLang="ja-JP" dirty="0"/>
              <a:t>19</a:t>
            </a:r>
            <a:r>
              <a:rPr lang="ja-JP" altLang="en-US" dirty="0"/>
              <a:t>年</a:t>
            </a:r>
            <a:r>
              <a:rPr lang="en-US" altLang="ja-JP" dirty="0"/>
              <a:t>8</a:t>
            </a:r>
            <a:r>
              <a:rPr lang="ja-JP" altLang="en-US" dirty="0"/>
              <a:t>月に、アスベスト除去工事を行う。</a:t>
            </a:r>
            <a:endParaRPr lang="en-US" altLang="ja-JP" dirty="0"/>
          </a:p>
          <a:p>
            <a:pPr marL="82296" indent="0">
              <a:buFont typeface="Wingdings 2"/>
              <a:buNone/>
            </a:pPr>
            <a:endParaRPr lang="ja-JP" altLang="en-US" dirty="0"/>
          </a:p>
        </p:txBody>
      </p:sp>
      <p:sp>
        <p:nvSpPr>
          <p:cNvPr id="6" name="コンテンツ プレースホルダー 2"/>
          <p:cNvSpPr txBox="1">
            <a:spLocks/>
          </p:cNvSpPr>
          <p:nvPr/>
        </p:nvSpPr>
        <p:spPr>
          <a:xfrm>
            <a:off x="1377713" y="1375792"/>
            <a:ext cx="7498080" cy="1768946"/>
          </a:xfrm>
          <a:prstGeom prst="rect">
            <a:avLst/>
          </a:prstGeom>
          <a:solidFill>
            <a:schemeClr val="accent5">
              <a:lumMod val="20000"/>
              <a:lumOff val="80000"/>
            </a:schemeClr>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None/>
            </a:pPr>
            <a:r>
              <a:rPr lang="ja-JP" altLang="en-US" sz="2800" dirty="0">
                <a:latin typeface="+mn-ea"/>
              </a:rPr>
              <a:t>平成</a:t>
            </a:r>
            <a:r>
              <a:rPr lang="en-US" altLang="ja-JP" sz="2800" dirty="0">
                <a:latin typeface="+mn-ea"/>
              </a:rPr>
              <a:t>18</a:t>
            </a:r>
            <a:r>
              <a:rPr lang="ja-JP" altLang="en-US" sz="2800" dirty="0">
                <a:latin typeface="+mn-ea"/>
              </a:rPr>
              <a:t>年（</a:t>
            </a:r>
            <a:r>
              <a:rPr lang="en-US" altLang="ja-JP" sz="2800" dirty="0">
                <a:latin typeface="+mn-ea"/>
              </a:rPr>
              <a:t>2006</a:t>
            </a:r>
            <a:r>
              <a:rPr lang="ja-JP" altLang="en-US" sz="2800" dirty="0">
                <a:latin typeface="+mn-ea"/>
              </a:rPr>
              <a:t>年）</a:t>
            </a:r>
            <a:r>
              <a:rPr lang="en-US" altLang="ja-JP" sz="2800" dirty="0">
                <a:latin typeface="+mn-ea"/>
              </a:rPr>
              <a:t>3</a:t>
            </a:r>
            <a:r>
              <a:rPr lang="ja-JP" altLang="en-US" sz="2800" dirty="0">
                <a:latin typeface="+mn-ea"/>
              </a:rPr>
              <a:t>月</a:t>
            </a:r>
            <a:endParaRPr lang="en-US" altLang="ja-JP" sz="2800" dirty="0">
              <a:latin typeface="+mn-ea"/>
            </a:endParaRPr>
          </a:p>
          <a:p>
            <a:pPr marL="82296" indent="0">
              <a:buNone/>
            </a:pPr>
            <a:r>
              <a:rPr lang="ja-JP" altLang="en-US" sz="2800" dirty="0">
                <a:latin typeface="+mn-ea"/>
              </a:rPr>
              <a:t>　　　　　　　　～平成</a:t>
            </a:r>
            <a:r>
              <a:rPr lang="en-US" altLang="ja-JP" sz="2800" dirty="0">
                <a:latin typeface="+mn-ea"/>
              </a:rPr>
              <a:t>19</a:t>
            </a:r>
            <a:r>
              <a:rPr lang="ja-JP" altLang="en-US" sz="2800" dirty="0">
                <a:latin typeface="+mn-ea"/>
              </a:rPr>
              <a:t>年（</a:t>
            </a:r>
            <a:r>
              <a:rPr lang="en-US" altLang="ja-JP" sz="2800" dirty="0">
                <a:latin typeface="+mn-ea"/>
              </a:rPr>
              <a:t>2007</a:t>
            </a:r>
            <a:r>
              <a:rPr lang="ja-JP" altLang="en-US" sz="2800" dirty="0">
                <a:latin typeface="+mn-ea"/>
              </a:rPr>
              <a:t>年）</a:t>
            </a:r>
            <a:r>
              <a:rPr lang="en-US" altLang="ja-JP" sz="2800" dirty="0">
                <a:latin typeface="+mn-ea"/>
              </a:rPr>
              <a:t>8</a:t>
            </a:r>
            <a:r>
              <a:rPr lang="ja-JP" altLang="en-US" sz="2800" dirty="0">
                <a:latin typeface="+mn-ea"/>
              </a:rPr>
              <a:t>月</a:t>
            </a:r>
            <a:endParaRPr lang="en-US" altLang="ja-JP" sz="2800" dirty="0">
              <a:latin typeface="+mn-ea"/>
            </a:endParaRPr>
          </a:p>
          <a:p>
            <a:pPr marL="82296" indent="0" algn="ctr">
              <a:buNone/>
            </a:pPr>
            <a:r>
              <a:rPr lang="ja-JP" altLang="en-US" dirty="0">
                <a:latin typeface="+mn-ea"/>
              </a:rPr>
              <a:t>防水工事後～除去完了</a:t>
            </a:r>
          </a:p>
        </p:txBody>
      </p:sp>
      <p:sp>
        <p:nvSpPr>
          <p:cNvPr id="3" name="テキスト ボックス 2"/>
          <p:cNvSpPr txBox="1"/>
          <p:nvPr/>
        </p:nvSpPr>
        <p:spPr>
          <a:xfrm>
            <a:off x="7308304" y="5877272"/>
            <a:ext cx="1440160" cy="523220"/>
          </a:xfrm>
          <a:prstGeom prst="rect">
            <a:avLst/>
          </a:prstGeom>
          <a:noFill/>
        </p:spPr>
        <p:txBody>
          <a:bodyPr wrap="square" rtlCol="0">
            <a:spAutoFit/>
          </a:bodyPr>
          <a:lstStyle/>
          <a:p>
            <a:pPr algn="ctr"/>
            <a:r>
              <a:rPr kumimoji="1" lang="ja-JP" altLang="en-US" sz="2800" dirty="0"/>
              <a:t>以上</a:t>
            </a:r>
          </a:p>
        </p:txBody>
      </p:sp>
    </p:spTree>
    <p:extLst>
      <p:ext uri="{BB962C8B-B14F-4D97-AF65-F5344CB8AC3E}">
        <p14:creationId xmlns:p14="http://schemas.microsoft.com/office/powerpoint/2010/main" val="89134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15</a:t>
            </a:fld>
            <a:endParaRPr kumimoji="1" lang="ja-JP" altLang="en-US"/>
          </a:p>
        </p:txBody>
      </p:sp>
      <p:sp>
        <p:nvSpPr>
          <p:cNvPr id="5" name="コンテンツ プレースホルダー 4"/>
          <p:cNvSpPr>
            <a:spLocks noGrp="1"/>
          </p:cNvSpPr>
          <p:nvPr>
            <p:ph idx="1"/>
          </p:nvPr>
        </p:nvSpPr>
        <p:spPr>
          <a:xfrm>
            <a:off x="1403648" y="980728"/>
            <a:ext cx="7498080" cy="4788000"/>
          </a:xfrm>
        </p:spPr>
        <p:txBody>
          <a:bodyPr anchor="ctr">
            <a:normAutofit/>
          </a:bodyPr>
          <a:lstStyle/>
          <a:p>
            <a:pPr marL="82296" indent="0">
              <a:buNone/>
            </a:pPr>
            <a:r>
              <a:rPr kumimoji="1" lang="ja-JP" altLang="en-US" sz="3600" dirty="0"/>
              <a:t>（２）アスベストばく露リスクの　　</a:t>
            </a:r>
            <a:endParaRPr kumimoji="1" lang="en-US" altLang="ja-JP" sz="3600" dirty="0"/>
          </a:p>
          <a:p>
            <a:pPr marL="82296" indent="0">
              <a:buNone/>
            </a:pPr>
            <a:r>
              <a:rPr lang="ja-JP" altLang="en-US" sz="3600" dirty="0"/>
              <a:t>　　　</a:t>
            </a:r>
            <a:r>
              <a:rPr kumimoji="1" lang="ja-JP" altLang="en-US" sz="3600" dirty="0"/>
              <a:t>考え方</a:t>
            </a:r>
          </a:p>
        </p:txBody>
      </p:sp>
    </p:spTree>
    <p:extLst>
      <p:ext uri="{BB962C8B-B14F-4D97-AF65-F5344CB8AC3E}">
        <p14:creationId xmlns:p14="http://schemas.microsoft.com/office/powerpoint/2010/main" val="427383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ja-JP" sz="3200" dirty="0"/>
              <a:t>アスベストの飛散が生じた（若しくはその可能性のある）事態の特定</a:t>
            </a:r>
            <a:endParaRPr kumimoji="1" lang="ja-JP" altLang="en-US" sz="3200" dirty="0"/>
          </a:p>
        </p:txBody>
      </p:sp>
      <p:sp>
        <p:nvSpPr>
          <p:cNvPr id="3" name="コンテンツ プレースホルダー 2"/>
          <p:cNvSpPr>
            <a:spLocks noGrp="1"/>
          </p:cNvSpPr>
          <p:nvPr>
            <p:ph idx="1"/>
          </p:nvPr>
        </p:nvSpPr>
        <p:spPr/>
        <p:txBody>
          <a:bodyPr>
            <a:normAutofit fontScale="62500" lnSpcReduction="20000"/>
          </a:bodyPr>
          <a:lstStyle/>
          <a:p>
            <a:pPr>
              <a:lnSpc>
                <a:spcPct val="120000"/>
              </a:lnSpc>
            </a:pPr>
            <a:r>
              <a:rPr lang="ja-JP" altLang="ja-JP" dirty="0"/>
              <a:t>アスベストの飛散による園児及び職員のばく露量の評価にあたって、その健康影響の可能性のある飛散事故若しくは飛散が生じた事態あるいは状況を選び出し、その内容を特定する必要。</a:t>
            </a:r>
          </a:p>
          <a:p>
            <a:pPr>
              <a:lnSpc>
                <a:spcPct val="120000"/>
              </a:lnSpc>
            </a:pPr>
            <a:r>
              <a:rPr lang="ja-JP" altLang="ja-JP" dirty="0"/>
              <a:t>発生源は、旧遊戯室（後の５歳児室又は４歳児室）の天井にあたるコンクリートスラブに吹付け施工されたアスベスト（クリソタイル）を含有する吹付けロックウール。</a:t>
            </a:r>
          </a:p>
          <a:p>
            <a:pPr>
              <a:lnSpc>
                <a:spcPct val="120000"/>
              </a:lnSpc>
            </a:pPr>
            <a:r>
              <a:rPr lang="ja-JP" altLang="ja-JP" dirty="0"/>
              <a:t>昭和</a:t>
            </a:r>
            <a:r>
              <a:rPr lang="en-US" altLang="ja-JP" dirty="0"/>
              <a:t>47</a:t>
            </a:r>
            <a:r>
              <a:rPr lang="ja-JP" altLang="ja-JP" dirty="0"/>
              <a:t>年（</a:t>
            </a:r>
            <a:r>
              <a:rPr lang="en-US" altLang="ja-JP" dirty="0"/>
              <a:t>1972</a:t>
            </a:r>
            <a:r>
              <a:rPr lang="ja-JP" altLang="ja-JP" dirty="0"/>
              <a:t>年）の園舎の新築時に吹付け施工され、平成</a:t>
            </a:r>
            <a:r>
              <a:rPr lang="en-US" altLang="ja-JP" dirty="0"/>
              <a:t>19</a:t>
            </a:r>
            <a:r>
              <a:rPr lang="ja-JP" altLang="ja-JP" dirty="0"/>
              <a:t>年（</a:t>
            </a:r>
            <a:r>
              <a:rPr lang="en-US" altLang="ja-JP" dirty="0"/>
              <a:t>2007</a:t>
            </a:r>
            <a:r>
              <a:rPr lang="ja-JP" altLang="ja-JP" dirty="0"/>
              <a:t>年）８月の工事によってすべて</a:t>
            </a:r>
            <a:r>
              <a:rPr lang="ja-JP" altLang="en-US" dirty="0"/>
              <a:t>除去</a:t>
            </a:r>
            <a:r>
              <a:rPr lang="ja-JP" altLang="ja-JP" dirty="0"/>
              <a:t>。</a:t>
            </a:r>
            <a:endParaRPr lang="en-US" altLang="ja-JP" dirty="0"/>
          </a:p>
          <a:p>
            <a:pPr>
              <a:lnSpc>
                <a:spcPct val="120000"/>
              </a:lnSpc>
            </a:pPr>
            <a:r>
              <a:rPr lang="ja-JP" altLang="ja-JP" dirty="0"/>
              <a:t>検討の結果、この約</a:t>
            </a:r>
            <a:r>
              <a:rPr lang="en-US" altLang="ja-JP" dirty="0"/>
              <a:t>35</a:t>
            </a:r>
            <a:r>
              <a:rPr lang="ja-JP" altLang="ja-JP" dirty="0"/>
              <a:t>年の期間において、この吹付け材</a:t>
            </a:r>
            <a:r>
              <a:rPr lang="ja-JP" altLang="en-US" dirty="0"/>
              <a:t>によるアスベストばく露の状況から、</a:t>
            </a:r>
            <a:r>
              <a:rPr lang="ja-JP" altLang="ja-JP" dirty="0"/>
              <a:t>次の</a:t>
            </a:r>
            <a:r>
              <a:rPr lang="en-US" altLang="ja-JP" dirty="0"/>
              <a:t>10</a:t>
            </a:r>
            <a:r>
              <a:rPr lang="ja-JP" altLang="ja-JP" dirty="0"/>
              <a:t>件</a:t>
            </a:r>
            <a:r>
              <a:rPr lang="ja-JP" altLang="en-US" dirty="0"/>
              <a:t>に区分</a:t>
            </a:r>
            <a:r>
              <a:rPr lang="ja-JP" altLang="ja-JP" dirty="0"/>
              <a:t>。</a:t>
            </a:r>
            <a:endParaRPr lang="en-US" altLang="ja-JP" dirty="0"/>
          </a:p>
          <a:p>
            <a:pPr>
              <a:lnSpc>
                <a:spcPct val="120000"/>
              </a:lnSpc>
            </a:pPr>
            <a:r>
              <a:rPr lang="ja-JP" altLang="ja-JP" dirty="0"/>
              <a:t>今後、新たな資料等が得られ、新しい事実が判明した場合には、それらも加えて、その時点で再度事実経過にかかる検討を行うことが必要</a:t>
            </a:r>
            <a:r>
              <a:rPr lang="ja-JP" altLang="en-US" dirty="0"/>
              <a:t>。</a:t>
            </a:r>
            <a:endParaRPr lang="ja-JP" altLang="ja-JP" dirty="0"/>
          </a:p>
          <a:p>
            <a:pPr>
              <a:lnSpc>
                <a:spcPct val="120000"/>
              </a:lnSpc>
            </a:pP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16</a:t>
            </a:fld>
            <a:endParaRPr kumimoji="1" lang="ja-JP" altLang="en-US"/>
          </a:p>
        </p:txBody>
      </p:sp>
    </p:spTree>
    <p:extLst>
      <p:ext uri="{BB962C8B-B14F-4D97-AF65-F5344CB8AC3E}">
        <p14:creationId xmlns:p14="http://schemas.microsoft.com/office/powerpoint/2010/main" val="15951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対象の区分</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marL="452438" indent="-452438">
              <a:lnSpc>
                <a:spcPct val="120000"/>
              </a:lnSpc>
              <a:buFont typeface="+mj-lt"/>
              <a:buAutoNum type="romanUcPeriod"/>
            </a:pPr>
            <a:r>
              <a:rPr lang="ja-JP" altLang="en-US" dirty="0">
                <a:latin typeface="+mn-ea"/>
              </a:rPr>
              <a:t>昭和</a:t>
            </a:r>
            <a:r>
              <a:rPr lang="en-US" altLang="ja-JP" dirty="0">
                <a:latin typeface="+mn-ea"/>
              </a:rPr>
              <a:t>47</a:t>
            </a:r>
            <a:r>
              <a:rPr lang="ja-JP" altLang="en-US" dirty="0">
                <a:latin typeface="+mn-ea"/>
              </a:rPr>
              <a:t>年（</a:t>
            </a:r>
            <a:r>
              <a:rPr lang="en-US" altLang="ja-JP" dirty="0">
                <a:latin typeface="+mn-ea"/>
              </a:rPr>
              <a:t>1972</a:t>
            </a:r>
            <a:r>
              <a:rPr lang="ja-JP" altLang="en-US" dirty="0">
                <a:latin typeface="+mn-ea"/>
              </a:rPr>
              <a:t>年）から同</a:t>
            </a:r>
            <a:r>
              <a:rPr lang="en-US" altLang="ja-JP" dirty="0">
                <a:latin typeface="+mn-ea"/>
              </a:rPr>
              <a:t>59</a:t>
            </a:r>
            <a:r>
              <a:rPr lang="ja-JP" altLang="en-US" dirty="0">
                <a:latin typeface="+mn-ea"/>
              </a:rPr>
              <a:t>年（</a:t>
            </a:r>
            <a:r>
              <a:rPr lang="en-US" altLang="ja-JP" dirty="0">
                <a:latin typeface="+mn-ea"/>
              </a:rPr>
              <a:t>1984</a:t>
            </a:r>
            <a:r>
              <a:rPr lang="ja-JP" altLang="en-US" dirty="0">
                <a:latin typeface="+mn-ea"/>
              </a:rPr>
              <a:t>年）度改修工事までの自然劣化等による飛散</a:t>
            </a:r>
          </a:p>
          <a:p>
            <a:pPr marL="452438" indent="-452438">
              <a:lnSpc>
                <a:spcPct val="120000"/>
              </a:lnSpc>
              <a:buFont typeface="+mj-lt"/>
              <a:buAutoNum type="romanUcPeriod"/>
            </a:pPr>
            <a:r>
              <a:rPr lang="ja-JP" altLang="en-US" dirty="0">
                <a:latin typeface="+mn-ea"/>
              </a:rPr>
              <a:t>昭和</a:t>
            </a:r>
            <a:r>
              <a:rPr lang="en-US" altLang="ja-JP" dirty="0">
                <a:latin typeface="+mn-ea"/>
              </a:rPr>
              <a:t>59</a:t>
            </a:r>
            <a:r>
              <a:rPr lang="ja-JP" altLang="en-US" dirty="0">
                <a:latin typeface="+mn-ea"/>
              </a:rPr>
              <a:t>年（</a:t>
            </a:r>
            <a:r>
              <a:rPr lang="en-US" altLang="ja-JP" dirty="0">
                <a:latin typeface="+mn-ea"/>
              </a:rPr>
              <a:t>1984</a:t>
            </a:r>
            <a:r>
              <a:rPr lang="ja-JP" altLang="en-US" dirty="0">
                <a:latin typeface="+mn-ea"/>
              </a:rPr>
              <a:t>年）度改修工事による飛散</a:t>
            </a:r>
          </a:p>
          <a:p>
            <a:pPr marL="452438" indent="-452438">
              <a:lnSpc>
                <a:spcPct val="120000"/>
              </a:lnSpc>
              <a:buFont typeface="+mj-lt"/>
              <a:buAutoNum type="romanUcPeriod"/>
            </a:pPr>
            <a:r>
              <a:rPr lang="ja-JP" altLang="en-US" dirty="0">
                <a:latin typeface="+mn-ea"/>
              </a:rPr>
              <a:t>昭和</a:t>
            </a:r>
            <a:r>
              <a:rPr lang="en-US" altLang="ja-JP" dirty="0">
                <a:latin typeface="+mn-ea"/>
              </a:rPr>
              <a:t>59</a:t>
            </a:r>
            <a:r>
              <a:rPr lang="ja-JP" altLang="en-US" dirty="0">
                <a:latin typeface="+mn-ea"/>
              </a:rPr>
              <a:t>年（</a:t>
            </a:r>
            <a:r>
              <a:rPr lang="en-US" altLang="ja-JP" dirty="0">
                <a:latin typeface="+mn-ea"/>
              </a:rPr>
              <a:t>1984</a:t>
            </a:r>
            <a:r>
              <a:rPr lang="ja-JP" altLang="en-US" dirty="0">
                <a:latin typeface="+mn-ea"/>
              </a:rPr>
              <a:t>年）度改修工事後から平成</a:t>
            </a:r>
            <a:r>
              <a:rPr lang="en-US" altLang="ja-JP" dirty="0">
                <a:latin typeface="+mn-ea"/>
              </a:rPr>
              <a:t>10</a:t>
            </a:r>
            <a:r>
              <a:rPr lang="ja-JP" altLang="en-US" dirty="0">
                <a:latin typeface="+mn-ea"/>
              </a:rPr>
              <a:t>年（</a:t>
            </a:r>
            <a:r>
              <a:rPr lang="en-US" altLang="ja-JP" dirty="0">
                <a:latin typeface="+mn-ea"/>
              </a:rPr>
              <a:t>1998</a:t>
            </a:r>
            <a:r>
              <a:rPr lang="ja-JP" altLang="en-US" dirty="0">
                <a:latin typeface="+mn-ea"/>
              </a:rPr>
              <a:t>年）度までの期間</a:t>
            </a:r>
          </a:p>
          <a:p>
            <a:pPr marL="452438" indent="-452438">
              <a:lnSpc>
                <a:spcPct val="120000"/>
              </a:lnSpc>
              <a:buFont typeface="+mj-lt"/>
              <a:buAutoNum type="romanUcPeriod"/>
            </a:pPr>
            <a:r>
              <a:rPr lang="ja-JP" altLang="en-US" dirty="0">
                <a:latin typeface="+mn-ea"/>
              </a:rPr>
              <a:t>平成</a:t>
            </a:r>
            <a:r>
              <a:rPr lang="en-US" altLang="ja-JP" dirty="0">
                <a:latin typeface="+mn-ea"/>
              </a:rPr>
              <a:t>11</a:t>
            </a:r>
            <a:r>
              <a:rPr lang="ja-JP" altLang="en-US" dirty="0">
                <a:latin typeface="+mn-ea"/>
              </a:rPr>
              <a:t>年（</a:t>
            </a:r>
            <a:r>
              <a:rPr lang="en-US" altLang="ja-JP" dirty="0">
                <a:latin typeface="+mn-ea"/>
              </a:rPr>
              <a:t>1999</a:t>
            </a:r>
            <a:r>
              <a:rPr lang="ja-JP" altLang="en-US" dirty="0">
                <a:latin typeface="+mn-ea"/>
              </a:rPr>
              <a:t>年）度から同</a:t>
            </a:r>
            <a:r>
              <a:rPr lang="en-US" altLang="ja-JP" dirty="0">
                <a:latin typeface="+mn-ea"/>
              </a:rPr>
              <a:t>17</a:t>
            </a:r>
            <a:r>
              <a:rPr lang="ja-JP" altLang="en-US" dirty="0">
                <a:latin typeface="+mn-ea"/>
              </a:rPr>
              <a:t>年（</a:t>
            </a:r>
            <a:r>
              <a:rPr lang="en-US" altLang="ja-JP" dirty="0">
                <a:latin typeface="+mn-ea"/>
              </a:rPr>
              <a:t>2005</a:t>
            </a:r>
            <a:r>
              <a:rPr lang="ja-JP" altLang="en-US" dirty="0">
                <a:latin typeface="+mn-ea"/>
              </a:rPr>
              <a:t>年）度までの旧遊戯室内の断続的な雨漏りによる飛散</a:t>
            </a:r>
          </a:p>
          <a:p>
            <a:pPr marL="452438" indent="-452438">
              <a:lnSpc>
                <a:spcPct val="120000"/>
              </a:lnSpc>
              <a:buFont typeface="+mj-lt"/>
              <a:buAutoNum type="romanUcPeriod"/>
            </a:pPr>
            <a:r>
              <a:rPr lang="ja-JP" altLang="en-US" dirty="0">
                <a:latin typeface="+mn-ea"/>
              </a:rPr>
              <a:t>平成</a:t>
            </a:r>
            <a:r>
              <a:rPr lang="en-US" altLang="ja-JP" dirty="0">
                <a:latin typeface="+mn-ea"/>
              </a:rPr>
              <a:t>16</a:t>
            </a:r>
            <a:r>
              <a:rPr lang="ja-JP" altLang="en-US" dirty="0">
                <a:latin typeface="+mn-ea"/>
              </a:rPr>
              <a:t>年（</a:t>
            </a:r>
            <a:r>
              <a:rPr lang="en-US" altLang="ja-JP" dirty="0">
                <a:latin typeface="+mn-ea"/>
              </a:rPr>
              <a:t>2004</a:t>
            </a:r>
            <a:r>
              <a:rPr lang="ja-JP" altLang="en-US" dirty="0">
                <a:latin typeface="+mn-ea"/>
              </a:rPr>
              <a:t>年）度に天井裏点検のため天井板を外した際の飛散</a:t>
            </a:r>
          </a:p>
          <a:p>
            <a:pPr marL="452438" indent="-452438">
              <a:lnSpc>
                <a:spcPct val="120000"/>
              </a:lnSpc>
              <a:buFont typeface="+mj-lt"/>
              <a:buAutoNum type="romanUcPeriod"/>
            </a:pPr>
            <a:r>
              <a:rPr lang="ja-JP" altLang="en-US" dirty="0">
                <a:latin typeface="+mn-ea"/>
              </a:rPr>
              <a:t>平成</a:t>
            </a:r>
            <a:r>
              <a:rPr lang="en-US" altLang="ja-JP" dirty="0">
                <a:latin typeface="+mn-ea"/>
              </a:rPr>
              <a:t>17</a:t>
            </a:r>
            <a:r>
              <a:rPr lang="ja-JP" altLang="en-US" dirty="0">
                <a:latin typeface="+mn-ea"/>
              </a:rPr>
              <a:t>年（</a:t>
            </a:r>
            <a:r>
              <a:rPr lang="en-US" altLang="ja-JP" dirty="0">
                <a:latin typeface="+mn-ea"/>
              </a:rPr>
              <a:t>2005</a:t>
            </a:r>
            <a:r>
              <a:rPr lang="ja-JP" altLang="en-US" dirty="0">
                <a:latin typeface="+mn-ea"/>
              </a:rPr>
              <a:t>年）度に天井裏点検のため天井板を外した際の飛散</a:t>
            </a:r>
          </a:p>
          <a:p>
            <a:pPr marL="452438" indent="-452438">
              <a:lnSpc>
                <a:spcPct val="120000"/>
              </a:lnSpc>
              <a:buFont typeface="+mj-lt"/>
              <a:buAutoNum type="romanUcPeriod"/>
            </a:pPr>
            <a:r>
              <a:rPr lang="ja-JP" altLang="en-US" dirty="0">
                <a:latin typeface="+mn-ea"/>
              </a:rPr>
              <a:t>平成</a:t>
            </a:r>
            <a:r>
              <a:rPr lang="en-US" altLang="ja-JP" dirty="0">
                <a:latin typeface="+mn-ea"/>
              </a:rPr>
              <a:t>17</a:t>
            </a:r>
            <a:r>
              <a:rPr lang="ja-JP" altLang="en-US" dirty="0">
                <a:latin typeface="+mn-ea"/>
              </a:rPr>
              <a:t>年（</a:t>
            </a:r>
            <a:r>
              <a:rPr lang="en-US" altLang="ja-JP" dirty="0">
                <a:latin typeface="+mn-ea"/>
              </a:rPr>
              <a:t>2005</a:t>
            </a:r>
            <a:r>
              <a:rPr lang="ja-JP" altLang="en-US" dirty="0">
                <a:latin typeface="+mn-ea"/>
              </a:rPr>
              <a:t>年）</a:t>
            </a:r>
            <a:r>
              <a:rPr lang="en-US" altLang="ja-JP" dirty="0">
                <a:latin typeface="+mn-ea"/>
              </a:rPr>
              <a:t>8</a:t>
            </a:r>
            <a:r>
              <a:rPr lang="ja-JP" altLang="en-US" dirty="0">
                <a:latin typeface="+mn-ea"/>
              </a:rPr>
              <a:t>月</a:t>
            </a:r>
            <a:r>
              <a:rPr lang="en-US" altLang="ja-JP" dirty="0">
                <a:latin typeface="+mn-ea"/>
              </a:rPr>
              <a:t>17</a:t>
            </a:r>
            <a:r>
              <a:rPr lang="ja-JP" altLang="en-US" dirty="0">
                <a:latin typeface="+mn-ea"/>
              </a:rPr>
              <a:t>日の天井板取り外し行為の際の飛散</a:t>
            </a:r>
          </a:p>
          <a:p>
            <a:pPr marL="452438" indent="-452438">
              <a:lnSpc>
                <a:spcPct val="120000"/>
              </a:lnSpc>
              <a:buFont typeface="+mj-lt"/>
              <a:buAutoNum type="romanUcPeriod"/>
            </a:pPr>
            <a:r>
              <a:rPr lang="ja-JP" altLang="en-US" dirty="0">
                <a:latin typeface="+mn-ea"/>
              </a:rPr>
              <a:t>平成</a:t>
            </a:r>
            <a:r>
              <a:rPr lang="en-US" altLang="ja-JP" dirty="0">
                <a:latin typeface="+mn-ea"/>
              </a:rPr>
              <a:t>17</a:t>
            </a:r>
            <a:r>
              <a:rPr lang="ja-JP" altLang="en-US" dirty="0">
                <a:latin typeface="+mn-ea"/>
              </a:rPr>
              <a:t>年（</a:t>
            </a:r>
            <a:r>
              <a:rPr lang="en-US" altLang="ja-JP" dirty="0">
                <a:latin typeface="+mn-ea"/>
              </a:rPr>
              <a:t>2005</a:t>
            </a:r>
            <a:r>
              <a:rPr lang="ja-JP" altLang="en-US" dirty="0">
                <a:latin typeface="+mn-ea"/>
              </a:rPr>
              <a:t>年）</a:t>
            </a:r>
            <a:r>
              <a:rPr lang="en-US" altLang="ja-JP" dirty="0">
                <a:latin typeface="+mn-ea"/>
              </a:rPr>
              <a:t>8</a:t>
            </a:r>
            <a:r>
              <a:rPr lang="ja-JP" altLang="en-US" dirty="0">
                <a:latin typeface="+mn-ea"/>
              </a:rPr>
              <a:t>月</a:t>
            </a:r>
            <a:r>
              <a:rPr lang="en-US" altLang="ja-JP" dirty="0">
                <a:latin typeface="+mn-ea"/>
              </a:rPr>
              <a:t>19</a:t>
            </a:r>
            <a:r>
              <a:rPr lang="ja-JP" altLang="en-US" dirty="0">
                <a:latin typeface="+mn-ea"/>
              </a:rPr>
              <a:t>日の天井板取り外し行為の際の飛散</a:t>
            </a:r>
          </a:p>
          <a:p>
            <a:pPr marL="452438" indent="-452438">
              <a:lnSpc>
                <a:spcPct val="120000"/>
              </a:lnSpc>
              <a:buFont typeface="+mj-lt"/>
              <a:buAutoNum type="romanUcPeriod"/>
            </a:pPr>
            <a:r>
              <a:rPr lang="ja-JP" altLang="en-US" dirty="0">
                <a:latin typeface="+mn-ea"/>
              </a:rPr>
              <a:t>平成</a:t>
            </a:r>
            <a:r>
              <a:rPr lang="en-US" altLang="ja-JP" dirty="0">
                <a:latin typeface="+mn-ea"/>
              </a:rPr>
              <a:t>17</a:t>
            </a:r>
            <a:r>
              <a:rPr lang="ja-JP" altLang="en-US" dirty="0">
                <a:latin typeface="+mn-ea"/>
              </a:rPr>
              <a:t>年（</a:t>
            </a:r>
            <a:r>
              <a:rPr lang="en-US" altLang="ja-JP" dirty="0">
                <a:latin typeface="+mn-ea"/>
              </a:rPr>
              <a:t>2005</a:t>
            </a:r>
            <a:r>
              <a:rPr lang="ja-JP" altLang="en-US" dirty="0">
                <a:latin typeface="+mn-ea"/>
              </a:rPr>
              <a:t>年）</a:t>
            </a:r>
            <a:r>
              <a:rPr lang="en-US" altLang="ja-JP" dirty="0">
                <a:latin typeface="+mn-ea"/>
              </a:rPr>
              <a:t>11</a:t>
            </a:r>
            <a:r>
              <a:rPr lang="ja-JP" altLang="en-US" dirty="0">
                <a:latin typeface="+mn-ea"/>
              </a:rPr>
              <a:t>月</a:t>
            </a:r>
            <a:r>
              <a:rPr lang="en-US" altLang="ja-JP" dirty="0">
                <a:latin typeface="+mn-ea"/>
              </a:rPr>
              <a:t>21</a:t>
            </a:r>
            <a:r>
              <a:rPr lang="ja-JP" altLang="en-US" dirty="0">
                <a:latin typeface="+mn-ea"/>
              </a:rPr>
              <a:t>日ミヤマ建設</a:t>
            </a:r>
            <a:r>
              <a:rPr lang="en-US" altLang="ja-JP" dirty="0">
                <a:latin typeface="+mn-ea"/>
              </a:rPr>
              <a:t>(</a:t>
            </a:r>
            <a:r>
              <a:rPr lang="ja-JP" altLang="en-US" dirty="0">
                <a:latin typeface="+mn-ea"/>
              </a:rPr>
              <a:t>株</a:t>
            </a:r>
            <a:r>
              <a:rPr lang="en-US" altLang="ja-JP" dirty="0">
                <a:latin typeface="+mn-ea"/>
              </a:rPr>
              <a:t>)</a:t>
            </a:r>
            <a:r>
              <a:rPr lang="ja-JP" altLang="en-US" dirty="0">
                <a:latin typeface="+mn-ea"/>
              </a:rPr>
              <a:t>の試料採取に伴う飛散</a:t>
            </a:r>
          </a:p>
          <a:p>
            <a:pPr marL="452438" indent="-452438">
              <a:lnSpc>
                <a:spcPct val="120000"/>
              </a:lnSpc>
              <a:buFont typeface="+mj-lt"/>
              <a:buAutoNum type="romanUcPeriod"/>
            </a:pPr>
            <a:r>
              <a:rPr lang="ja-JP" altLang="en-US" dirty="0">
                <a:latin typeface="+mn-ea"/>
              </a:rPr>
              <a:t>各飛散事態によるアスベストの経口摂取（消化器官による吸収）</a:t>
            </a:r>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17</a:t>
            </a:fld>
            <a:endParaRPr kumimoji="1" lang="ja-JP" altLang="en-US"/>
          </a:p>
        </p:txBody>
      </p:sp>
    </p:spTree>
    <p:extLst>
      <p:ext uri="{BB962C8B-B14F-4D97-AF65-F5344CB8AC3E}">
        <p14:creationId xmlns:p14="http://schemas.microsoft.com/office/powerpoint/2010/main" val="401281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リスクの推定が必要と考えられる対象期間</a:t>
            </a:r>
            <a:endParaRPr kumimoji="1" lang="ja-JP" altLang="en-US" dirty="0"/>
          </a:p>
        </p:txBody>
      </p:sp>
      <p:sp>
        <p:nvSpPr>
          <p:cNvPr id="3" name="コンテンツ プレースホルダー 2"/>
          <p:cNvSpPr>
            <a:spLocks noGrp="1"/>
          </p:cNvSpPr>
          <p:nvPr>
            <p:ph idx="1"/>
          </p:nvPr>
        </p:nvSpPr>
        <p:spPr/>
        <p:txBody>
          <a:bodyPr/>
          <a:lstStyle/>
          <a:p>
            <a:r>
              <a:rPr lang="ja-JP" altLang="en-US" dirty="0"/>
              <a:t>次の期間に</a:t>
            </a:r>
            <a:r>
              <a:rPr lang="ja-JP" altLang="ja-JP" dirty="0"/>
              <a:t>園に在籍していた園児</a:t>
            </a:r>
            <a:r>
              <a:rPr lang="ja-JP" altLang="en-US" dirty="0"/>
              <a:t>・職員</a:t>
            </a:r>
            <a:endParaRPr lang="en-US" altLang="ja-JP" dirty="0"/>
          </a:p>
          <a:p>
            <a:endParaRPr lang="en-US" altLang="ja-JP" dirty="0"/>
          </a:p>
          <a:p>
            <a:pPr lvl="1"/>
            <a:r>
              <a:rPr lang="ja-JP" altLang="ja-JP" dirty="0"/>
              <a:t>昭和</a:t>
            </a:r>
            <a:r>
              <a:rPr lang="en-US" altLang="ja-JP" dirty="0"/>
              <a:t>47</a:t>
            </a:r>
            <a:r>
              <a:rPr lang="ja-JP" altLang="ja-JP" dirty="0"/>
              <a:t>年（</a:t>
            </a:r>
            <a:r>
              <a:rPr lang="en-US" altLang="ja-JP" dirty="0"/>
              <a:t>1972</a:t>
            </a:r>
            <a:r>
              <a:rPr lang="ja-JP" altLang="ja-JP" dirty="0"/>
              <a:t>年）度から昭和</a:t>
            </a:r>
            <a:r>
              <a:rPr lang="en-US" altLang="ja-JP" dirty="0"/>
              <a:t>59</a:t>
            </a:r>
            <a:r>
              <a:rPr lang="ja-JP" altLang="ja-JP" dirty="0"/>
              <a:t>年（</a:t>
            </a:r>
            <a:r>
              <a:rPr lang="en-US" altLang="ja-JP" dirty="0"/>
              <a:t>1984</a:t>
            </a:r>
            <a:r>
              <a:rPr lang="ja-JP" altLang="ja-JP" dirty="0"/>
              <a:t>年）度まで</a:t>
            </a:r>
            <a:r>
              <a:rPr lang="ja-JP" altLang="en-US" dirty="0"/>
              <a:t>（対象区分の</a:t>
            </a:r>
            <a:r>
              <a:rPr lang="en-US" altLang="ja-JP" dirty="0"/>
              <a:t>I,II</a:t>
            </a:r>
            <a:r>
              <a:rPr lang="ja-JP" altLang="en-US" dirty="0"/>
              <a:t>）</a:t>
            </a:r>
            <a:endParaRPr lang="en-US" altLang="ja-JP" dirty="0"/>
          </a:p>
          <a:p>
            <a:pPr lvl="1"/>
            <a:endParaRPr lang="en-US" altLang="ja-JP" dirty="0"/>
          </a:p>
          <a:p>
            <a:pPr lvl="1"/>
            <a:r>
              <a:rPr lang="ja-JP" altLang="ja-JP" dirty="0"/>
              <a:t>平成</a:t>
            </a:r>
            <a:r>
              <a:rPr lang="en-US" altLang="ja-JP" dirty="0"/>
              <a:t>11</a:t>
            </a:r>
            <a:r>
              <a:rPr lang="ja-JP" altLang="ja-JP" dirty="0"/>
              <a:t>年（</a:t>
            </a:r>
            <a:r>
              <a:rPr lang="en-US" altLang="ja-JP" dirty="0"/>
              <a:t>1999</a:t>
            </a:r>
            <a:r>
              <a:rPr lang="ja-JP" altLang="ja-JP" dirty="0"/>
              <a:t>年）度から平成</a:t>
            </a:r>
            <a:r>
              <a:rPr lang="en-US" altLang="ja-JP" dirty="0"/>
              <a:t>17</a:t>
            </a:r>
            <a:r>
              <a:rPr lang="ja-JP" altLang="ja-JP" dirty="0"/>
              <a:t>年（</a:t>
            </a:r>
            <a:r>
              <a:rPr lang="en-US" altLang="ja-JP" dirty="0"/>
              <a:t>2005</a:t>
            </a:r>
            <a:r>
              <a:rPr lang="ja-JP" altLang="ja-JP" dirty="0"/>
              <a:t>年）度まで</a:t>
            </a:r>
            <a:r>
              <a:rPr lang="ja-JP" altLang="en-US" dirty="0"/>
              <a:t>（対象区分の</a:t>
            </a:r>
            <a:r>
              <a:rPr lang="en-US" altLang="ja-JP" dirty="0"/>
              <a:t>IV</a:t>
            </a:r>
            <a:r>
              <a:rPr lang="ja-JP" altLang="en-US" dirty="0"/>
              <a:t>～</a:t>
            </a:r>
            <a:r>
              <a:rPr lang="en-US" altLang="ja-JP" dirty="0"/>
              <a:t>IX</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18</a:t>
            </a:fld>
            <a:endParaRPr kumimoji="1" lang="ja-JP" altLang="en-US"/>
          </a:p>
        </p:txBody>
      </p:sp>
    </p:spTree>
    <p:extLst>
      <p:ext uri="{BB962C8B-B14F-4D97-AF65-F5344CB8AC3E}">
        <p14:creationId xmlns:p14="http://schemas.microsoft.com/office/powerpoint/2010/main" val="1754607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リスクの推定は特に必要ないと考えられる区分</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a:lnSpc>
                <a:spcPct val="120000"/>
              </a:lnSpc>
            </a:pPr>
            <a:r>
              <a:rPr lang="ja-JP" altLang="ja-JP" dirty="0"/>
              <a:t>Ⅲについては、昭和</a:t>
            </a:r>
            <a:r>
              <a:rPr lang="en-US" altLang="ja-JP" dirty="0"/>
              <a:t>59</a:t>
            </a:r>
            <a:r>
              <a:rPr lang="ja-JP" altLang="ja-JP" dirty="0"/>
              <a:t>年（</a:t>
            </a:r>
            <a:r>
              <a:rPr lang="en-US" altLang="ja-JP" dirty="0"/>
              <a:t>1984</a:t>
            </a:r>
            <a:r>
              <a:rPr lang="ja-JP" altLang="ja-JP" dirty="0"/>
              <a:t>年）度改修工事によって天井板が設置された後の時期であり、吹付け材が直接飛散する可能性は極めて低</a:t>
            </a:r>
            <a:r>
              <a:rPr lang="ja-JP" altLang="en-US" dirty="0"/>
              <a:t>い</a:t>
            </a:r>
            <a:r>
              <a:rPr lang="ja-JP" altLang="ja-JP" dirty="0"/>
              <a:t>。</a:t>
            </a:r>
            <a:endParaRPr lang="en-US" altLang="ja-JP" dirty="0"/>
          </a:p>
          <a:p>
            <a:pPr lvl="1">
              <a:lnSpc>
                <a:spcPct val="120000"/>
              </a:lnSpc>
            </a:pPr>
            <a:r>
              <a:rPr lang="ja-JP" altLang="ja-JP" dirty="0"/>
              <a:t>リスク推定部会の議論で、天井の部材のつなぎ目部分や点検用出入り口などに隙間があり、そこから飛散するのではないかという意見も</a:t>
            </a:r>
            <a:r>
              <a:rPr lang="ja-JP" altLang="en-US" dirty="0"/>
              <a:t>。</a:t>
            </a:r>
            <a:endParaRPr lang="en-US" altLang="ja-JP" dirty="0"/>
          </a:p>
          <a:p>
            <a:pPr lvl="1">
              <a:lnSpc>
                <a:spcPct val="120000"/>
              </a:lnSpc>
            </a:pPr>
            <a:r>
              <a:rPr lang="ja-JP" altLang="ja-JP" dirty="0"/>
              <a:t>現時点でこうした状況に対応する測定データはなく、飛散によるリスクを推定するのに必要な情報が十分に得られ</a:t>
            </a:r>
            <a:r>
              <a:rPr lang="ja-JP" altLang="en-US" dirty="0"/>
              <a:t>ず</a:t>
            </a:r>
            <a:r>
              <a:rPr lang="ja-JP" altLang="ja-JP" dirty="0"/>
              <a:t>。</a:t>
            </a:r>
          </a:p>
          <a:p>
            <a:pPr>
              <a:lnSpc>
                <a:spcPct val="120000"/>
              </a:lnSpc>
            </a:pPr>
            <a:r>
              <a:rPr lang="ja-JP" altLang="ja-JP" dirty="0"/>
              <a:t>Ⅹの経口ばく露によるリスクについては、特に水道水中のアスベストによる健康影響が以前から検討</a:t>
            </a:r>
            <a:r>
              <a:rPr lang="ja-JP" altLang="en-US" dirty="0"/>
              <a:t>。</a:t>
            </a:r>
            <a:endParaRPr lang="en-US" altLang="ja-JP" dirty="0"/>
          </a:p>
          <a:p>
            <a:pPr lvl="1">
              <a:lnSpc>
                <a:spcPct val="120000"/>
              </a:lnSpc>
            </a:pPr>
            <a:r>
              <a:rPr lang="en-US" altLang="ja-JP" dirty="0"/>
              <a:t>WHO</a:t>
            </a:r>
            <a:r>
              <a:rPr lang="ja-JP" altLang="ja-JP" dirty="0"/>
              <a:t>は</a:t>
            </a:r>
            <a:r>
              <a:rPr lang="ja-JP" altLang="en-US" dirty="0"/>
              <a:t>、</a:t>
            </a:r>
            <a:r>
              <a:rPr lang="en-US" altLang="ja-JP" dirty="0"/>
              <a:t>1993</a:t>
            </a:r>
            <a:r>
              <a:rPr lang="ja-JP" altLang="ja-JP" dirty="0"/>
              <a:t>年</a:t>
            </a:r>
            <a:r>
              <a:rPr lang="ja-JP" altLang="en-US" dirty="0"/>
              <a:t>（平成</a:t>
            </a:r>
            <a:r>
              <a:rPr lang="en-US" altLang="ja-JP" dirty="0"/>
              <a:t>5</a:t>
            </a:r>
            <a:r>
              <a:rPr lang="ja-JP" altLang="en-US" dirty="0"/>
              <a:t>年）</a:t>
            </a:r>
            <a:r>
              <a:rPr lang="ja-JP" altLang="ja-JP" dirty="0"/>
              <a:t>に発行</a:t>
            </a:r>
            <a:r>
              <a:rPr lang="ja-JP" altLang="en-US" dirty="0"/>
              <a:t>し</a:t>
            </a:r>
            <a:r>
              <a:rPr lang="ja-JP" altLang="ja-JP" dirty="0"/>
              <a:t>、</a:t>
            </a:r>
            <a:r>
              <a:rPr lang="en-US" altLang="ja-JP" dirty="0"/>
              <a:t>2011</a:t>
            </a:r>
            <a:r>
              <a:rPr lang="ja-JP" altLang="ja-JP" dirty="0"/>
              <a:t>年</a:t>
            </a:r>
            <a:r>
              <a:rPr lang="ja-JP" altLang="en-US" dirty="0"/>
              <a:t>（平成</a:t>
            </a:r>
            <a:r>
              <a:rPr lang="en-US" altLang="ja-JP" dirty="0"/>
              <a:t>23</a:t>
            </a:r>
            <a:r>
              <a:rPr lang="ja-JP" altLang="en-US" dirty="0"/>
              <a:t>年）</a:t>
            </a:r>
            <a:r>
              <a:rPr lang="ja-JP" altLang="ja-JP" dirty="0"/>
              <a:t>に改定</a:t>
            </a:r>
            <a:r>
              <a:rPr lang="ja-JP" altLang="en-US" dirty="0"/>
              <a:t>した</a:t>
            </a:r>
            <a:r>
              <a:rPr lang="ja-JP" altLang="ja-JP" dirty="0"/>
              <a:t>「飲料水水質ガイドライン」の中で</a:t>
            </a:r>
            <a:r>
              <a:rPr lang="ja-JP" altLang="en-US" dirty="0"/>
              <a:t>、</a:t>
            </a:r>
            <a:r>
              <a:rPr lang="ja-JP" altLang="ja-JP" dirty="0"/>
              <a:t>飲み込んだアスベストと健康影響との関連を示す明確な証拠はないため、水質のガイドラインを示す必要はないと結論。</a:t>
            </a:r>
            <a:endParaRPr lang="en-US" altLang="ja-JP" dirty="0"/>
          </a:p>
          <a:p>
            <a:pPr lvl="1">
              <a:lnSpc>
                <a:spcPct val="120000"/>
              </a:lnSpc>
            </a:pPr>
            <a:r>
              <a:rPr lang="ja-JP" altLang="ja-JP" dirty="0"/>
              <a:t>経口ばく露による影響は吸入ばく露と比較して、リスクが十分に低い。特に、本件の具体的なリスク管理方策として挙げられている検診の必要性について、大きな影響を与えるとは考えにくい。</a:t>
            </a:r>
          </a:p>
          <a:p>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19</a:t>
            </a:fld>
            <a:endParaRPr kumimoji="1" lang="ja-JP" altLang="en-US"/>
          </a:p>
        </p:txBody>
      </p:sp>
    </p:spTree>
    <p:extLst>
      <p:ext uri="{BB962C8B-B14F-4D97-AF65-F5344CB8AC3E}">
        <p14:creationId xmlns:p14="http://schemas.microsoft.com/office/powerpoint/2010/main" val="196383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a:xfrm>
            <a:off x="1435608" y="1447800"/>
            <a:ext cx="7498080" cy="4857750"/>
          </a:xfrm>
        </p:spPr>
        <p:txBody>
          <a:bodyPr>
            <a:normAutofit/>
          </a:bodyPr>
          <a:lstStyle/>
          <a:p>
            <a:pPr marL="82296" indent="0">
              <a:buNone/>
            </a:pPr>
            <a:r>
              <a:rPr kumimoji="1" lang="ja-JP" altLang="en-US" sz="2800" dirty="0"/>
              <a:t>（１）事案の概要</a:t>
            </a:r>
            <a:endParaRPr lang="en-US" altLang="ja-JP" sz="2800" dirty="0"/>
          </a:p>
          <a:p>
            <a:pPr marL="82296" indent="0">
              <a:buNone/>
            </a:pPr>
            <a:endParaRPr lang="en-US" altLang="ja-JP" sz="2800" dirty="0"/>
          </a:p>
          <a:p>
            <a:pPr marL="82296" indent="0">
              <a:buNone/>
            </a:pPr>
            <a:r>
              <a:rPr kumimoji="1" lang="ja-JP" altLang="en-US" sz="2800" dirty="0"/>
              <a:t>（２）アスベストばく露リスクの考え方</a:t>
            </a:r>
            <a:endParaRPr kumimoji="1" lang="en-US" altLang="ja-JP" sz="2800" dirty="0"/>
          </a:p>
          <a:p>
            <a:pPr marL="82296" indent="0">
              <a:buNone/>
            </a:pPr>
            <a:endParaRPr lang="en-US" altLang="ja-JP" sz="2800" dirty="0"/>
          </a:p>
          <a:p>
            <a:pPr marL="82296" indent="0">
              <a:buNone/>
            </a:pPr>
            <a:r>
              <a:rPr kumimoji="1" lang="ja-JP" altLang="en-US" sz="2800" dirty="0"/>
              <a:t>（３）アスベスト関連疾患について</a:t>
            </a:r>
            <a:endParaRPr kumimoji="1" lang="en-US" altLang="ja-JP" sz="2800" dirty="0"/>
          </a:p>
          <a:p>
            <a:pPr marL="82296" indent="0">
              <a:buNone/>
            </a:pPr>
            <a:endParaRPr lang="en-US" altLang="ja-JP" sz="2800" dirty="0"/>
          </a:p>
          <a:p>
            <a:pPr marL="82296" indent="0">
              <a:buNone/>
            </a:pPr>
            <a:r>
              <a:rPr lang="ja-JP" altLang="en-US" sz="2800" dirty="0"/>
              <a:t>（４）浜見保育園アスベスト健康被害対策</a:t>
            </a:r>
            <a:endParaRPr lang="en-US" altLang="ja-JP" sz="2800" dirty="0"/>
          </a:p>
          <a:p>
            <a:pPr marL="82296" indent="0">
              <a:buNone/>
            </a:pPr>
            <a:r>
              <a:rPr lang="ja-JP" altLang="en-US" sz="2800" dirty="0"/>
              <a:t>　　　制度について</a:t>
            </a:r>
            <a:endParaRPr lang="en-US" altLang="ja-JP" sz="28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a:t>
            </a:fld>
            <a:endParaRPr kumimoji="1" lang="ja-JP" altLang="en-US"/>
          </a:p>
        </p:txBody>
      </p:sp>
    </p:spTree>
    <p:extLst>
      <p:ext uri="{BB962C8B-B14F-4D97-AF65-F5344CB8AC3E}">
        <p14:creationId xmlns:p14="http://schemas.microsoft.com/office/powerpoint/2010/main" val="411209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リスク推定のために必要な情報</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331640" y="3140968"/>
                <a:ext cx="7498080" cy="757064"/>
              </a:xfrm>
            </p:spPr>
            <p:txBody>
              <a:bodyPr/>
              <a:lstStyle/>
              <a:p>
                <a:pPr marL="82296" indent="0">
                  <a:buNone/>
                </a:pPr>
                <a:r>
                  <a:rPr lang="ja-JP" altLang="en-US" dirty="0"/>
                  <a:t>リスク</a:t>
                </a:r>
                <a14:m>
                  <m:oMath xmlns:m="http://schemas.openxmlformats.org/officeDocument/2006/math">
                    <m:r>
                      <a:rPr lang="en" altLang="ja-JP" i="1">
                        <a:latin typeface="Cambria Math" panose="02040503050406030204" pitchFamily="18" charset="0"/>
                      </a:rPr>
                      <m:t>=</m:t>
                    </m:r>
                  </m:oMath>
                </a14:m>
                <a:r>
                  <a:rPr lang="ja-JP" altLang="en-US" dirty="0"/>
                  <a:t>ばく露期間</a:t>
                </a:r>
                <a:r>
                  <a:rPr lang="en-US" altLang="ja-JP" dirty="0"/>
                  <a:t>×</a:t>
                </a:r>
                <a:r>
                  <a:rPr lang="ja-JP" altLang="en-US" dirty="0"/>
                  <a:t>アスベスト濃度</a:t>
                </a:r>
              </a:p>
              <a:p>
                <a:pPr marL="82296"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331640" y="3140968"/>
                <a:ext cx="7498080" cy="757064"/>
              </a:xfrm>
              <a:blipFill rotWithShape="0">
                <a:blip r:embed="rId3"/>
                <a:stretch>
                  <a:fillRect l="-894" t="-1371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20</a:t>
            </a:fld>
            <a:endParaRPr kumimoji="1" lang="ja-JP" altLang="en-US"/>
          </a:p>
        </p:txBody>
      </p:sp>
      <p:sp>
        <p:nvSpPr>
          <p:cNvPr id="5" name="コンテンツ プレースホルダー 2"/>
          <p:cNvSpPr txBox="1">
            <a:spLocks/>
          </p:cNvSpPr>
          <p:nvPr/>
        </p:nvSpPr>
        <p:spPr>
          <a:xfrm>
            <a:off x="2447928" y="3874159"/>
            <a:ext cx="5265503" cy="75706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sz="2400" dirty="0"/>
              <a:t>（</a:t>
            </a:r>
            <a:r>
              <a:rPr lang="en-US" altLang="ja-JP" sz="2400" dirty="0"/>
              <a:t>Hughes</a:t>
            </a:r>
            <a:r>
              <a:rPr lang="ja-JP" altLang="en-US" sz="2400" dirty="0"/>
              <a:t>モデルによるリスク推定）</a:t>
            </a:r>
          </a:p>
        </p:txBody>
      </p:sp>
    </p:spTree>
    <p:extLst>
      <p:ext uri="{BB962C8B-B14F-4D97-AF65-F5344CB8AC3E}">
        <p14:creationId xmlns:p14="http://schemas.microsoft.com/office/powerpoint/2010/main" val="50915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各期間のばく露と濃度の関係</a:t>
            </a:r>
            <a:r>
              <a:rPr lang="en-US" altLang="ja-JP" dirty="0"/>
              <a:t>(1)</a:t>
            </a:r>
            <a:endParaRPr kumimoji="1" lang="ja-JP" altLang="en-US" dirty="0"/>
          </a:p>
        </p:txBody>
      </p:sp>
      <p:pic>
        <p:nvPicPr>
          <p:cNvPr id="5" name="コンテンツ プレースホルダー 4"/>
          <p:cNvPicPr>
            <a:picLocks noGrp="1" noChangeAspect="1"/>
          </p:cNvPicPr>
          <p:nvPr>
            <p:ph idx="1"/>
          </p:nvPr>
        </p:nvPicPr>
        <p:blipFill>
          <a:blip r:embed="rId3"/>
          <a:stretch>
            <a:fillRect/>
          </a:stretch>
        </p:blipFill>
        <p:spPr>
          <a:xfrm>
            <a:off x="1435100" y="1674072"/>
            <a:ext cx="7499350" cy="4348055"/>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21</a:t>
            </a:fld>
            <a:endParaRPr kumimoji="1" lang="ja-JP" altLang="en-US"/>
          </a:p>
        </p:txBody>
      </p:sp>
    </p:spTree>
    <p:extLst>
      <p:ext uri="{BB962C8B-B14F-4D97-AF65-F5344CB8AC3E}">
        <p14:creationId xmlns:p14="http://schemas.microsoft.com/office/powerpoint/2010/main" val="1761871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各期間のばく露と濃度の関係</a:t>
            </a:r>
            <a:r>
              <a:rPr lang="en-US" altLang="ja-JP" dirty="0"/>
              <a:t>(2)</a:t>
            </a:r>
            <a:endParaRPr kumimoji="1" lang="ja-JP" altLang="en-US" dirty="0"/>
          </a:p>
        </p:txBody>
      </p:sp>
      <p:pic>
        <p:nvPicPr>
          <p:cNvPr id="5" name="コンテンツ プレースホルダー 4"/>
          <p:cNvPicPr>
            <a:picLocks noGrp="1" noChangeAspect="1"/>
          </p:cNvPicPr>
          <p:nvPr>
            <p:ph idx="1"/>
          </p:nvPr>
        </p:nvPicPr>
        <p:blipFill>
          <a:blip r:embed="rId3"/>
          <a:stretch>
            <a:fillRect/>
          </a:stretch>
        </p:blipFill>
        <p:spPr>
          <a:xfrm>
            <a:off x="1435100" y="2149983"/>
            <a:ext cx="7499350" cy="3396233"/>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22</a:t>
            </a:fld>
            <a:endParaRPr kumimoji="1" lang="ja-JP" altLang="en-US"/>
          </a:p>
        </p:txBody>
      </p:sp>
    </p:spTree>
    <p:extLst>
      <p:ext uri="{BB962C8B-B14F-4D97-AF65-F5344CB8AC3E}">
        <p14:creationId xmlns:p14="http://schemas.microsoft.com/office/powerpoint/2010/main" val="1386299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各期間のばく露と濃度の関係</a:t>
            </a:r>
            <a:r>
              <a:rPr lang="en-US" altLang="ja-JP" dirty="0"/>
              <a:t>(3)</a:t>
            </a:r>
            <a:endParaRPr kumimoji="1" lang="ja-JP" altLang="en-US" dirty="0"/>
          </a:p>
        </p:txBody>
      </p:sp>
      <p:pic>
        <p:nvPicPr>
          <p:cNvPr id="5" name="コンテンツ プレースホルダー 4"/>
          <p:cNvPicPr>
            <a:picLocks noGrp="1" noChangeAspect="1"/>
          </p:cNvPicPr>
          <p:nvPr>
            <p:ph idx="1"/>
          </p:nvPr>
        </p:nvPicPr>
        <p:blipFill>
          <a:blip r:embed="rId3"/>
          <a:stretch>
            <a:fillRect/>
          </a:stretch>
        </p:blipFill>
        <p:spPr>
          <a:xfrm>
            <a:off x="1435100" y="2439647"/>
            <a:ext cx="7499350" cy="2816906"/>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23</a:t>
            </a:fld>
            <a:endParaRPr kumimoji="1" lang="ja-JP" altLang="en-US"/>
          </a:p>
        </p:txBody>
      </p:sp>
    </p:spTree>
    <p:extLst>
      <p:ext uri="{BB962C8B-B14F-4D97-AF65-F5344CB8AC3E}">
        <p14:creationId xmlns:p14="http://schemas.microsoft.com/office/powerpoint/2010/main" val="333575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idx="1"/>
          </p:nvPr>
        </p:nvPicPr>
        <p:blipFill>
          <a:blip r:embed="rId3"/>
          <a:stretch>
            <a:fillRect/>
          </a:stretch>
        </p:blipFill>
        <p:spPr>
          <a:xfrm>
            <a:off x="1757757" y="1447800"/>
            <a:ext cx="6854036" cy="4800600"/>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24</a:t>
            </a:fld>
            <a:endParaRPr kumimoji="1" lang="ja-JP" altLang="en-US"/>
          </a:p>
        </p:txBody>
      </p:sp>
      <p:sp>
        <p:nvSpPr>
          <p:cNvPr id="5" name="タイトル 1">
            <a:extLst>
              <a:ext uri="{FF2B5EF4-FFF2-40B4-BE49-F238E27FC236}">
                <a16:creationId xmlns:a16="http://schemas.microsoft.com/office/drawing/2014/main" id="{B0DA1FCE-8D21-E949-9841-43DF0EA341C1}"/>
              </a:ext>
            </a:extLst>
          </p:cNvPr>
          <p:cNvSpPr>
            <a:spLocks noGrp="1"/>
          </p:cNvSpPr>
          <p:nvPr>
            <p:ph type="title"/>
          </p:nvPr>
        </p:nvSpPr>
        <p:spPr/>
        <p:txBody>
          <a:bodyPr>
            <a:normAutofit/>
          </a:bodyPr>
          <a:lstStyle/>
          <a:p>
            <a:r>
              <a:rPr kumimoji="1" lang="ja-JP" altLang="en-US" sz="3600" dirty="0"/>
              <a:t>リスク推定の結果（園児の場合）</a:t>
            </a:r>
          </a:p>
        </p:txBody>
      </p:sp>
    </p:spTree>
    <p:extLst>
      <p:ext uri="{BB962C8B-B14F-4D97-AF65-F5344CB8AC3E}">
        <p14:creationId xmlns:p14="http://schemas.microsoft.com/office/powerpoint/2010/main" val="100105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リスク判断の目安</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a:lnSpc>
                <a:spcPct val="120000"/>
              </a:lnSpc>
            </a:pPr>
            <a:r>
              <a:rPr lang="ja-JP" altLang="ja-JP" dirty="0"/>
              <a:t>国は閾値の設定できない物質に対する当面の目標値として、生涯リスクが</a:t>
            </a:r>
            <a:r>
              <a:rPr lang="en-US" altLang="ja-JP" dirty="0"/>
              <a:t>10</a:t>
            </a:r>
            <a:r>
              <a:rPr lang="en-US" altLang="ja-JP" baseline="30000" dirty="0"/>
              <a:t>-5</a:t>
            </a:r>
            <a:r>
              <a:rPr lang="ja-JP" altLang="ja-JP" dirty="0"/>
              <a:t>（</a:t>
            </a:r>
            <a:r>
              <a:rPr lang="en-US" altLang="ja-JP" dirty="0"/>
              <a:t>10</a:t>
            </a:r>
            <a:r>
              <a:rPr lang="ja-JP" altLang="ja-JP" dirty="0"/>
              <a:t>万分の１）というレベルを設定。</a:t>
            </a:r>
            <a:endParaRPr lang="en-US" altLang="ja-JP" dirty="0"/>
          </a:p>
          <a:p>
            <a:pPr>
              <a:lnSpc>
                <a:spcPct val="120000"/>
              </a:lnSpc>
            </a:pPr>
            <a:r>
              <a:rPr lang="ja-JP" altLang="ja-JP" dirty="0"/>
              <a:t>この設定に当たっては、他の様々なリスクとの大小関係、外国の事例、関係者からの意見聴取等を勘案して判断。</a:t>
            </a:r>
          </a:p>
          <a:p>
            <a:pPr>
              <a:lnSpc>
                <a:spcPct val="120000"/>
              </a:lnSpc>
            </a:pPr>
            <a:r>
              <a:rPr lang="ja-JP" altLang="en-US" dirty="0"/>
              <a:t>一方で</a:t>
            </a:r>
            <a:r>
              <a:rPr lang="ja-JP" altLang="ja-JP" dirty="0"/>
              <a:t>、</a:t>
            </a:r>
            <a:r>
              <a:rPr lang="ja-JP" altLang="en-US" dirty="0"/>
              <a:t>次の点に留意すべき。</a:t>
            </a:r>
            <a:endParaRPr lang="en-US" altLang="ja-JP" dirty="0"/>
          </a:p>
          <a:p>
            <a:pPr lvl="1">
              <a:lnSpc>
                <a:spcPct val="120000"/>
              </a:lnSpc>
            </a:pPr>
            <a:r>
              <a:rPr lang="ja-JP" altLang="ja-JP" dirty="0"/>
              <a:t>１桁低い</a:t>
            </a:r>
            <a:r>
              <a:rPr lang="en-US" altLang="ja-JP" dirty="0"/>
              <a:t>10</a:t>
            </a:r>
            <a:r>
              <a:rPr lang="en-US" altLang="ja-JP" baseline="30000" dirty="0"/>
              <a:t>-6</a:t>
            </a:r>
            <a:r>
              <a:rPr lang="ja-JP" altLang="ja-JP" dirty="0"/>
              <a:t> （</a:t>
            </a:r>
            <a:r>
              <a:rPr lang="en-US" altLang="ja-JP" dirty="0"/>
              <a:t>100</a:t>
            </a:r>
            <a:r>
              <a:rPr lang="ja-JP" altLang="ja-JP" dirty="0"/>
              <a:t>万分の１）を支持する情報や意見があったこと</a:t>
            </a:r>
            <a:endParaRPr lang="en-US" altLang="ja-JP" dirty="0"/>
          </a:p>
          <a:p>
            <a:pPr lvl="1">
              <a:lnSpc>
                <a:spcPct val="120000"/>
              </a:lnSpc>
            </a:pPr>
            <a:r>
              <a:rPr lang="ja-JP" altLang="ja-JP" dirty="0"/>
              <a:t>判断材料は</a:t>
            </a:r>
            <a:r>
              <a:rPr lang="ja-JP" altLang="en-US" dirty="0"/>
              <a:t>社会的な合意に基づく</a:t>
            </a:r>
            <a:r>
              <a:rPr lang="ja-JP" altLang="ja-JP" dirty="0"/>
              <a:t>側面を有していること</a:t>
            </a:r>
            <a:endParaRPr lang="en-US" altLang="ja-JP" dirty="0"/>
          </a:p>
          <a:p>
            <a:pPr lvl="1">
              <a:lnSpc>
                <a:spcPct val="120000"/>
              </a:lnSpc>
            </a:pPr>
            <a:r>
              <a:rPr lang="ja-JP" altLang="ja-JP" dirty="0"/>
              <a:t>あくまで当面の目標でありこの基準まで汚染は許容されるわけではないこと</a:t>
            </a:r>
            <a:endParaRPr lang="en-US" altLang="ja-JP" dirty="0"/>
          </a:p>
          <a:p>
            <a:pPr>
              <a:lnSpc>
                <a:spcPct val="120000"/>
              </a:lnSpc>
            </a:pPr>
            <a:r>
              <a:rPr lang="ja-JP" altLang="ja-JP" dirty="0"/>
              <a:t>東京都文京区の</a:t>
            </a:r>
            <a:r>
              <a:rPr lang="ja-JP" altLang="ja-JP" dirty="0" err="1"/>
              <a:t>さしがや</a:t>
            </a:r>
            <a:r>
              <a:rPr lang="ja-JP" altLang="ja-JP" dirty="0"/>
              <a:t>保育園の事例や、新潟県佐渡市の両津小学校の事例では、</a:t>
            </a:r>
            <a:r>
              <a:rPr lang="en-US" altLang="ja-JP" dirty="0"/>
              <a:t>10</a:t>
            </a:r>
            <a:r>
              <a:rPr lang="en-US" altLang="ja-JP" baseline="30000" dirty="0"/>
              <a:t>-6</a:t>
            </a:r>
            <a:r>
              <a:rPr lang="ja-JP" altLang="ja-JP" dirty="0"/>
              <a:t>から</a:t>
            </a:r>
            <a:r>
              <a:rPr lang="en-US" altLang="ja-JP" dirty="0"/>
              <a:t>10</a:t>
            </a:r>
            <a:r>
              <a:rPr lang="en-US" altLang="ja-JP" baseline="30000" dirty="0"/>
              <a:t>-7</a:t>
            </a:r>
            <a:r>
              <a:rPr lang="ja-JP" altLang="ja-JP" dirty="0"/>
              <a:t>（</a:t>
            </a:r>
            <a:r>
              <a:rPr lang="en-US" altLang="ja-JP" dirty="0"/>
              <a:t>1,000</a:t>
            </a:r>
            <a:r>
              <a:rPr lang="ja-JP" altLang="ja-JP" dirty="0"/>
              <a:t>万分の１）の値を目安として、リスク</a:t>
            </a:r>
            <a:r>
              <a:rPr lang="ja-JP" altLang="en-US" dirty="0"/>
              <a:t>を</a:t>
            </a:r>
            <a:r>
              <a:rPr lang="ja-JP" altLang="ja-JP" dirty="0"/>
              <a:t>判断。 </a:t>
            </a:r>
            <a:endParaRPr lang="ja-JP" altLang="en-US" dirty="0"/>
          </a:p>
          <a:p>
            <a:pPr marL="82296"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25</a:t>
            </a:fld>
            <a:endParaRPr kumimoji="1" lang="ja-JP" altLang="en-US"/>
          </a:p>
        </p:txBody>
      </p:sp>
    </p:spTree>
    <p:extLst>
      <p:ext uri="{BB962C8B-B14F-4D97-AF65-F5344CB8AC3E}">
        <p14:creationId xmlns:p14="http://schemas.microsoft.com/office/powerpoint/2010/main" val="251788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600" dirty="0"/>
              <a:t>リスクレベルごとの検診の必要性</a:t>
            </a:r>
            <a:endParaRPr kumimoji="1" lang="ja-JP" altLang="en-US" sz="3600" dirty="0"/>
          </a:p>
        </p:txBody>
      </p:sp>
      <p:pic>
        <p:nvPicPr>
          <p:cNvPr id="5" name="コンテンツ プレースホルダー 4"/>
          <p:cNvPicPr>
            <a:picLocks noGrp="1" noChangeAspect="1"/>
          </p:cNvPicPr>
          <p:nvPr>
            <p:ph idx="1"/>
          </p:nvPr>
        </p:nvPicPr>
        <p:blipFill>
          <a:blip r:embed="rId3"/>
          <a:stretch>
            <a:fillRect/>
          </a:stretch>
        </p:blipFill>
        <p:spPr>
          <a:xfrm>
            <a:off x="1435100" y="1713714"/>
            <a:ext cx="7499350" cy="4268771"/>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26</a:t>
            </a:fld>
            <a:endParaRPr kumimoji="1" lang="ja-JP" altLang="en-US"/>
          </a:p>
        </p:txBody>
      </p:sp>
      <p:sp>
        <p:nvSpPr>
          <p:cNvPr id="3" name="テキスト ボックス 2"/>
          <p:cNvSpPr txBox="1"/>
          <p:nvPr/>
        </p:nvSpPr>
        <p:spPr>
          <a:xfrm>
            <a:off x="1435100" y="3447579"/>
            <a:ext cx="1840248" cy="307777"/>
          </a:xfrm>
          <a:prstGeom prst="rect">
            <a:avLst/>
          </a:prstGeom>
          <a:noFill/>
          <a:ln>
            <a:noFill/>
          </a:ln>
        </p:spPr>
        <p:txBody>
          <a:bodyPr wrap="square" rtlCol="0">
            <a:spAutoFit/>
          </a:bodyPr>
          <a:lstStyle/>
          <a:p>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1000</a:t>
            </a:r>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万分の</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a:t>
            </a:r>
            <a:endParaRPr kumimoji="1"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1399541" y="4561143"/>
            <a:ext cx="2704852" cy="307777"/>
          </a:xfrm>
          <a:prstGeom prst="rect">
            <a:avLst/>
          </a:prstGeom>
          <a:noFill/>
          <a:ln>
            <a:noFill/>
          </a:ln>
        </p:spPr>
        <p:txBody>
          <a:bodyPr wrap="square" rtlCol="0">
            <a:spAutoFit/>
          </a:bodyPr>
          <a:lstStyle/>
          <a:p>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1000</a:t>
            </a:r>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万分の</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a:t>
            </a:r>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から</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100</a:t>
            </a:r>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万分の１</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endParaRPr kumimoji="1"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1444197" y="5673992"/>
            <a:ext cx="1840248" cy="307777"/>
          </a:xfrm>
          <a:prstGeom prst="rect">
            <a:avLst/>
          </a:prstGeom>
          <a:noFill/>
          <a:ln>
            <a:noFill/>
          </a:ln>
        </p:spPr>
        <p:txBody>
          <a:bodyPr wrap="square" rtlCol="0">
            <a:spAutoFit/>
          </a:bodyPr>
          <a:lstStyle/>
          <a:p>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10</a:t>
            </a:r>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万分の</a:t>
            </a:r>
            <a:r>
              <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a:t>
            </a:r>
            <a:endParaRPr kumimoji="1"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9287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600" dirty="0"/>
              <a:t>検診時に配慮すべき</a:t>
            </a:r>
            <a:r>
              <a:rPr lang="ja-JP" altLang="en-US" sz="3600" dirty="0"/>
              <a:t>放射線リスク</a:t>
            </a:r>
            <a:endParaRPr kumimoji="1" lang="ja-JP" altLang="en-US" sz="3600" dirty="0"/>
          </a:p>
        </p:txBody>
      </p:sp>
      <p:sp>
        <p:nvSpPr>
          <p:cNvPr id="3" name="コンテンツ プレースホルダー 2"/>
          <p:cNvSpPr>
            <a:spLocks noGrp="1"/>
          </p:cNvSpPr>
          <p:nvPr>
            <p:ph idx="1"/>
          </p:nvPr>
        </p:nvSpPr>
        <p:spPr>
          <a:xfrm>
            <a:off x="1435608" y="1447800"/>
            <a:ext cx="7498080" cy="5149552"/>
          </a:xfrm>
        </p:spPr>
        <p:txBody>
          <a:bodyPr>
            <a:normAutofit/>
          </a:bodyPr>
          <a:lstStyle/>
          <a:p>
            <a:pPr>
              <a:lnSpc>
                <a:spcPct val="120000"/>
              </a:lnSpc>
            </a:pPr>
            <a:r>
              <a:rPr lang="ja-JP" altLang="ja-JP" dirty="0"/>
              <a:t>放射線によって生じるがんの発生については、年間</a:t>
            </a:r>
            <a:r>
              <a:rPr lang="en-US" altLang="ja-JP" dirty="0"/>
              <a:t>100</a:t>
            </a:r>
            <a:r>
              <a:rPr lang="ja-JP" altLang="ja-JP" dirty="0"/>
              <a:t>ミリシーベルト以上の放射線を受けた場合に、放射線量とともにがん発生率が比例的に増加するとされ</a:t>
            </a:r>
            <a:r>
              <a:rPr lang="ja-JP" altLang="en-US" dirty="0"/>
              <a:t>る</a:t>
            </a:r>
            <a:r>
              <a:rPr lang="ja-JP" altLang="ja-JP" dirty="0"/>
              <a:t>。</a:t>
            </a:r>
            <a:endParaRPr lang="en-US" altLang="ja-JP" dirty="0"/>
          </a:p>
          <a:p>
            <a:pPr>
              <a:lnSpc>
                <a:spcPct val="120000"/>
              </a:lnSpc>
            </a:pPr>
            <a:r>
              <a:rPr lang="ja-JP" altLang="ja-JP" dirty="0"/>
              <a:t>ただし、検診によって生じる被ばく量はこれよりもかなり低く、がん死亡の明確な増加は観察され</a:t>
            </a:r>
            <a:r>
              <a:rPr lang="ja-JP" altLang="en-US" dirty="0"/>
              <a:t>ず</a:t>
            </a:r>
            <a:r>
              <a:rPr lang="ja-JP" altLang="ja-JP" dirty="0"/>
              <a:t>。</a:t>
            </a:r>
            <a:endParaRPr lang="en-US" altLang="ja-JP"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27</a:t>
            </a:fld>
            <a:endParaRPr kumimoji="1" lang="ja-JP" altLang="en-US"/>
          </a:p>
        </p:txBody>
      </p:sp>
    </p:spTree>
    <p:extLst>
      <p:ext uri="{BB962C8B-B14F-4D97-AF65-F5344CB8AC3E}">
        <p14:creationId xmlns:p14="http://schemas.microsoft.com/office/powerpoint/2010/main" val="3615570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stretch>
            <a:fillRect/>
          </a:stretch>
        </p:blipFill>
        <p:spPr>
          <a:xfrm>
            <a:off x="1209400" y="260648"/>
            <a:ext cx="7632848" cy="5328592"/>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28</a:t>
            </a:fld>
            <a:endParaRPr kumimoji="1" lang="ja-JP" altLang="en-US"/>
          </a:p>
        </p:txBody>
      </p:sp>
      <p:sp>
        <p:nvSpPr>
          <p:cNvPr id="6" name="正方形/長方形 5">
            <a:extLst>
              <a:ext uri="{FF2B5EF4-FFF2-40B4-BE49-F238E27FC236}">
                <a16:creationId xmlns:a16="http://schemas.microsoft.com/office/drawing/2014/main" id="{1B75A202-CC42-F242-BF2E-FCB7499C7E14}"/>
              </a:ext>
            </a:extLst>
          </p:cNvPr>
          <p:cNvSpPr/>
          <p:nvPr/>
        </p:nvSpPr>
        <p:spPr>
          <a:xfrm>
            <a:off x="1475656" y="5877272"/>
            <a:ext cx="6851533" cy="523220"/>
          </a:xfrm>
          <a:prstGeom prst="rect">
            <a:avLst/>
          </a:prstGeom>
        </p:spPr>
        <p:txBody>
          <a:bodyPr wrap="square">
            <a:spAutoFit/>
          </a:bodyPr>
          <a:lstStyle/>
          <a:p>
            <a:pPr indent="11113">
              <a:spcAft>
                <a:spcPts val="0"/>
              </a:spcAft>
              <a:tabLst>
                <a:tab pos="9525" algn="l"/>
              </a:tabLst>
            </a:pPr>
            <a:r>
              <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rPr>
              <a:t>【</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出典】放射線医学研究所ホームページ「放射線被ばくに関する</a:t>
            </a:r>
            <a:r>
              <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rPr>
              <a:t>Q&amp;A</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a:t>
            </a:r>
            <a:endParaRPr lang="ja-JP" altLang="ja-JP" sz="1400" kern="100" dirty="0">
              <a:latin typeface="Century" panose="02040604050505020304" pitchFamily="18" charset="0"/>
              <a:ea typeface="ＭＳ 明朝" panose="02020609040205080304" pitchFamily="49" charset="-128"/>
              <a:cs typeface="Times New Roman" panose="02020603050405020304" pitchFamily="18" charset="0"/>
            </a:endParaRPr>
          </a:p>
          <a:p>
            <a:pPr indent="11113">
              <a:spcAft>
                <a:spcPts val="0"/>
              </a:spcAft>
              <a:tabLst>
                <a:tab pos="9525" algn="l"/>
              </a:tabLst>
            </a:pPr>
            <a:r>
              <a:rPr lang="en-US" altLang="ja-JP" sz="1400" kern="100" dirty="0">
                <a:latin typeface="Calibri" panose="020F0502020204030204" pitchFamily="34" charset="0"/>
                <a:ea typeface="ＭＳ 明朝" panose="02020609040205080304" pitchFamily="49" charset="-128"/>
                <a:cs typeface="Calibri" panose="020F0502020204030204" pitchFamily="34" charset="0"/>
              </a:rPr>
              <a:t>https://</a:t>
            </a:r>
            <a:r>
              <a:rPr lang="en-US" altLang="ja-JP" sz="1400" kern="100" dirty="0" err="1">
                <a:latin typeface="Calibri" panose="020F0502020204030204" pitchFamily="34" charset="0"/>
                <a:ea typeface="ＭＳ 明朝" panose="02020609040205080304" pitchFamily="49" charset="-128"/>
                <a:cs typeface="Calibri" panose="020F0502020204030204" pitchFamily="34" charset="0"/>
              </a:rPr>
              <a:t>www.qst.go.jp</a:t>
            </a:r>
            <a:r>
              <a:rPr lang="en-US" altLang="ja-JP" sz="1400" kern="100" dirty="0">
                <a:latin typeface="Calibri" panose="020F0502020204030204" pitchFamily="34" charset="0"/>
                <a:ea typeface="ＭＳ 明朝" panose="02020609040205080304" pitchFamily="49" charset="-128"/>
                <a:cs typeface="Calibri" panose="020F0502020204030204" pitchFamily="34" charset="0"/>
              </a:rPr>
              <a:t>/site/</a:t>
            </a:r>
            <a:r>
              <a:rPr lang="en-US" altLang="ja-JP" sz="1400" kern="100" dirty="0" err="1">
                <a:latin typeface="Calibri" panose="020F0502020204030204" pitchFamily="34" charset="0"/>
                <a:ea typeface="ＭＳ 明朝" panose="02020609040205080304" pitchFamily="49" charset="-128"/>
                <a:cs typeface="Calibri" panose="020F0502020204030204" pitchFamily="34" charset="0"/>
              </a:rPr>
              <a:t>nirs</a:t>
            </a:r>
            <a:r>
              <a:rPr lang="en-US" altLang="ja-JP" sz="1400" kern="100" dirty="0">
                <a:latin typeface="Calibri" panose="020F0502020204030204" pitchFamily="34" charset="0"/>
                <a:ea typeface="ＭＳ 明朝" panose="02020609040205080304" pitchFamily="49" charset="-128"/>
                <a:cs typeface="Calibri" panose="020F0502020204030204" pitchFamily="34" charset="0"/>
              </a:rPr>
              <a:t>/1831.html</a:t>
            </a:r>
            <a:endParaRPr lang="ja-JP" altLang="ja-JP" sz="1400" kern="100" dirty="0">
              <a:effectLst/>
              <a:latin typeface="Calibri" panose="020F0502020204030204" pitchFamily="34" charset="0"/>
              <a:ea typeface="ＭＳ 明朝"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302055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8100392" cy="1143000"/>
          </a:xfrm>
        </p:spPr>
        <p:txBody>
          <a:bodyPr>
            <a:normAutofit fontScale="90000"/>
          </a:bodyPr>
          <a:lstStyle/>
          <a:p>
            <a:r>
              <a:rPr lang="ja-JP" altLang="ja-JP" sz="4400" dirty="0"/>
              <a:t>検診によって想定される放射線の</a:t>
            </a:r>
            <a:r>
              <a:rPr lang="ja-JP" altLang="ja-JP" sz="4400"/>
              <a:t>被ばく量</a:t>
            </a:r>
            <a:r>
              <a:rPr lang="ja-JP" altLang="en-US" sz="4400"/>
              <a:t>の目安</a:t>
            </a:r>
            <a:r>
              <a:rPr lang="ja-JP" altLang="ja-JP" sz="4400"/>
              <a:t>と</a:t>
            </a:r>
            <a:r>
              <a:rPr lang="ja-JP" altLang="ja-JP" sz="4400" dirty="0"/>
              <a:t>リスクの関係</a:t>
            </a:r>
            <a:endParaRPr kumimoji="1" lang="ja-JP" altLang="en-US" dirty="0"/>
          </a:p>
        </p:txBody>
      </p:sp>
      <p:pic>
        <p:nvPicPr>
          <p:cNvPr id="5" name="コンテンツ プレースホルダー 4"/>
          <p:cNvPicPr>
            <a:picLocks noGrp="1" noChangeAspect="1"/>
          </p:cNvPicPr>
          <p:nvPr>
            <p:ph idx="1"/>
          </p:nvPr>
        </p:nvPicPr>
        <p:blipFill>
          <a:blip r:embed="rId3"/>
          <a:stretch>
            <a:fillRect/>
          </a:stretch>
        </p:blipFill>
        <p:spPr>
          <a:xfrm>
            <a:off x="1619672" y="1628800"/>
            <a:ext cx="6809822" cy="2719052"/>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29</a:t>
            </a:fld>
            <a:endParaRPr kumimoji="1" lang="ja-JP" altLang="en-US"/>
          </a:p>
        </p:txBody>
      </p:sp>
      <p:sp>
        <p:nvSpPr>
          <p:cNvPr id="6" name="正方形/長方形 5">
            <a:extLst>
              <a:ext uri="{FF2B5EF4-FFF2-40B4-BE49-F238E27FC236}">
                <a16:creationId xmlns:a16="http://schemas.microsoft.com/office/drawing/2014/main" id="{19F7E790-CE04-42FF-AFE3-2EE5F0871313}"/>
              </a:ext>
            </a:extLst>
          </p:cNvPr>
          <p:cNvSpPr/>
          <p:nvPr/>
        </p:nvSpPr>
        <p:spPr>
          <a:xfrm>
            <a:off x="1212298" y="4347852"/>
            <a:ext cx="7200800" cy="1938992"/>
          </a:xfrm>
          <a:prstGeom prst="rect">
            <a:avLst/>
          </a:prstGeom>
        </p:spPr>
        <p:txBody>
          <a:bodyPr wrap="square">
            <a:spAutoFit/>
          </a:bodyPr>
          <a:lstStyle/>
          <a:p>
            <a:pPr marL="285750" indent="-285750">
              <a:lnSpc>
                <a:spcPct val="120000"/>
              </a:lnSpc>
              <a:buFont typeface="Arial" panose="020B0604020202020204" pitchFamily="34" charset="0"/>
              <a:buChar char="•"/>
            </a:pPr>
            <a:r>
              <a:rPr lang="ja-JP" altLang="en-US" sz="2000" dirty="0"/>
              <a:t>上記は、</a:t>
            </a:r>
            <a:r>
              <a:rPr lang="ja-JP" altLang="ja-JP" sz="2000" dirty="0"/>
              <a:t>あくまで安全側に考えて、仮に</a:t>
            </a:r>
            <a:r>
              <a:rPr lang="en-US" altLang="ja-JP" sz="2000" dirty="0"/>
              <a:t>100</a:t>
            </a:r>
            <a:r>
              <a:rPr lang="ja-JP" altLang="ja-JP" sz="2000" dirty="0"/>
              <a:t>ミリシーベルト以上で想定されている放射線量とがん死亡率との比例的な関係が、より低い放射線量でも同じように当てはまるとした場合の推定。</a:t>
            </a:r>
          </a:p>
          <a:p>
            <a:pPr marL="285750" indent="-285750">
              <a:lnSpc>
                <a:spcPct val="120000"/>
              </a:lnSpc>
              <a:buFont typeface="Arial" panose="020B0604020202020204" pitchFamily="34" charset="0"/>
              <a:buChar char="•"/>
            </a:pPr>
            <a:r>
              <a:rPr lang="ja-JP" altLang="ja-JP" sz="2000" dirty="0"/>
              <a:t>検診を行う際には、これらの情報も</a:t>
            </a:r>
            <a:r>
              <a:rPr lang="ja-JP" altLang="en-US" sz="2000" dirty="0"/>
              <a:t>考慮して勧めていく。</a:t>
            </a:r>
            <a:endParaRPr lang="ja-JP" altLang="ja-JP" sz="2000" dirty="0"/>
          </a:p>
        </p:txBody>
      </p:sp>
    </p:spTree>
    <p:extLst>
      <p:ext uri="{BB962C8B-B14F-4D97-AF65-F5344CB8AC3E}">
        <p14:creationId xmlns:p14="http://schemas.microsoft.com/office/powerpoint/2010/main" val="146130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3648" y="6309320"/>
            <a:ext cx="457200" cy="476250"/>
          </a:xfrm>
        </p:spPr>
        <p:txBody>
          <a:bodyPr/>
          <a:lstStyle/>
          <a:p>
            <a:fld id="{167506CD-8F34-406A-ABE9-070B5FA12B0F}" type="slidenum">
              <a:rPr kumimoji="1" lang="ja-JP" altLang="en-US" smtClean="0"/>
              <a:t>3</a:t>
            </a:fld>
            <a:endParaRPr kumimoji="1" lang="ja-JP" altLang="en-US"/>
          </a:p>
        </p:txBody>
      </p:sp>
      <p:sp>
        <p:nvSpPr>
          <p:cNvPr id="5" name="コンテンツ プレースホルダー 4"/>
          <p:cNvSpPr>
            <a:spLocks noGrp="1"/>
          </p:cNvSpPr>
          <p:nvPr>
            <p:ph idx="1"/>
          </p:nvPr>
        </p:nvSpPr>
        <p:spPr>
          <a:xfrm>
            <a:off x="1403648" y="980728"/>
            <a:ext cx="7498080" cy="4788000"/>
          </a:xfrm>
        </p:spPr>
        <p:txBody>
          <a:bodyPr anchor="ctr">
            <a:normAutofit/>
          </a:bodyPr>
          <a:lstStyle/>
          <a:p>
            <a:pPr marL="82296" indent="0">
              <a:buNone/>
            </a:pPr>
            <a:r>
              <a:rPr kumimoji="1" lang="ja-JP" altLang="en-US" sz="5400" dirty="0"/>
              <a:t>（１）事案の概要</a:t>
            </a:r>
          </a:p>
        </p:txBody>
      </p:sp>
    </p:spTree>
    <p:extLst>
      <p:ext uri="{BB962C8B-B14F-4D97-AF65-F5344CB8AC3E}">
        <p14:creationId xmlns:p14="http://schemas.microsoft.com/office/powerpoint/2010/main" val="373127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30</a:t>
            </a:fld>
            <a:endParaRPr kumimoji="1" lang="ja-JP" altLang="en-US"/>
          </a:p>
        </p:txBody>
      </p:sp>
      <p:sp>
        <p:nvSpPr>
          <p:cNvPr id="5" name="コンテンツ プレースホルダー 4"/>
          <p:cNvSpPr>
            <a:spLocks noGrp="1"/>
          </p:cNvSpPr>
          <p:nvPr>
            <p:ph idx="1"/>
          </p:nvPr>
        </p:nvSpPr>
        <p:spPr>
          <a:xfrm>
            <a:off x="1403648" y="980728"/>
            <a:ext cx="7498080" cy="4788000"/>
          </a:xfrm>
        </p:spPr>
        <p:txBody>
          <a:bodyPr anchor="ctr">
            <a:normAutofit/>
          </a:bodyPr>
          <a:lstStyle/>
          <a:p>
            <a:pPr marL="82296" indent="0">
              <a:buNone/>
            </a:pPr>
            <a:r>
              <a:rPr kumimoji="1" lang="ja-JP" altLang="en-US" dirty="0"/>
              <a:t>（</a:t>
            </a:r>
            <a:r>
              <a:rPr kumimoji="1" lang="ja-JP" altLang="en-US"/>
              <a:t>３）アスベスト関連</a:t>
            </a:r>
            <a:r>
              <a:rPr kumimoji="1" lang="ja-JP" altLang="en-US" dirty="0"/>
              <a:t>疾患について</a:t>
            </a:r>
          </a:p>
        </p:txBody>
      </p:sp>
    </p:spTree>
    <p:extLst>
      <p:ext uri="{BB962C8B-B14F-4D97-AF65-F5344CB8AC3E}">
        <p14:creationId xmlns:p14="http://schemas.microsoft.com/office/powerpoint/2010/main" val="352495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アスベスト</a:t>
            </a:r>
            <a:r>
              <a:rPr lang="ja-JP" altLang="en-US" dirty="0"/>
              <a:t>とは</a:t>
            </a:r>
            <a:endParaRPr kumimoji="1" lang="ja-JP" altLang="en-US" dirty="0"/>
          </a:p>
        </p:txBody>
      </p:sp>
      <p:sp>
        <p:nvSpPr>
          <p:cNvPr id="3" name="コンテンツ プレースホルダー 2"/>
          <p:cNvSpPr>
            <a:spLocks noGrp="1"/>
          </p:cNvSpPr>
          <p:nvPr>
            <p:ph idx="1"/>
          </p:nvPr>
        </p:nvSpPr>
        <p:spPr>
          <a:xfrm>
            <a:off x="1187624" y="1447800"/>
            <a:ext cx="7746064" cy="5221560"/>
          </a:xfrm>
        </p:spPr>
        <p:txBody>
          <a:bodyPr>
            <a:normAutofit/>
          </a:bodyPr>
          <a:lstStyle/>
          <a:p>
            <a:r>
              <a:rPr lang="ja-JP" altLang="en-US" sz="2600" dirty="0"/>
              <a:t>石綿（読み方：せきめん・いしわた・アスベスト）</a:t>
            </a:r>
            <a:endParaRPr lang="en-US" altLang="ja-JP" sz="2600" dirty="0"/>
          </a:p>
          <a:p>
            <a:pPr>
              <a:buFont typeface="Wingdings" panose="05000000000000000000" pitchFamily="2" charset="2"/>
              <a:buChar char="Ø"/>
            </a:pPr>
            <a:r>
              <a:rPr lang="ja-JP" altLang="en-US" sz="2600" dirty="0"/>
              <a:t>安価・耐火性・防音性・絶縁性などの特徴</a:t>
            </a:r>
            <a:endParaRPr lang="en-US" altLang="ja-JP" sz="2600" dirty="0"/>
          </a:p>
          <a:p>
            <a:pPr>
              <a:buFont typeface="Wingdings" panose="05000000000000000000" pitchFamily="2" charset="2"/>
              <a:buChar char="Ø"/>
            </a:pPr>
            <a:r>
              <a:rPr lang="ja-JP" altLang="en-US" sz="2600" dirty="0"/>
              <a:t>主に建材製品に使用されている</a:t>
            </a:r>
            <a:endParaRPr lang="en-US" altLang="ja-JP" sz="2600" dirty="0"/>
          </a:p>
          <a:p>
            <a:pPr>
              <a:buFont typeface="Wingdings" panose="05000000000000000000" pitchFamily="2" charset="2"/>
              <a:buChar char="Ø"/>
            </a:pPr>
            <a:endParaRPr kumimoji="1" lang="en-US" altLang="ja-JP" sz="2000" dirty="0"/>
          </a:p>
          <a:p>
            <a:pPr marL="82296" indent="0">
              <a:buNone/>
            </a:pPr>
            <a:r>
              <a:rPr kumimoji="1" lang="ja-JP" altLang="en-US" sz="2000" dirty="0"/>
              <a:t>　　　　　　　　　　　　　</a:t>
            </a:r>
            <a:endParaRPr kumimoji="1" lang="en-US" altLang="ja-JP" sz="2000" dirty="0"/>
          </a:p>
          <a:p>
            <a:pPr marL="82296" indent="0">
              <a:buNone/>
            </a:pPr>
            <a:endParaRPr lang="en-US" altLang="ja-JP" sz="2000" dirty="0"/>
          </a:p>
          <a:p>
            <a:pPr marL="82296" indent="0">
              <a:buNone/>
            </a:pPr>
            <a:endParaRPr kumimoji="1" lang="en-US" altLang="ja-JP" sz="2000" dirty="0"/>
          </a:p>
          <a:p>
            <a:pPr marL="82296" indent="0">
              <a:buNone/>
            </a:pPr>
            <a:r>
              <a:rPr lang="ja-JP" altLang="en-US" sz="2000" dirty="0"/>
              <a:t>　　　　　　　　　　　　　</a:t>
            </a:r>
            <a:r>
              <a:rPr kumimoji="1" lang="ja-JP" altLang="en-US" sz="2000" dirty="0"/>
              <a:t>　図</a:t>
            </a:r>
            <a:endParaRPr kumimoji="1" lang="en-US" altLang="ja-JP" sz="2000" dirty="0"/>
          </a:p>
          <a:p>
            <a:pPr marL="82296" indent="0">
              <a:buNone/>
            </a:pPr>
            <a:endParaRPr kumimoji="1" lang="en-US" altLang="ja-JP" sz="2000" dirty="0"/>
          </a:p>
          <a:p>
            <a:pPr marL="82296" indent="0">
              <a:buNone/>
            </a:pPr>
            <a:r>
              <a:rPr lang="ja-JP" altLang="en-US" sz="2000" dirty="0"/>
              <a:t>　</a:t>
            </a:r>
            <a:endParaRPr kumimoji="1" lang="ja-JP" altLang="en-US" sz="20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31</a:t>
            </a:fld>
            <a:endParaRPr kumimoji="1" lang="ja-JP" altLang="en-US"/>
          </a:p>
        </p:txBody>
      </p:sp>
      <p:pic>
        <p:nvPicPr>
          <p:cNvPr id="5" name="Picture 4" descr="アスベスト原石"/>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35608" y="3356992"/>
            <a:ext cx="725119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76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アスベストによる健康障害</a:t>
            </a:r>
          </a:p>
        </p:txBody>
      </p:sp>
      <p:sp>
        <p:nvSpPr>
          <p:cNvPr id="3" name="コンテンツ プレースホルダー 2"/>
          <p:cNvSpPr>
            <a:spLocks noGrp="1"/>
          </p:cNvSpPr>
          <p:nvPr>
            <p:ph idx="1"/>
          </p:nvPr>
        </p:nvSpPr>
        <p:spPr>
          <a:xfrm>
            <a:off x="1435608" y="1447800"/>
            <a:ext cx="7498080" cy="5077544"/>
          </a:xfrm>
        </p:spPr>
        <p:txBody>
          <a:bodyPr>
            <a:normAutofit/>
          </a:bodyPr>
          <a:lstStyle/>
          <a:p>
            <a:pPr marL="82296" indent="0">
              <a:buNone/>
            </a:pPr>
            <a:r>
              <a:rPr lang="ja-JP" altLang="en-US" dirty="0"/>
              <a:t>非常に細い繊維</a:t>
            </a:r>
            <a:endParaRPr lang="en-US" altLang="ja-JP" dirty="0"/>
          </a:p>
          <a:p>
            <a:pPr marL="82296" indent="0">
              <a:buNone/>
            </a:pPr>
            <a:r>
              <a:rPr lang="ja-JP" altLang="en-US" dirty="0"/>
              <a:t>（クリソタイルの直径　</a:t>
            </a:r>
            <a:r>
              <a:rPr lang="en-US" altLang="ja-JP" dirty="0"/>
              <a:t>0.02-0.08µm</a:t>
            </a:r>
            <a:r>
              <a:rPr lang="ja-JP" altLang="en-US" dirty="0"/>
              <a:t>）</a:t>
            </a:r>
            <a:endParaRPr kumimoji="1" lang="en-US" altLang="ja-JP" dirty="0"/>
          </a:p>
          <a:p>
            <a:pPr marL="82296" indent="0">
              <a:buNone/>
            </a:pPr>
            <a:r>
              <a:rPr kumimoji="1" lang="ja-JP" altLang="en-US" dirty="0"/>
              <a:t>→空気中に浮遊しやすく、吸入されて</a:t>
            </a:r>
            <a:endParaRPr kumimoji="1" lang="en-US" altLang="ja-JP" dirty="0"/>
          </a:p>
          <a:p>
            <a:pPr marL="82296" indent="0">
              <a:buNone/>
            </a:pPr>
            <a:r>
              <a:rPr lang="en-US" altLang="ja-JP" dirty="0"/>
              <a:t>    </a:t>
            </a:r>
            <a:r>
              <a:rPr lang="ja-JP" altLang="en-US" dirty="0"/>
              <a:t>肺の中に滞留。</a:t>
            </a:r>
            <a:endParaRPr lang="en-US" altLang="ja-JP" dirty="0"/>
          </a:p>
          <a:p>
            <a:pPr marL="82296" indent="0">
              <a:buNone/>
            </a:pPr>
            <a:endParaRPr lang="en-US" altLang="ja-JP" dirty="0"/>
          </a:p>
          <a:p>
            <a:pPr marL="82296" indent="0">
              <a:buNone/>
            </a:pPr>
            <a:r>
              <a:rPr lang="ja-JP" altLang="en-US" dirty="0"/>
              <a:t>病気を引き起こす</a:t>
            </a:r>
            <a:endParaRPr lang="en-US" altLang="ja-JP" dirty="0"/>
          </a:p>
          <a:p>
            <a:pPr marL="82296" indent="0">
              <a:buNone/>
            </a:pPr>
            <a:r>
              <a:rPr lang="ja-JP" altLang="en-US" dirty="0"/>
              <a:t>→アスベスト関連疾患</a:t>
            </a:r>
            <a:endParaRPr lang="en-US" altLang="ja-JP" dirty="0"/>
          </a:p>
          <a:p>
            <a:pPr marL="82296" indent="0">
              <a:buNone/>
            </a:pPr>
            <a:endParaRPr lang="en-US" altLang="ja-JP" dirty="0"/>
          </a:p>
          <a:p>
            <a:pPr marL="82296" indent="0">
              <a:buNone/>
            </a:pPr>
            <a:endParaRPr lang="en-US" altLang="ja-JP" dirty="0"/>
          </a:p>
          <a:p>
            <a:pPr marL="82296"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32</a:t>
            </a:fld>
            <a:endParaRPr kumimoji="1" lang="ja-JP" altLang="en-US"/>
          </a:p>
        </p:txBody>
      </p:sp>
    </p:spTree>
    <p:extLst>
      <p:ext uri="{BB962C8B-B14F-4D97-AF65-F5344CB8AC3E}">
        <p14:creationId xmlns:p14="http://schemas.microsoft.com/office/powerpoint/2010/main" val="234713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アスベスト関連疾患</a:t>
            </a:r>
          </a:p>
        </p:txBody>
      </p:sp>
      <p:sp>
        <p:nvSpPr>
          <p:cNvPr id="3" name="コンテンツ プレースホルダー 2"/>
          <p:cNvSpPr>
            <a:spLocks noGrp="1"/>
          </p:cNvSpPr>
          <p:nvPr>
            <p:ph idx="1"/>
          </p:nvPr>
        </p:nvSpPr>
        <p:spPr>
          <a:xfrm>
            <a:off x="1435608" y="1417638"/>
            <a:ext cx="7498080" cy="5364162"/>
          </a:xfrm>
        </p:spPr>
        <p:txBody>
          <a:bodyPr>
            <a:normAutofit/>
          </a:bodyPr>
          <a:lstStyle/>
          <a:p>
            <a:pPr marL="82296" indent="0">
              <a:buNone/>
            </a:pPr>
            <a:r>
              <a:rPr kumimoji="1" lang="ja-JP" altLang="en-US" sz="2400" dirty="0"/>
              <a:t>現在、日本でアスベスト関連疾患と認められるもの</a:t>
            </a:r>
            <a:endParaRPr kumimoji="1" lang="en-US" altLang="ja-JP" sz="2400" dirty="0"/>
          </a:p>
          <a:p>
            <a:pPr marL="82296" indent="0">
              <a:buNone/>
            </a:pPr>
            <a:r>
              <a:rPr lang="ja-JP" altLang="en-US" sz="2400" dirty="0"/>
              <a:t>（１）中皮腫</a:t>
            </a:r>
            <a:endParaRPr lang="en-US" altLang="ja-JP" sz="2400" dirty="0"/>
          </a:p>
          <a:p>
            <a:pPr marL="82296" indent="0">
              <a:buNone/>
            </a:pPr>
            <a:r>
              <a:rPr kumimoji="1" lang="ja-JP" altLang="en-US" sz="2400" dirty="0"/>
              <a:t>（２）石綿による肺がん</a:t>
            </a:r>
            <a:endParaRPr kumimoji="1" lang="en-US" altLang="ja-JP" sz="2400" dirty="0"/>
          </a:p>
          <a:p>
            <a:pPr marL="82296" indent="0">
              <a:buNone/>
            </a:pPr>
            <a:r>
              <a:rPr lang="ja-JP" altLang="en-US" sz="2400" dirty="0"/>
              <a:t>（３）</a:t>
            </a:r>
            <a:r>
              <a:rPr lang="ja-JP" altLang="en-US" sz="2400" dirty="0" err="1"/>
              <a:t>びまん</a:t>
            </a:r>
            <a:r>
              <a:rPr lang="ja-JP" altLang="en-US" sz="2400" dirty="0"/>
              <a:t>性胸膜肥厚</a:t>
            </a:r>
            <a:endParaRPr lang="en-US" altLang="ja-JP" sz="2400" dirty="0"/>
          </a:p>
          <a:p>
            <a:pPr marL="82296" indent="0">
              <a:buNone/>
            </a:pPr>
            <a:r>
              <a:rPr kumimoji="1" lang="ja-JP" altLang="en-US" sz="2400" dirty="0"/>
              <a:t>（４）石綿肺</a:t>
            </a:r>
            <a:endParaRPr kumimoji="1" lang="en-US" altLang="ja-JP" sz="2400" dirty="0"/>
          </a:p>
          <a:p>
            <a:pPr marL="82296" indent="0">
              <a:buNone/>
            </a:pPr>
            <a:r>
              <a:rPr lang="ja-JP" altLang="en-US" sz="2400" dirty="0"/>
              <a:t>（５）良性石綿胸水</a:t>
            </a:r>
            <a:endParaRPr kumimoji="1" lang="en-US" altLang="ja-JP" sz="2400" dirty="0"/>
          </a:p>
          <a:p>
            <a:pPr marL="82296" indent="0">
              <a:buNone/>
            </a:pPr>
            <a:endParaRPr lang="en-US" altLang="ja-JP" sz="2400" dirty="0"/>
          </a:p>
          <a:p>
            <a:pPr marL="82296" indent="0">
              <a:buNone/>
            </a:pPr>
            <a:r>
              <a:rPr lang="ja-JP" altLang="en-US" sz="2400" dirty="0"/>
              <a:t>　現在日本では認められていないものの、国際がん研究機関（</a:t>
            </a:r>
            <a:r>
              <a:rPr lang="en-US" altLang="ja-JP" sz="2400" dirty="0"/>
              <a:t>IARC</a:t>
            </a:r>
            <a:r>
              <a:rPr lang="ja-JP" altLang="en-US" sz="2400" dirty="0"/>
              <a:t>）にて認められているもの</a:t>
            </a:r>
            <a:endParaRPr lang="en-US" altLang="ja-JP" sz="2400" dirty="0"/>
          </a:p>
          <a:p>
            <a:pPr marL="82296" indent="0">
              <a:buNone/>
            </a:pPr>
            <a:r>
              <a:rPr lang="ja-JP" altLang="en-US" sz="2400" dirty="0"/>
              <a:t>　・</a:t>
            </a:r>
            <a:r>
              <a:rPr kumimoji="1" lang="ja-JP" altLang="en-US" sz="2400" dirty="0"/>
              <a:t>喉頭がん</a:t>
            </a:r>
            <a:endParaRPr kumimoji="1" lang="en-US" altLang="ja-JP" sz="2400" dirty="0"/>
          </a:p>
          <a:p>
            <a:pPr marL="82296" indent="0">
              <a:buNone/>
            </a:pPr>
            <a:r>
              <a:rPr lang="ja-JP" altLang="en-US" sz="2400" dirty="0"/>
              <a:t>　・卵巣がん</a:t>
            </a:r>
            <a:endParaRPr lang="en-US" altLang="ja-JP" sz="2400" dirty="0"/>
          </a:p>
          <a:p>
            <a:pPr marL="82296" indent="0">
              <a:buNone/>
            </a:pPr>
            <a:r>
              <a:rPr lang="ja-JP" altLang="en-US" sz="2400" dirty="0"/>
              <a:t>　・</a:t>
            </a:r>
            <a:r>
              <a:rPr kumimoji="1" lang="ja-JP" altLang="en-US" sz="2400" dirty="0"/>
              <a:t>後腹膜線維症</a:t>
            </a:r>
            <a:endParaRPr kumimoji="1" lang="en-US" altLang="ja-JP"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33</a:t>
            </a:fld>
            <a:endParaRPr kumimoji="1" lang="ja-JP" altLang="en-US"/>
          </a:p>
        </p:txBody>
      </p:sp>
    </p:spTree>
    <p:extLst>
      <p:ext uri="{BB962C8B-B14F-4D97-AF65-F5344CB8AC3E}">
        <p14:creationId xmlns:p14="http://schemas.microsoft.com/office/powerpoint/2010/main" val="3501414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アスベスト関連疾患　主な発症部位</a:t>
            </a:r>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34</a:t>
            </a:fld>
            <a:endParaRPr kumimoji="1" lang="ja-JP" altLang="en-US"/>
          </a:p>
        </p:txBody>
      </p:sp>
      <p:pic>
        <p:nvPicPr>
          <p:cNvPr id="14" name="コンテンツ プレースホルダー 13"/>
          <p:cNvPicPr>
            <a:picLocks noGrp="1" noChangeAspect="1"/>
          </p:cNvPicPr>
          <p:nvPr>
            <p:ph idx="1"/>
          </p:nvPr>
        </p:nvPicPr>
        <p:blipFill>
          <a:blip r:embed="rId2"/>
          <a:stretch>
            <a:fillRect/>
          </a:stretch>
        </p:blipFill>
        <p:spPr>
          <a:xfrm>
            <a:off x="1435609" y="1436390"/>
            <a:ext cx="7498079" cy="4368874"/>
          </a:xfrm>
          <a:prstGeom prst="rect">
            <a:avLst/>
          </a:prstGeom>
          <a:ln>
            <a:solidFill>
              <a:schemeClr val="tx1"/>
            </a:solidFill>
          </a:ln>
        </p:spPr>
      </p:pic>
      <p:sp>
        <p:nvSpPr>
          <p:cNvPr id="16" name="テキスト ボックス 15"/>
          <p:cNvSpPr txBox="1"/>
          <p:nvPr/>
        </p:nvSpPr>
        <p:spPr>
          <a:xfrm>
            <a:off x="2176292" y="5869597"/>
            <a:ext cx="6016712" cy="369332"/>
          </a:xfrm>
          <a:prstGeom prst="rect">
            <a:avLst/>
          </a:prstGeom>
          <a:noFill/>
        </p:spPr>
        <p:txBody>
          <a:bodyPr wrap="square" rtlCol="0">
            <a:spAutoFit/>
          </a:bodyPr>
          <a:lstStyle/>
          <a:p>
            <a:r>
              <a:rPr kumimoji="1" lang="ja-JP" altLang="en-US" dirty="0"/>
              <a:t>引用元：環境再生保全機構　石綿と健康被害　</a:t>
            </a:r>
            <a:r>
              <a:rPr lang="en-US" altLang="ja-JP" dirty="0"/>
              <a:t>P11</a:t>
            </a:r>
            <a:r>
              <a:rPr lang="ja-JP" altLang="en-US" dirty="0"/>
              <a:t>より</a:t>
            </a:r>
            <a:endParaRPr kumimoji="1" lang="ja-JP" altLang="en-US" dirty="0"/>
          </a:p>
        </p:txBody>
      </p:sp>
    </p:spTree>
    <p:extLst>
      <p:ext uri="{BB962C8B-B14F-4D97-AF65-F5344CB8AC3E}">
        <p14:creationId xmlns:p14="http://schemas.microsoft.com/office/powerpoint/2010/main" val="3086854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アスベスト関連疾患</a:t>
            </a:r>
            <a:endParaRPr kumimoji="1" lang="ja-JP" altLang="en-US" dirty="0"/>
          </a:p>
        </p:txBody>
      </p:sp>
      <p:sp>
        <p:nvSpPr>
          <p:cNvPr id="3" name="コンテンツ プレースホルダー 2"/>
          <p:cNvSpPr>
            <a:spLocks noGrp="1"/>
          </p:cNvSpPr>
          <p:nvPr>
            <p:ph idx="1"/>
          </p:nvPr>
        </p:nvSpPr>
        <p:spPr>
          <a:xfrm>
            <a:off x="1435608" y="1447800"/>
            <a:ext cx="7498080" cy="5077544"/>
          </a:xfrm>
        </p:spPr>
        <p:txBody>
          <a:bodyPr>
            <a:normAutofit lnSpcReduction="10000"/>
          </a:bodyPr>
          <a:lstStyle/>
          <a:p>
            <a:pPr marL="82296" indent="0">
              <a:buNone/>
            </a:pPr>
            <a:r>
              <a:rPr kumimoji="1" lang="ja-JP" altLang="en-US" sz="2400" dirty="0"/>
              <a:t>　浜見保育園アスベスト事案の補償・給付の対象となる疾患</a:t>
            </a:r>
            <a:endParaRPr kumimoji="1" lang="en-US" altLang="ja-JP" sz="2400" dirty="0"/>
          </a:p>
          <a:p>
            <a:pPr marL="82296" indent="0">
              <a:buNone/>
            </a:pPr>
            <a:r>
              <a:rPr lang="ja-JP" altLang="en-US" sz="2400" dirty="0"/>
              <a:t>（１）中皮腫</a:t>
            </a:r>
            <a:endParaRPr lang="en-US" altLang="ja-JP" sz="2400" dirty="0"/>
          </a:p>
          <a:p>
            <a:pPr marL="82296" indent="0">
              <a:buNone/>
            </a:pPr>
            <a:r>
              <a:rPr lang="ja-JP" altLang="en-US" sz="2400" dirty="0"/>
              <a:t>（２）石綿による肺がん</a:t>
            </a:r>
            <a:endParaRPr lang="en-US" altLang="ja-JP" sz="2400" dirty="0"/>
          </a:p>
          <a:p>
            <a:pPr marL="82296" indent="0">
              <a:buNone/>
            </a:pPr>
            <a:r>
              <a:rPr lang="ja-JP" altLang="en-US" sz="2400" dirty="0"/>
              <a:t>（３）良性石綿胸水</a:t>
            </a:r>
            <a:endParaRPr lang="en-US" altLang="ja-JP" sz="2400" dirty="0"/>
          </a:p>
          <a:p>
            <a:pPr marL="82296" indent="0">
              <a:buNone/>
            </a:pPr>
            <a:r>
              <a:rPr lang="ja-JP" altLang="en-US" sz="2400" dirty="0"/>
              <a:t>（４）</a:t>
            </a:r>
            <a:r>
              <a:rPr lang="ja-JP" altLang="en-US" sz="2400" dirty="0" err="1"/>
              <a:t>びまん</a:t>
            </a:r>
            <a:r>
              <a:rPr lang="ja-JP" altLang="en-US" sz="2400" dirty="0"/>
              <a:t>性胸膜肥厚</a:t>
            </a:r>
            <a:endParaRPr lang="en-US" altLang="ja-JP" sz="2400" dirty="0"/>
          </a:p>
          <a:p>
            <a:pPr marL="82296" indent="0">
              <a:buNone/>
            </a:pPr>
            <a:r>
              <a:rPr lang="ja-JP" altLang="en-US" sz="2400" dirty="0"/>
              <a:t>（５）喉頭がん</a:t>
            </a:r>
            <a:endParaRPr lang="en-US" altLang="ja-JP" sz="2400" dirty="0"/>
          </a:p>
          <a:p>
            <a:pPr marL="82296" indent="0">
              <a:buNone/>
            </a:pPr>
            <a:r>
              <a:rPr lang="ja-JP" altLang="en-US" sz="2400" dirty="0"/>
              <a:t>（６）卵巣がん</a:t>
            </a:r>
            <a:endParaRPr lang="en-US" altLang="ja-JP" sz="2400" dirty="0"/>
          </a:p>
          <a:p>
            <a:pPr marL="82296" indent="0">
              <a:buNone/>
            </a:pPr>
            <a:r>
              <a:rPr lang="ja-JP" altLang="en-US" sz="2400" dirty="0"/>
              <a:t>（７）後腹膜線維症</a:t>
            </a:r>
            <a:endParaRPr lang="en-US" altLang="ja-JP" sz="2400" dirty="0"/>
          </a:p>
          <a:p>
            <a:pPr marL="82296" indent="0">
              <a:buNone/>
            </a:pPr>
            <a:r>
              <a:rPr lang="en-US" altLang="ja-JP" sz="2400" dirty="0"/>
              <a:t>※</a:t>
            </a:r>
            <a:r>
              <a:rPr lang="ja-JP" altLang="en-US" sz="2400" dirty="0"/>
              <a:t>石綿肺については、石綿を大量に吸入することにより引き起こされる疾患であり、浜見保育園アスベスト事案では発症が考えられないため、補償・給付の対象外としています。</a:t>
            </a:r>
            <a:endParaRPr lang="en-US" altLang="ja-JP" sz="2400" dirty="0"/>
          </a:p>
          <a:p>
            <a:pPr marL="82296"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35</a:t>
            </a:fld>
            <a:endParaRPr kumimoji="1" lang="ja-JP" altLang="en-US"/>
          </a:p>
        </p:txBody>
      </p:sp>
    </p:spTree>
    <p:extLst>
      <p:ext uri="{BB962C8B-B14F-4D97-AF65-F5344CB8AC3E}">
        <p14:creationId xmlns:p14="http://schemas.microsoft.com/office/powerpoint/2010/main" val="3748828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中皮腫・肺がん</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sz="3500" dirty="0"/>
              <a:t>中皮腫</a:t>
            </a:r>
            <a:endParaRPr kumimoji="1" lang="en-US" altLang="ja-JP" sz="3500" dirty="0"/>
          </a:p>
          <a:p>
            <a:pPr marL="82296" indent="0">
              <a:buNone/>
            </a:pPr>
            <a:r>
              <a:rPr lang="ja-JP" altLang="en-US" sz="2600" dirty="0"/>
              <a:t>　肺を取り囲む胸膜、肝臓や胃などの臓器を取り囲む腹膜、心臓及び大血管の起始部を覆う心膜、精巣漿膜にできる悪性の腫瘍。潜伏期間は</a:t>
            </a:r>
            <a:r>
              <a:rPr lang="en-US" altLang="ja-JP" sz="2600" dirty="0"/>
              <a:t>30</a:t>
            </a:r>
            <a:r>
              <a:rPr lang="ja-JP" altLang="en-US" sz="2600" dirty="0"/>
              <a:t>～</a:t>
            </a:r>
            <a:r>
              <a:rPr lang="en-US" altLang="ja-JP" sz="2600" dirty="0"/>
              <a:t>50</a:t>
            </a:r>
            <a:r>
              <a:rPr lang="ja-JP" altLang="en-US" sz="2600" dirty="0"/>
              <a:t>年と長い。</a:t>
            </a:r>
            <a:endParaRPr lang="en-US" altLang="ja-JP" sz="2600" dirty="0"/>
          </a:p>
          <a:p>
            <a:pPr marL="82296" indent="0">
              <a:buNone/>
            </a:pPr>
            <a:endParaRPr lang="en-US" altLang="ja-JP" sz="2800" dirty="0"/>
          </a:p>
          <a:p>
            <a:r>
              <a:rPr lang="ja-JP" altLang="en-US" sz="3500" dirty="0"/>
              <a:t>肺がん</a:t>
            </a:r>
            <a:endParaRPr lang="en-US" altLang="ja-JP" sz="3500" dirty="0"/>
          </a:p>
          <a:p>
            <a:pPr marL="82296" indent="0">
              <a:buNone/>
            </a:pPr>
            <a:r>
              <a:rPr lang="ja-JP" altLang="en-US" sz="2600" dirty="0"/>
              <a:t>　気管支あるいは肺胞を覆う上皮に発生する悪性の腫瘍。</a:t>
            </a:r>
            <a:r>
              <a:rPr lang="en-US" altLang="ja-JP" sz="2600" dirty="0"/>
              <a:t>20</a:t>
            </a:r>
            <a:r>
              <a:rPr lang="ja-JP" altLang="en-US" sz="2600" dirty="0"/>
              <a:t>～</a:t>
            </a:r>
            <a:r>
              <a:rPr lang="en-US" altLang="ja-JP" sz="2600" dirty="0"/>
              <a:t>50</a:t>
            </a:r>
            <a:r>
              <a:rPr lang="ja-JP" altLang="en-US" sz="2600" dirty="0"/>
              <a:t>年の潜伏期間の後に、発症することが多い。喫煙とアスベストのばく露により相乗的に危険性があがる。</a:t>
            </a:r>
            <a:endParaRPr lang="en-US" altLang="ja-JP" sz="2600" dirty="0"/>
          </a:p>
          <a:p>
            <a:pPr marL="82296" indent="0">
              <a:buNone/>
            </a:pPr>
            <a:r>
              <a:rPr lang="ja-JP" altLang="en-US" sz="2800" dirty="0"/>
              <a:t>　</a:t>
            </a:r>
            <a:endParaRPr lang="en-US" altLang="ja-JP" sz="28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36</a:t>
            </a:fld>
            <a:endParaRPr kumimoji="1" lang="ja-JP" altLang="en-US"/>
          </a:p>
        </p:txBody>
      </p:sp>
    </p:spTree>
    <p:extLst>
      <p:ext uri="{BB962C8B-B14F-4D97-AF65-F5344CB8AC3E}">
        <p14:creationId xmlns:p14="http://schemas.microsoft.com/office/powerpoint/2010/main" val="3703810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中皮腫</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1435608" y="1417638"/>
            <a:ext cx="4158000" cy="4555737"/>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37</a:t>
            </a:fld>
            <a:endParaRPr kumimoji="1" lang="ja-JP" altLang="en-US"/>
          </a:p>
        </p:txBody>
      </p:sp>
      <p:pic>
        <p:nvPicPr>
          <p:cNvPr id="6" name="図 5"/>
          <p:cNvPicPr>
            <a:picLocks noChangeAspect="1"/>
          </p:cNvPicPr>
          <p:nvPr/>
        </p:nvPicPr>
        <p:blipFill>
          <a:blip r:embed="rId3"/>
          <a:stretch>
            <a:fillRect/>
          </a:stretch>
        </p:blipFill>
        <p:spPr>
          <a:xfrm>
            <a:off x="5708448" y="2018923"/>
            <a:ext cx="3179640" cy="3124800"/>
          </a:xfrm>
          <a:prstGeom prst="rect">
            <a:avLst/>
          </a:prstGeom>
        </p:spPr>
      </p:pic>
      <p:sp>
        <p:nvSpPr>
          <p:cNvPr id="7" name="テキスト ボックス 6"/>
          <p:cNvSpPr txBox="1"/>
          <p:nvPr/>
        </p:nvSpPr>
        <p:spPr>
          <a:xfrm>
            <a:off x="2176292" y="6120884"/>
            <a:ext cx="6016712" cy="369332"/>
          </a:xfrm>
          <a:prstGeom prst="rect">
            <a:avLst/>
          </a:prstGeom>
          <a:noFill/>
        </p:spPr>
        <p:txBody>
          <a:bodyPr wrap="square" rtlCol="0">
            <a:spAutoFit/>
          </a:bodyPr>
          <a:lstStyle/>
          <a:p>
            <a:r>
              <a:rPr lang="ja-JP" altLang="en-US" dirty="0"/>
              <a:t>出典</a:t>
            </a:r>
            <a:r>
              <a:rPr kumimoji="1" lang="ja-JP" altLang="en-US" dirty="0"/>
              <a:t>：環境再生保全機構　石綿と健康被害　</a:t>
            </a:r>
            <a:r>
              <a:rPr lang="en-US" altLang="ja-JP" dirty="0"/>
              <a:t>P12</a:t>
            </a:r>
            <a:r>
              <a:rPr lang="ja-JP" altLang="en-US" dirty="0"/>
              <a:t>より</a:t>
            </a:r>
            <a:endParaRPr kumimoji="1" lang="ja-JP" altLang="en-US" dirty="0"/>
          </a:p>
        </p:txBody>
      </p:sp>
    </p:spTree>
    <p:extLst>
      <p:ext uri="{BB962C8B-B14F-4D97-AF65-F5344CB8AC3E}">
        <p14:creationId xmlns:p14="http://schemas.microsoft.com/office/powerpoint/2010/main" val="2394335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肺がん</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1435608" y="1268760"/>
            <a:ext cx="4157869" cy="4600837"/>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38</a:t>
            </a:fld>
            <a:endParaRPr kumimoji="1" lang="ja-JP" altLang="en-US"/>
          </a:p>
        </p:txBody>
      </p:sp>
      <p:pic>
        <p:nvPicPr>
          <p:cNvPr id="6" name="図 5"/>
          <p:cNvPicPr>
            <a:picLocks noChangeAspect="1"/>
          </p:cNvPicPr>
          <p:nvPr/>
        </p:nvPicPr>
        <p:blipFill>
          <a:blip r:embed="rId3"/>
          <a:stretch>
            <a:fillRect/>
          </a:stretch>
        </p:blipFill>
        <p:spPr>
          <a:xfrm>
            <a:off x="5708265" y="2007143"/>
            <a:ext cx="2905383" cy="3124070"/>
          </a:xfrm>
          <a:prstGeom prst="rect">
            <a:avLst/>
          </a:prstGeom>
        </p:spPr>
      </p:pic>
      <p:sp>
        <p:nvSpPr>
          <p:cNvPr id="7" name="テキスト ボックス 6"/>
          <p:cNvSpPr txBox="1"/>
          <p:nvPr/>
        </p:nvSpPr>
        <p:spPr>
          <a:xfrm>
            <a:off x="2176292" y="6087433"/>
            <a:ext cx="6016712" cy="369332"/>
          </a:xfrm>
          <a:prstGeom prst="rect">
            <a:avLst/>
          </a:prstGeom>
          <a:noFill/>
        </p:spPr>
        <p:txBody>
          <a:bodyPr wrap="square" rtlCol="0">
            <a:spAutoFit/>
          </a:bodyPr>
          <a:lstStyle/>
          <a:p>
            <a:r>
              <a:rPr lang="ja-JP" altLang="en-US" dirty="0"/>
              <a:t>出典</a:t>
            </a:r>
            <a:r>
              <a:rPr kumimoji="1" lang="ja-JP" altLang="en-US" dirty="0"/>
              <a:t>：環境再生保全機構　石綿と健康被害　</a:t>
            </a:r>
            <a:r>
              <a:rPr lang="en-US" altLang="ja-JP" dirty="0"/>
              <a:t>P13</a:t>
            </a:r>
            <a:r>
              <a:rPr lang="ja-JP" altLang="en-US" dirty="0"/>
              <a:t>より</a:t>
            </a:r>
            <a:endParaRPr kumimoji="1" lang="ja-JP" altLang="en-US" dirty="0"/>
          </a:p>
        </p:txBody>
      </p:sp>
    </p:spTree>
    <p:extLst>
      <p:ext uri="{BB962C8B-B14F-4D97-AF65-F5344CB8AC3E}">
        <p14:creationId xmlns:p14="http://schemas.microsoft.com/office/powerpoint/2010/main" val="31368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石綿と喫煙</a:t>
            </a:r>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39</a:t>
            </a:fld>
            <a:endParaRPr kumimoji="1" lang="ja-JP" altLang="en-US"/>
          </a:p>
        </p:txBody>
      </p:sp>
      <p:pic>
        <p:nvPicPr>
          <p:cNvPr id="5" name="Picture 5" descr="qanda14"/>
          <p:cNvPicPr preferRelativeResize="0">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417638"/>
            <a:ext cx="7818072" cy="5035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81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850106"/>
          </a:xfrm>
        </p:spPr>
        <p:txBody>
          <a:bodyPr>
            <a:noAutofit/>
          </a:bodyPr>
          <a:lstStyle/>
          <a:p>
            <a:r>
              <a:rPr kumimoji="1" lang="ja-JP" altLang="en-US" sz="3200" dirty="0"/>
              <a:t>１ はじめに</a:t>
            </a:r>
          </a:p>
        </p:txBody>
      </p:sp>
      <p:sp>
        <p:nvSpPr>
          <p:cNvPr id="3" name="コンテンツ プレースホルダー 2"/>
          <p:cNvSpPr>
            <a:spLocks noGrp="1"/>
          </p:cNvSpPr>
          <p:nvPr>
            <p:ph idx="1"/>
          </p:nvPr>
        </p:nvSpPr>
        <p:spPr>
          <a:xfrm>
            <a:off x="1403648" y="1124744"/>
            <a:ext cx="7498080" cy="5328592"/>
          </a:xfrm>
          <a:solidFill>
            <a:schemeClr val="accent5">
              <a:lumMod val="20000"/>
              <a:lumOff val="80000"/>
            </a:schemeClr>
          </a:solidFill>
        </p:spPr>
        <p:txBody>
          <a:bodyPr>
            <a:noAutofit/>
          </a:bodyPr>
          <a:lstStyle/>
          <a:p>
            <a:pPr marL="82296" indent="0">
              <a:buNone/>
            </a:pPr>
            <a:r>
              <a:rPr lang="ja-JP" altLang="en-US" sz="2400" dirty="0"/>
              <a:t>　藤沢市立浜見保育園は、昭和</a:t>
            </a:r>
            <a:r>
              <a:rPr lang="en-US" altLang="ja-JP" sz="2400" dirty="0"/>
              <a:t>47</a:t>
            </a:r>
            <a:r>
              <a:rPr lang="ja-JP" altLang="en-US" sz="2400" dirty="0"/>
              <a:t>年（</a:t>
            </a:r>
            <a:r>
              <a:rPr lang="en-US" altLang="ja-JP" sz="2400" dirty="0"/>
              <a:t>1972</a:t>
            </a:r>
            <a:r>
              <a:rPr lang="ja-JP" altLang="en-US" sz="2400" dirty="0"/>
              <a:t>年）</a:t>
            </a:r>
            <a:r>
              <a:rPr lang="en-US" altLang="ja-JP" sz="2400" dirty="0"/>
              <a:t>4</a:t>
            </a:r>
            <a:r>
              <a:rPr lang="ja-JP" altLang="en-US" sz="2400" dirty="0"/>
              <a:t>月に開所しましたが、天井の一部にアスベスト含有材の吹付けによる仕上げがなされていたことから、平成</a:t>
            </a:r>
            <a:r>
              <a:rPr lang="en-US" altLang="ja-JP" sz="2400" dirty="0"/>
              <a:t>19</a:t>
            </a:r>
            <a:r>
              <a:rPr lang="ja-JP" altLang="en-US" sz="2400" dirty="0"/>
              <a:t>年（</a:t>
            </a:r>
            <a:r>
              <a:rPr lang="en-US" altLang="ja-JP" sz="2400" dirty="0"/>
              <a:t>2007</a:t>
            </a:r>
            <a:r>
              <a:rPr lang="ja-JP" altLang="en-US" sz="2400" dirty="0"/>
              <a:t>年）</a:t>
            </a:r>
            <a:r>
              <a:rPr lang="en-US" altLang="ja-JP" sz="2400" dirty="0"/>
              <a:t>8</a:t>
            </a:r>
            <a:r>
              <a:rPr lang="ja-JP" altLang="en-US" sz="2400" dirty="0"/>
              <a:t>月に完全に除去されるまでの間において、アスベストの飛散による健康被害の疑いが生じています。</a:t>
            </a:r>
          </a:p>
          <a:p>
            <a:pPr marL="82296" indent="0">
              <a:buNone/>
            </a:pPr>
            <a:r>
              <a:rPr lang="ja-JP" altLang="en-US" sz="2400" dirty="0"/>
              <a:t>　平成</a:t>
            </a:r>
            <a:r>
              <a:rPr lang="en-US" altLang="ja-JP" sz="2400" dirty="0"/>
              <a:t>27</a:t>
            </a:r>
            <a:r>
              <a:rPr lang="ja-JP" altLang="en-US" sz="2400" dirty="0"/>
              <a:t>年（</a:t>
            </a:r>
            <a:r>
              <a:rPr lang="en-US" altLang="ja-JP" sz="2400" dirty="0"/>
              <a:t>2015</a:t>
            </a:r>
            <a:r>
              <a:rPr lang="ja-JP" altLang="en-US" sz="2400" dirty="0"/>
              <a:t>年）</a:t>
            </a:r>
            <a:r>
              <a:rPr lang="en-US" altLang="ja-JP" sz="2400" dirty="0"/>
              <a:t>3</a:t>
            </a:r>
            <a:r>
              <a:rPr lang="ja-JP" altLang="en-US" sz="2400" dirty="0"/>
              <a:t>月に設置した藤沢市石綿関連疾患対策委員会から、浜見保育園におけるアスベスト飛散・ばく露のリスク評価及び検診の必要性等を精査した「藤沢市立浜見保育園アスベスト事案に関する最終報告書」を平成</a:t>
            </a:r>
            <a:r>
              <a:rPr lang="en-US" altLang="ja-JP" sz="2400" dirty="0"/>
              <a:t>30</a:t>
            </a:r>
            <a:r>
              <a:rPr lang="ja-JP" altLang="en-US" sz="2400" dirty="0"/>
              <a:t>年（</a:t>
            </a:r>
            <a:r>
              <a:rPr lang="en-US" altLang="ja-JP" sz="2400" dirty="0"/>
              <a:t>2018</a:t>
            </a:r>
            <a:r>
              <a:rPr lang="ja-JP" altLang="en-US" sz="2400" dirty="0"/>
              <a:t>年）</a:t>
            </a:r>
            <a:r>
              <a:rPr lang="en-US" altLang="ja-JP" sz="2400" dirty="0"/>
              <a:t>5</a:t>
            </a:r>
            <a:r>
              <a:rPr lang="ja-JP" altLang="en-US" sz="2400" dirty="0"/>
              <a:t>月に受領しましたので、藤沢市として、その最終報告書の内容を尊重し、アスベスト健康被害対策を策定しました。</a:t>
            </a:r>
          </a:p>
          <a:p>
            <a:endParaRPr kumimoji="1" lang="ja-JP" altLang="en-US"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4</a:t>
            </a:fld>
            <a:endParaRPr kumimoji="1" lang="ja-JP" altLang="en-US"/>
          </a:p>
        </p:txBody>
      </p:sp>
    </p:spTree>
    <p:extLst>
      <p:ext uri="{BB962C8B-B14F-4D97-AF65-F5344CB8AC3E}">
        <p14:creationId xmlns:p14="http://schemas.microsoft.com/office/powerpoint/2010/main" val="823983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良性石綿胸</a:t>
            </a:r>
            <a:r>
              <a:rPr lang="ja-JP" altLang="en-US" sz="3600" dirty="0"/>
              <a:t>水・</a:t>
            </a:r>
            <a:r>
              <a:rPr lang="ja-JP" altLang="en-US" sz="3600" dirty="0" err="1"/>
              <a:t>びまん</a:t>
            </a:r>
            <a:r>
              <a:rPr lang="ja-JP" altLang="en-US" sz="3600" dirty="0"/>
              <a:t>性胸膜肥厚</a:t>
            </a:r>
            <a:endParaRPr kumimoji="1" lang="ja-JP" altLang="en-US" sz="3600" dirty="0"/>
          </a:p>
        </p:txBody>
      </p:sp>
      <p:sp>
        <p:nvSpPr>
          <p:cNvPr id="3" name="コンテンツ プレースホルダー 2"/>
          <p:cNvSpPr>
            <a:spLocks noGrp="1"/>
          </p:cNvSpPr>
          <p:nvPr>
            <p:ph idx="1"/>
          </p:nvPr>
        </p:nvSpPr>
        <p:spPr/>
        <p:txBody>
          <a:bodyPr>
            <a:normAutofit/>
          </a:bodyPr>
          <a:lstStyle/>
          <a:p>
            <a:r>
              <a:rPr lang="ja-JP" altLang="en-US" dirty="0"/>
              <a:t>良性石綿胸水</a:t>
            </a:r>
            <a:endParaRPr lang="en-US" altLang="ja-JP" dirty="0"/>
          </a:p>
          <a:p>
            <a:pPr marL="82296" indent="0">
              <a:buNone/>
            </a:pPr>
            <a:r>
              <a:rPr kumimoji="1" lang="ja-JP" altLang="en-US" sz="2400" dirty="0"/>
              <a:t>　石綿の吸入により、胸腔内に滲出液（胸水）が生じる疾患。自覚症状がなく、気づかない場合もある。平均して</a:t>
            </a:r>
            <a:r>
              <a:rPr kumimoji="1" lang="en-US" altLang="ja-JP" sz="2400" dirty="0"/>
              <a:t>40</a:t>
            </a:r>
            <a:r>
              <a:rPr kumimoji="1" lang="ja-JP" altLang="en-US" sz="2400" dirty="0"/>
              <a:t>年の潜伏期間があり、</a:t>
            </a:r>
            <a:r>
              <a:rPr kumimoji="1" lang="ja-JP" altLang="en-US" sz="2400" dirty="0" err="1"/>
              <a:t>びまん</a:t>
            </a:r>
            <a:r>
              <a:rPr kumimoji="1" lang="ja-JP" altLang="en-US" sz="2400" dirty="0"/>
              <a:t>性胸膜肥厚を引き起こすことがある。</a:t>
            </a:r>
            <a:endParaRPr kumimoji="1" lang="en-US" altLang="ja-JP" sz="2400" dirty="0"/>
          </a:p>
          <a:p>
            <a:endParaRPr lang="en-US" altLang="ja-JP" dirty="0"/>
          </a:p>
          <a:p>
            <a:r>
              <a:rPr kumimoji="1" lang="ja-JP" altLang="en-US" dirty="0" err="1"/>
              <a:t>びまん</a:t>
            </a:r>
            <a:r>
              <a:rPr kumimoji="1" lang="ja-JP" altLang="en-US" dirty="0"/>
              <a:t>性胸膜肥厚</a:t>
            </a:r>
            <a:endParaRPr kumimoji="1" lang="en-US" altLang="ja-JP" dirty="0"/>
          </a:p>
          <a:p>
            <a:pPr marL="82296" indent="0">
              <a:buNone/>
            </a:pPr>
            <a:r>
              <a:rPr lang="ja-JP" altLang="en-US" dirty="0"/>
              <a:t>　</a:t>
            </a:r>
            <a:r>
              <a:rPr lang="ja-JP" altLang="en-US" sz="2400" dirty="0"/>
              <a:t>肺を包む胸膜が線維化し、肥厚する疾患。潜伏期間は</a:t>
            </a:r>
            <a:r>
              <a:rPr lang="en-US" altLang="ja-JP" sz="2400" dirty="0"/>
              <a:t>30</a:t>
            </a:r>
            <a:r>
              <a:rPr lang="ja-JP" altLang="en-US" sz="2400" dirty="0"/>
              <a:t>年で、良性石綿胸水が何度も繰り返すことによって、発症することもある。</a:t>
            </a:r>
            <a:endParaRPr lang="en-US" altLang="ja-JP"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40</a:t>
            </a:fld>
            <a:endParaRPr kumimoji="1" lang="ja-JP" altLang="en-US"/>
          </a:p>
        </p:txBody>
      </p:sp>
    </p:spTree>
    <p:extLst>
      <p:ext uri="{BB962C8B-B14F-4D97-AF65-F5344CB8AC3E}">
        <p14:creationId xmlns:p14="http://schemas.microsoft.com/office/powerpoint/2010/main" val="614060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err="1"/>
              <a:t>びまん</a:t>
            </a:r>
            <a:r>
              <a:rPr lang="ja-JP" altLang="en-US" sz="4400" dirty="0"/>
              <a:t>性胸膜肥厚</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1381719" y="1417638"/>
            <a:ext cx="4158000" cy="4482364"/>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41</a:t>
            </a:fld>
            <a:endParaRPr kumimoji="1" lang="ja-JP" altLang="en-US"/>
          </a:p>
        </p:txBody>
      </p:sp>
      <p:pic>
        <p:nvPicPr>
          <p:cNvPr id="6" name="図 5"/>
          <p:cNvPicPr>
            <a:picLocks noChangeAspect="1"/>
          </p:cNvPicPr>
          <p:nvPr/>
        </p:nvPicPr>
        <p:blipFill>
          <a:blip r:embed="rId3"/>
          <a:stretch>
            <a:fillRect/>
          </a:stretch>
        </p:blipFill>
        <p:spPr>
          <a:xfrm>
            <a:off x="5784103" y="2237319"/>
            <a:ext cx="2905200" cy="2604248"/>
          </a:xfrm>
          <a:prstGeom prst="rect">
            <a:avLst/>
          </a:prstGeom>
        </p:spPr>
      </p:pic>
      <p:sp>
        <p:nvSpPr>
          <p:cNvPr id="7" name="テキスト ボックス 6"/>
          <p:cNvSpPr txBox="1"/>
          <p:nvPr/>
        </p:nvSpPr>
        <p:spPr>
          <a:xfrm>
            <a:off x="2176292" y="6077995"/>
            <a:ext cx="6016712" cy="369332"/>
          </a:xfrm>
          <a:prstGeom prst="rect">
            <a:avLst/>
          </a:prstGeom>
          <a:noFill/>
        </p:spPr>
        <p:txBody>
          <a:bodyPr wrap="square" rtlCol="0">
            <a:spAutoFit/>
          </a:bodyPr>
          <a:lstStyle/>
          <a:p>
            <a:r>
              <a:rPr lang="ja-JP" altLang="en-US" dirty="0"/>
              <a:t>出典</a:t>
            </a:r>
            <a:r>
              <a:rPr kumimoji="1" lang="ja-JP" altLang="en-US" dirty="0"/>
              <a:t>：環境再生保全機構　石綿と健康被害　</a:t>
            </a:r>
            <a:r>
              <a:rPr lang="en-US" altLang="ja-JP" dirty="0"/>
              <a:t>P15</a:t>
            </a:r>
            <a:r>
              <a:rPr lang="ja-JP" altLang="en-US" dirty="0"/>
              <a:t>より</a:t>
            </a:r>
            <a:endParaRPr kumimoji="1" lang="ja-JP" altLang="en-US" dirty="0"/>
          </a:p>
        </p:txBody>
      </p:sp>
    </p:spTree>
    <p:extLst>
      <p:ext uri="{BB962C8B-B14F-4D97-AF65-F5344CB8AC3E}">
        <p14:creationId xmlns:p14="http://schemas.microsoft.com/office/powerpoint/2010/main" val="3485739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喉頭がん・卵巣がん・後腹膜線維症</a:t>
            </a:r>
          </a:p>
        </p:txBody>
      </p:sp>
      <p:sp>
        <p:nvSpPr>
          <p:cNvPr id="3" name="コンテンツ プレースホルダー 2"/>
          <p:cNvSpPr>
            <a:spLocks noGrp="1"/>
          </p:cNvSpPr>
          <p:nvPr>
            <p:ph idx="1"/>
          </p:nvPr>
        </p:nvSpPr>
        <p:spPr/>
        <p:txBody>
          <a:bodyPr>
            <a:normAutofit/>
          </a:bodyPr>
          <a:lstStyle/>
          <a:p>
            <a:r>
              <a:rPr kumimoji="1" lang="ja-JP" altLang="en-US" sz="2400" dirty="0"/>
              <a:t>日本では認められていないものの、</a:t>
            </a:r>
            <a:r>
              <a:rPr lang="en-US" altLang="ja-JP" sz="2400" dirty="0"/>
              <a:t>WHO</a:t>
            </a:r>
            <a:r>
              <a:rPr lang="ja-JP" altLang="en-US" sz="2400" dirty="0"/>
              <a:t>の外部組織である国際がん研究機関（</a:t>
            </a:r>
            <a:r>
              <a:rPr lang="en-US" altLang="ja-JP" sz="2400" dirty="0"/>
              <a:t>IARC</a:t>
            </a:r>
            <a:r>
              <a:rPr lang="ja-JP" altLang="en-US" sz="2400" dirty="0"/>
              <a:t>）において、アスベストとの関連性が認められている疾患。</a:t>
            </a:r>
            <a:endParaRPr lang="en-US" altLang="ja-JP" sz="2400" dirty="0"/>
          </a:p>
          <a:p>
            <a:endParaRPr kumimoji="1" lang="en-US" altLang="ja-JP" sz="2400" dirty="0"/>
          </a:p>
          <a:p>
            <a:r>
              <a:rPr lang="ja-JP" altLang="en-US" sz="2400" dirty="0"/>
              <a:t>国際的な初めての石綿関連疾患診断基準となる、ヘルシンキ基準（平成</a:t>
            </a:r>
            <a:r>
              <a:rPr lang="en-US" altLang="ja-JP" sz="2400" dirty="0"/>
              <a:t>9</a:t>
            </a:r>
            <a:r>
              <a:rPr lang="ja-JP" altLang="en-US" sz="2400" dirty="0"/>
              <a:t>年（</a:t>
            </a:r>
            <a:r>
              <a:rPr lang="en-US" altLang="ja-JP" sz="2400" dirty="0"/>
              <a:t>1997</a:t>
            </a:r>
            <a:r>
              <a:rPr lang="ja-JP" altLang="en-US" sz="2400" dirty="0"/>
              <a:t>年））に追加する形で平成</a:t>
            </a:r>
            <a:r>
              <a:rPr lang="en-US" altLang="ja-JP" sz="2400" dirty="0"/>
              <a:t>26</a:t>
            </a:r>
            <a:r>
              <a:rPr lang="ja-JP" altLang="en-US" sz="2400" dirty="0"/>
              <a:t>年（</a:t>
            </a:r>
            <a:r>
              <a:rPr lang="en-US" altLang="ja-JP" sz="2400" dirty="0"/>
              <a:t>2014</a:t>
            </a:r>
            <a:r>
              <a:rPr lang="ja-JP" altLang="en-US" sz="2400" dirty="0"/>
              <a:t>年）に認められている。</a:t>
            </a:r>
            <a:endParaRPr lang="en-US" altLang="ja-JP" sz="2400" dirty="0"/>
          </a:p>
          <a:p>
            <a:endParaRPr kumimoji="1" lang="en-US" altLang="ja-JP" sz="2400" dirty="0"/>
          </a:p>
          <a:p>
            <a:r>
              <a:rPr lang="ja-JP" altLang="en-US" sz="2400" dirty="0"/>
              <a:t>現時点で、肺がん・喉頭がん・卵巣がん以外のがんは、石綿との因果関係は認められていない。</a:t>
            </a:r>
            <a:endParaRPr kumimoji="1" lang="en-US" altLang="ja-JP" sz="2400" dirty="0"/>
          </a:p>
          <a:p>
            <a:endParaRPr kumimoji="1" lang="ja-JP" altLang="en-US"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42</a:t>
            </a:fld>
            <a:endParaRPr kumimoji="1" lang="ja-JP" altLang="en-US"/>
          </a:p>
        </p:txBody>
      </p:sp>
    </p:spTree>
    <p:extLst>
      <p:ext uri="{BB962C8B-B14F-4D97-AF65-F5344CB8AC3E}">
        <p14:creationId xmlns:p14="http://schemas.microsoft.com/office/powerpoint/2010/main" val="978848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＜参考＞胸膜プラーク</a:t>
            </a:r>
          </a:p>
        </p:txBody>
      </p:sp>
      <p:sp>
        <p:nvSpPr>
          <p:cNvPr id="3" name="コンテンツ プレースホルダー 2"/>
          <p:cNvSpPr>
            <a:spLocks noGrp="1"/>
          </p:cNvSpPr>
          <p:nvPr>
            <p:ph idx="1"/>
          </p:nvPr>
        </p:nvSpPr>
        <p:spPr>
          <a:xfrm>
            <a:off x="1435608" y="1556792"/>
            <a:ext cx="7498080" cy="4691608"/>
          </a:xfrm>
        </p:spPr>
        <p:txBody>
          <a:bodyPr/>
          <a:lstStyle/>
          <a:p>
            <a:r>
              <a:rPr kumimoji="1" lang="ja-JP" altLang="en-US" dirty="0"/>
              <a:t>胸膜プラークとは</a:t>
            </a:r>
            <a:endParaRPr kumimoji="1" lang="en-US" altLang="ja-JP" dirty="0"/>
          </a:p>
          <a:p>
            <a:pPr marL="82296" indent="0">
              <a:buNone/>
            </a:pPr>
            <a:r>
              <a:rPr lang="ja-JP" altLang="en-US" sz="2400" dirty="0"/>
              <a:t>　石綿を吸入することによって胸膜の一部が肥厚</a:t>
            </a:r>
            <a:endParaRPr lang="en-US" altLang="ja-JP" sz="2400" dirty="0"/>
          </a:p>
          <a:p>
            <a:pPr marL="82296" indent="0">
              <a:buNone/>
            </a:pPr>
            <a:r>
              <a:rPr lang="ja-JP" altLang="en-US" sz="2400" dirty="0"/>
              <a:t>　胸膜プラーク自体で肺機能障害を伴わない。</a:t>
            </a:r>
            <a:endParaRPr lang="en-US" altLang="ja-JP" sz="2400" dirty="0"/>
          </a:p>
          <a:p>
            <a:pPr marL="82296" indent="0">
              <a:buNone/>
            </a:pPr>
            <a:endParaRPr lang="en-US" altLang="ja-JP" sz="2400" dirty="0"/>
          </a:p>
          <a:p>
            <a:pPr marL="82296" indent="0">
              <a:buNone/>
            </a:pPr>
            <a:r>
              <a:rPr lang="ja-JP" altLang="en-US" sz="2400" dirty="0"/>
              <a:t>　過去の石綿ばく露の指標となる。</a:t>
            </a:r>
            <a:endParaRPr lang="en-US" altLang="ja-JP" sz="2400" dirty="0"/>
          </a:p>
          <a:p>
            <a:pPr marL="82296" indent="0">
              <a:buNone/>
            </a:pPr>
            <a:r>
              <a:rPr lang="ja-JP" altLang="en-US" sz="2400" dirty="0"/>
              <a:t>→定期的な検診で経過を見ていくことが推奨される</a:t>
            </a:r>
            <a:endParaRPr lang="en-US" altLang="ja-JP" sz="2400" dirty="0"/>
          </a:p>
          <a:p>
            <a:pPr marL="82296" indent="0">
              <a:buNone/>
            </a:pPr>
            <a:r>
              <a:rPr lang="en-US" altLang="ja-JP" sz="2400" dirty="0"/>
              <a:t>※</a:t>
            </a:r>
            <a:r>
              <a:rPr lang="ja-JP" altLang="en-US" sz="2400" dirty="0"/>
              <a:t>　必ずしもアスベスト関連疾患に繋がるわけでは</a:t>
            </a:r>
            <a:endParaRPr lang="en-US" altLang="ja-JP" sz="2400" dirty="0"/>
          </a:p>
          <a:p>
            <a:pPr marL="82296" indent="0">
              <a:buNone/>
            </a:pPr>
            <a:r>
              <a:rPr lang="ja-JP" altLang="en-US" sz="2400" dirty="0"/>
              <a:t>　　ない</a:t>
            </a:r>
            <a:endParaRPr lang="en-US" altLang="ja-JP" sz="2400" dirty="0"/>
          </a:p>
          <a:p>
            <a:pPr marL="82296" indent="0">
              <a:buNone/>
            </a:pPr>
            <a:endParaRPr lang="en-US" altLang="ja-JP" sz="2400" dirty="0"/>
          </a:p>
          <a:p>
            <a:pPr marL="82296" indent="0">
              <a:buNone/>
            </a:pPr>
            <a:endParaRPr lang="en-US" altLang="ja-JP" sz="2400" dirty="0"/>
          </a:p>
          <a:p>
            <a:pPr marL="82296"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43</a:t>
            </a:fld>
            <a:endParaRPr kumimoji="1" lang="ja-JP" altLang="en-US"/>
          </a:p>
        </p:txBody>
      </p:sp>
    </p:spTree>
    <p:extLst>
      <p:ext uri="{BB962C8B-B14F-4D97-AF65-F5344CB8AC3E}">
        <p14:creationId xmlns:p14="http://schemas.microsoft.com/office/powerpoint/2010/main" val="3537903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＜参考＞胸膜プラーク</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1435608" y="1438074"/>
            <a:ext cx="7178040" cy="4531642"/>
          </a:xfrm>
          <a:prstGeom prst="rect">
            <a:avLst/>
          </a:prstGeom>
        </p:spPr>
      </p:pic>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44</a:t>
            </a:fld>
            <a:endParaRPr kumimoji="1" lang="ja-JP" altLang="en-US"/>
          </a:p>
        </p:txBody>
      </p:sp>
      <p:sp>
        <p:nvSpPr>
          <p:cNvPr id="6" name="テキスト ボックス 5"/>
          <p:cNvSpPr txBox="1"/>
          <p:nvPr/>
        </p:nvSpPr>
        <p:spPr>
          <a:xfrm>
            <a:off x="2036296" y="6120884"/>
            <a:ext cx="5976664" cy="369332"/>
          </a:xfrm>
          <a:prstGeom prst="rect">
            <a:avLst/>
          </a:prstGeom>
          <a:noFill/>
        </p:spPr>
        <p:txBody>
          <a:bodyPr wrap="square" rtlCol="0">
            <a:spAutoFit/>
          </a:bodyPr>
          <a:lstStyle/>
          <a:p>
            <a:r>
              <a:rPr lang="ja-JP" altLang="en-US" dirty="0"/>
              <a:t>出典</a:t>
            </a:r>
            <a:r>
              <a:rPr kumimoji="1" lang="ja-JP" altLang="en-US" dirty="0"/>
              <a:t>：環境再生保全機構　石綿と健康被害　</a:t>
            </a:r>
            <a:r>
              <a:rPr lang="en-US" altLang="ja-JP" dirty="0"/>
              <a:t>P17</a:t>
            </a:r>
            <a:r>
              <a:rPr lang="ja-JP" altLang="en-US" dirty="0"/>
              <a:t>より</a:t>
            </a:r>
            <a:endParaRPr kumimoji="1" lang="ja-JP" altLang="en-US" dirty="0"/>
          </a:p>
        </p:txBody>
      </p:sp>
    </p:spTree>
    <p:extLst>
      <p:ext uri="{BB962C8B-B14F-4D97-AF65-F5344CB8AC3E}">
        <p14:creationId xmlns:p14="http://schemas.microsoft.com/office/powerpoint/2010/main" val="874265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45</a:t>
            </a:fld>
            <a:endParaRPr kumimoji="1" lang="ja-JP" altLang="en-US"/>
          </a:p>
        </p:txBody>
      </p:sp>
      <p:sp>
        <p:nvSpPr>
          <p:cNvPr id="5" name="コンテンツ プレースホルダー 4"/>
          <p:cNvSpPr>
            <a:spLocks noGrp="1"/>
          </p:cNvSpPr>
          <p:nvPr>
            <p:ph idx="1"/>
          </p:nvPr>
        </p:nvSpPr>
        <p:spPr>
          <a:xfrm>
            <a:off x="1403648" y="980728"/>
            <a:ext cx="7498080" cy="4788000"/>
          </a:xfrm>
        </p:spPr>
        <p:txBody>
          <a:bodyPr anchor="ctr">
            <a:normAutofit/>
          </a:bodyPr>
          <a:lstStyle/>
          <a:p>
            <a:pPr marL="82296" indent="0">
              <a:buNone/>
            </a:pPr>
            <a:r>
              <a:rPr kumimoji="1" lang="ja-JP" altLang="en-US" sz="3600" dirty="0"/>
              <a:t>（４）浜見保育園アスベスト健康　　　</a:t>
            </a:r>
            <a:endParaRPr kumimoji="1" lang="en-US" altLang="ja-JP" sz="3600" dirty="0"/>
          </a:p>
          <a:p>
            <a:pPr marL="82296" indent="0">
              <a:buNone/>
            </a:pPr>
            <a:r>
              <a:rPr lang="ja-JP" altLang="en-US" sz="3600" dirty="0"/>
              <a:t>　　　</a:t>
            </a:r>
            <a:r>
              <a:rPr kumimoji="1" lang="ja-JP" altLang="en-US" sz="3600" dirty="0"/>
              <a:t>被害対策制度について</a:t>
            </a:r>
          </a:p>
        </p:txBody>
      </p:sp>
    </p:spTree>
    <p:extLst>
      <p:ext uri="{BB962C8B-B14F-4D97-AF65-F5344CB8AC3E}">
        <p14:creationId xmlns:p14="http://schemas.microsoft.com/office/powerpoint/2010/main" val="2444039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620688"/>
            <a:ext cx="7498080" cy="850106"/>
          </a:xfrm>
        </p:spPr>
        <p:txBody>
          <a:bodyPr>
            <a:noAutofit/>
          </a:bodyPr>
          <a:lstStyle/>
          <a:p>
            <a:r>
              <a:rPr lang="ja-JP" altLang="en-US" sz="3200" dirty="0"/>
              <a:t>浜見保育園園児アスベスト健康被害対策について</a:t>
            </a:r>
            <a:endParaRPr kumimoji="1" lang="ja-JP" altLang="en-US" sz="3200" dirty="0"/>
          </a:p>
        </p:txBody>
      </p:sp>
      <p:sp>
        <p:nvSpPr>
          <p:cNvPr id="3" name="コンテンツ プレースホルダー 2"/>
          <p:cNvSpPr>
            <a:spLocks noGrp="1"/>
          </p:cNvSpPr>
          <p:nvPr>
            <p:ph idx="1"/>
          </p:nvPr>
        </p:nvSpPr>
        <p:spPr>
          <a:xfrm>
            <a:off x="1378992" y="2276872"/>
            <a:ext cx="7498080" cy="3672408"/>
          </a:xfrm>
          <a:noFill/>
        </p:spPr>
        <p:txBody>
          <a:bodyPr>
            <a:noAutofit/>
          </a:bodyPr>
          <a:lstStyle/>
          <a:p>
            <a:pPr marL="82296" indent="0">
              <a:buNone/>
            </a:pPr>
            <a:r>
              <a:rPr lang="ja-JP" altLang="en-US" dirty="0"/>
              <a:t>①検診制度</a:t>
            </a:r>
            <a:endParaRPr lang="en-US" altLang="ja-JP" dirty="0"/>
          </a:p>
          <a:p>
            <a:pPr marL="82296" indent="0">
              <a:buNone/>
            </a:pPr>
            <a:r>
              <a:rPr lang="ja-JP" altLang="en-US" dirty="0"/>
              <a:t>（レントゲン撮影機会、読影等）</a:t>
            </a:r>
            <a:endParaRPr lang="en-US" altLang="ja-JP" dirty="0"/>
          </a:p>
          <a:p>
            <a:pPr marL="82296" indent="0">
              <a:buNone/>
            </a:pPr>
            <a:endParaRPr lang="ja-JP" altLang="ja-JP" dirty="0"/>
          </a:p>
          <a:p>
            <a:pPr marL="82296" indent="0">
              <a:buNone/>
            </a:pPr>
            <a:r>
              <a:rPr lang="ja-JP" altLang="en-US" dirty="0"/>
              <a:t>②</a:t>
            </a:r>
            <a:r>
              <a:rPr lang="ja-JP" altLang="ja-JP" dirty="0"/>
              <a:t>見舞金制度</a:t>
            </a:r>
            <a:endParaRPr lang="en-US" altLang="ja-JP" dirty="0"/>
          </a:p>
          <a:p>
            <a:pPr marL="82296" indent="0">
              <a:buNone/>
            </a:pPr>
            <a:endParaRPr lang="ja-JP" altLang="ja-JP" dirty="0"/>
          </a:p>
          <a:p>
            <a:pPr marL="82296" indent="0">
              <a:buNone/>
            </a:pPr>
            <a:r>
              <a:rPr lang="ja-JP" altLang="en-US" dirty="0"/>
              <a:t>③</a:t>
            </a:r>
            <a:r>
              <a:rPr lang="ja-JP" altLang="ja-JP" dirty="0"/>
              <a:t>補償・給付制度</a:t>
            </a:r>
            <a:endParaRPr lang="en-US" altLang="ja-JP" dirty="0"/>
          </a:p>
          <a:p>
            <a:pPr marL="82296"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46</a:t>
            </a:fld>
            <a:endParaRPr kumimoji="1" lang="ja-JP" altLang="en-US"/>
          </a:p>
        </p:txBody>
      </p:sp>
    </p:spTree>
    <p:extLst>
      <p:ext uri="{BB962C8B-B14F-4D97-AF65-F5344CB8AC3E}">
        <p14:creationId xmlns:p14="http://schemas.microsoft.com/office/powerpoint/2010/main" val="924847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4366" y="2494112"/>
            <a:ext cx="8229600" cy="1005764"/>
          </a:xfrm>
        </p:spPr>
        <p:txBody>
          <a:bodyPr>
            <a:normAutofit lnSpcReduction="10000"/>
          </a:bodyPr>
          <a:lstStyle/>
          <a:p>
            <a:r>
              <a:rPr kumimoji="1" lang="ja-JP" altLang="en-US" dirty="0"/>
              <a:t>胸膜プラーク（肥厚斑）および肺がんの早期診断を目的とする。</a:t>
            </a:r>
          </a:p>
        </p:txBody>
      </p:sp>
      <p:sp>
        <p:nvSpPr>
          <p:cNvPr id="2" name="タイトル 1"/>
          <p:cNvSpPr>
            <a:spLocks noGrp="1"/>
          </p:cNvSpPr>
          <p:nvPr>
            <p:ph type="title"/>
          </p:nvPr>
        </p:nvSpPr>
        <p:spPr>
          <a:xfrm>
            <a:off x="1080170" y="1458748"/>
            <a:ext cx="4973910" cy="1143000"/>
          </a:xfrm>
        </p:spPr>
        <p:txBody>
          <a:bodyPr/>
          <a:lstStyle/>
          <a:p>
            <a:r>
              <a:rPr kumimoji="1" lang="ja-JP" altLang="en-US" dirty="0"/>
              <a:t>検診の目的</a:t>
            </a:r>
          </a:p>
        </p:txBody>
      </p:sp>
      <p:sp>
        <p:nvSpPr>
          <p:cNvPr id="6" name="タイトル 1"/>
          <p:cNvSpPr txBox="1">
            <a:spLocks/>
          </p:cNvSpPr>
          <p:nvPr/>
        </p:nvSpPr>
        <p:spPr>
          <a:xfrm>
            <a:off x="1074366" y="3438128"/>
            <a:ext cx="5486172"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dirty="0"/>
              <a:t>検査方法</a:t>
            </a:r>
          </a:p>
        </p:txBody>
      </p:sp>
      <p:sp>
        <p:nvSpPr>
          <p:cNvPr id="8" name="コンテンツ プレースホルダー 2"/>
          <p:cNvSpPr txBox="1">
            <a:spLocks/>
          </p:cNvSpPr>
          <p:nvPr/>
        </p:nvSpPr>
        <p:spPr>
          <a:xfrm>
            <a:off x="922040" y="4581128"/>
            <a:ext cx="8229600" cy="1881336"/>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r>
              <a:rPr lang="ja-JP" altLang="en-US" dirty="0"/>
              <a:t>胸部エックス線撮影及び読影</a:t>
            </a:r>
            <a:endParaRPr lang="en-US" altLang="ja-JP" dirty="0"/>
          </a:p>
          <a:p>
            <a:r>
              <a:rPr lang="ja-JP" altLang="en-US" dirty="0"/>
              <a:t>精密検査が必要と判定された方は、胸部ＣＴ撮影等</a:t>
            </a:r>
            <a:endParaRPr lang="en-US" altLang="ja-JP" dirty="0"/>
          </a:p>
          <a:p>
            <a:pPr marL="109728" indent="0">
              <a:buNone/>
            </a:pPr>
            <a:r>
              <a:rPr lang="ja-JP" altLang="en-US" dirty="0"/>
              <a:t>　</a:t>
            </a:r>
            <a:r>
              <a:rPr lang="ja-JP" altLang="en-US" sz="2000" dirty="0"/>
              <a:t>（藤沢市石綿関連疾患対策委員会　検診健康相談部会の指示による）</a:t>
            </a:r>
            <a:endParaRPr lang="en-US" altLang="ja-JP" sz="2000" dirty="0"/>
          </a:p>
          <a:p>
            <a:endParaRPr lang="en-US" altLang="ja-JP" dirty="0"/>
          </a:p>
          <a:p>
            <a:endParaRPr lang="en-US" altLang="ja-JP" dirty="0"/>
          </a:p>
          <a:p>
            <a:endParaRPr lang="ja-JP" altLang="en-US" dirty="0"/>
          </a:p>
        </p:txBody>
      </p:sp>
      <p:sp>
        <p:nvSpPr>
          <p:cNvPr id="4" name="正方形/長方形 3"/>
          <p:cNvSpPr/>
          <p:nvPr/>
        </p:nvSpPr>
        <p:spPr>
          <a:xfrm>
            <a:off x="1074366" y="377496"/>
            <a:ext cx="7596000" cy="523220"/>
          </a:xfrm>
          <a:prstGeom prst="rect">
            <a:avLst/>
          </a:prstGeom>
        </p:spPr>
        <p:txBody>
          <a:bodyPr wrap="square">
            <a:spAutoFit/>
          </a:bodyPr>
          <a:lstStyle/>
          <a:p>
            <a:pPr marL="82296" indent="0">
              <a:buNone/>
            </a:pPr>
            <a:r>
              <a:rPr lang="ja-JP" altLang="en-US" sz="2800" dirty="0">
                <a:ln w="0"/>
                <a:effectLst>
                  <a:outerShdw blurRad="38100" dist="19050" dir="2700000" algn="tl" rotWithShape="0">
                    <a:schemeClr val="dk1">
                      <a:alpha val="40000"/>
                    </a:schemeClr>
                  </a:outerShdw>
                </a:effectLst>
              </a:rPr>
              <a:t>①検診制度（レントゲン撮影機会、読影等）</a:t>
            </a:r>
            <a:endParaRPr lang="en-US" altLang="ja-JP" sz="2800" dirty="0">
              <a:ln w="0"/>
              <a:effectLst>
                <a:outerShdw blurRad="38100" dist="19050" dir="2700000" algn="tl" rotWithShape="0">
                  <a:schemeClr val="dk1">
                    <a:alpha val="40000"/>
                  </a:schemeClr>
                </a:outerShdw>
              </a:effectLst>
            </a:endParaRPr>
          </a:p>
        </p:txBody>
      </p:sp>
      <p:sp>
        <p:nvSpPr>
          <p:cNvPr id="7"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47</a:t>
            </a:r>
            <a:endParaRPr kumimoji="1" lang="ja-JP" altLang="en-US" dirty="0"/>
          </a:p>
        </p:txBody>
      </p:sp>
    </p:spTree>
    <p:extLst>
      <p:ext uri="{BB962C8B-B14F-4D97-AF65-F5344CB8AC3E}">
        <p14:creationId xmlns:p14="http://schemas.microsoft.com/office/powerpoint/2010/main" val="3170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914400" y="1448780"/>
            <a:ext cx="8229600" cy="468052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r>
              <a:rPr lang="ja-JP" altLang="en-US" dirty="0"/>
              <a:t>昭和</a:t>
            </a:r>
            <a:r>
              <a:rPr lang="en-US" altLang="ja-JP" dirty="0"/>
              <a:t>47</a:t>
            </a:r>
            <a:r>
              <a:rPr lang="ja-JP" altLang="en-US" dirty="0"/>
              <a:t>年（</a:t>
            </a:r>
            <a:r>
              <a:rPr lang="en-US" altLang="ja-JP" dirty="0"/>
              <a:t>1972</a:t>
            </a:r>
            <a:r>
              <a:rPr lang="ja-JP" altLang="en-US" dirty="0"/>
              <a:t>年）</a:t>
            </a:r>
            <a:r>
              <a:rPr lang="en-US" altLang="ja-JP" dirty="0"/>
              <a:t>4</a:t>
            </a:r>
            <a:r>
              <a:rPr lang="ja-JP" altLang="en-US" dirty="0"/>
              <a:t>月から昭和</a:t>
            </a:r>
            <a:r>
              <a:rPr lang="en-US" altLang="ja-JP" dirty="0"/>
              <a:t>60</a:t>
            </a:r>
            <a:r>
              <a:rPr lang="ja-JP" altLang="en-US" dirty="0"/>
              <a:t>年（</a:t>
            </a:r>
            <a:r>
              <a:rPr lang="en-US" altLang="ja-JP" dirty="0"/>
              <a:t>1985</a:t>
            </a:r>
            <a:r>
              <a:rPr lang="ja-JP" altLang="en-US" dirty="0"/>
              <a:t>年）</a:t>
            </a:r>
            <a:r>
              <a:rPr lang="en-US" altLang="ja-JP" dirty="0"/>
              <a:t>2</a:t>
            </a:r>
            <a:r>
              <a:rPr lang="ja-JP" altLang="en-US" dirty="0"/>
              <a:t>月までの期間に浜見保育園に在園された方</a:t>
            </a:r>
            <a:endParaRPr lang="en-US" altLang="ja-JP" dirty="0"/>
          </a:p>
          <a:p>
            <a:r>
              <a:rPr lang="ja-JP" altLang="en-US" dirty="0"/>
              <a:t>平成</a:t>
            </a:r>
            <a:r>
              <a:rPr lang="en-US" altLang="ja-JP" dirty="0"/>
              <a:t>11</a:t>
            </a:r>
            <a:r>
              <a:rPr lang="ja-JP" altLang="en-US" dirty="0"/>
              <a:t>年（</a:t>
            </a:r>
            <a:r>
              <a:rPr lang="en-US" altLang="ja-JP" dirty="0"/>
              <a:t>1999</a:t>
            </a:r>
            <a:r>
              <a:rPr lang="ja-JP" altLang="en-US" dirty="0"/>
              <a:t>年）</a:t>
            </a:r>
            <a:r>
              <a:rPr lang="en-US" altLang="ja-JP" dirty="0"/>
              <a:t>4</a:t>
            </a:r>
            <a:r>
              <a:rPr lang="ja-JP" altLang="en-US" dirty="0"/>
              <a:t>月から平成</a:t>
            </a:r>
            <a:r>
              <a:rPr lang="en-US" altLang="ja-JP" dirty="0"/>
              <a:t>18</a:t>
            </a:r>
            <a:r>
              <a:rPr lang="ja-JP" altLang="en-US" dirty="0"/>
              <a:t>年（</a:t>
            </a:r>
            <a:r>
              <a:rPr lang="en-US" altLang="ja-JP" dirty="0"/>
              <a:t>2006</a:t>
            </a:r>
            <a:r>
              <a:rPr lang="ja-JP" altLang="en-US" dirty="0"/>
              <a:t>年）</a:t>
            </a:r>
            <a:r>
              <a:rPr lang="en-US" altLang="ja-JP" dirty="0"/>
              <a:t>2</a:t>
            </a:r>
            <a:r>
              <a:rPr lang="ja-JP" altLang="en-US" dirty="0"/>
              <a:t>月までの期間に浜見保育園に在園された方</a:t>
            </a:r>
            <a:endParaRPr lang="en-US" altLang="ja-JP" dirty="0"/>
          </a:p>
          <a:p>
            <a:pPr marL="109728" indent="0">
              <a:buNone/>
            </a:pPr>
            <a:r>
              <a:rPr lang="en-US" altLang="ja-JP" dirty="0"/>
              <a:t>	</a:t>
            </a:r>
            <a:r>
              <a:rPr lang="ja-JP" altLang="en-US" dirty="0"/>
              <a:t>　　</a:t>
            </a:r>
            <a:endParaRPr lang="en-US" altLang="ja-JP" b="1" dirty="0"/>
          </a:p>
          <a:p>
            <a:endParaRPr lang="en-US" altLang="ja-JP" dirty="0"/>
          </a:p>
          <a:p>
            <a:pPr marL="109728" indent="0">
              <a:buNone/>
            </a:pPr>
            <a:endParaRPr lang="en-US" altLang="ja-JP" dirty="0"/>
          </a:p>
          <a:p>
            <a:pPr marL="109728" indent="0">
              <a:buNone/>
            </a:pPr>
            <a:endParaRPr lang="en-US" altLang="ja-JP" dirty="0"/>
          </a:p>
          <a:p>
            <a:r>
              <a:rPr lang="ja-JP" altLang="en-US" dirty="0"/>
              <a:t>在園時期から</a:t>
            </a:r>
            <a:r>
              <a:rPr lang="en-US" altLang="ja-JP" dirty="0"/>
              <a:t>20</a:t>
            </a:r>
            <a:r>
              <a:rPr lang="ja-JP" altLang="en-US" dirty="0"/>
              <a:t>年以上経過している方</a:t>
            </a:r>
            <a:endParaRPr lang="en-US" altLang="ja-JP" dirty="0"/>
          </a:p>
          <a:p>
            <a:r>
              <a:rPr lang="ja-JP" altLang="en-US" dirty="0"/>
              <a:t>検診を希望される方</a:t>
            </a:r>
            <a:endParaRPr lang="en-US" altLang="ja-JP" dirty="0"/>
          </a:p>
          <a:p>
            <a:endParaRPr lang="en-US" altLang="ja-JP" dirty="0"/>
          </a:p>
          <a:p>
            <a:endParaRPr lang="en-US" altLang="ja-JP" dirty="0"/>
          </a:p>
          <a:p>
            <a:endParaRPr lang="en-US" altLang="ja-JP" dirty="0"/>
          </a:p>
          <a:p>
            <a:endParaRPr lang="ja-JP" altLang="en-US" dirty="0"/>
          </a:p>
        </p:txBody>
      </p:sp>
      <p:sp>
        <p:nvSpPr>
          <p:cNvPr id="4" name="タイトル 3"/>
          <p:cNvSpPr>
            <a:spLocks noGrp="1"/>
          </p:cNvSpPr>
          <p:nvPr>
            <p:ph type="title"/>
          </p:nvPr>
        </p:nvSpPr>
        <p:spPr>
          <a:xfrm>
            <a:off x="1074779" y="305780"/>
            <a:ext cx="4546848" cy="1143000"/>
          </a:xfrm>
        </p:spPr>
        <p:txBody>
          <a:bodyPr>
            <a:normAutofit/>
          </a:bodyPr>
          <a:lstStyle/>
          <a:p>
            <a:r>
              <a:rPr lang="ja-JP" altLang="en-US" dirty="0"/>
              <a:t>検診の対象者</a:t>
            </a:r>
            <a:endParaRPr kumimoji="1" lang="ja-JP" altLang="en-US" dirty="0"/>
          </a:p>
        </p:txBody>
      </p:sp>
      <p:sp>
        <p:nvSpPr>
          <p:cNvPr id="2" name="下矢印 1"/>
          <p:cNvSpPr/>
          <p:nvPr/>
        </p:nvSpPr>
        <p:spPr>
          <a:xfrm>
            <a:off x="4099115" y="4488780"/>
            <a:ext cx="864096" cy="5040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3"/>
          <p:cNvSpPr txBox="1">
            <a:spLocks/>
          </p:cNvSpPr>
          <p:nvPr/>
        </p:nvSpPr>
        <p:spPr>
          <a:xfrm>
            <a:off x="1074779" y="3392996"/>
            <a:ext cx="6912768" cy="1008112"/>
          </a:xfrm>
          <a:prstGeom prst="rect">
            <a:avLst/>
          </a:prstGeom>
          <a:solidFill>
            <a:schemeClr val="accent1">
              <a:lumMod val="40000"/>
              <a:lumOff val="60000"/>
            </a:schemeClr>
          </a:solidFill>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r>
              <a:rPr lang="en-US" altLang="ja-JP" sz="2400" dirty="0">
                <a:solidFill>
                  <a:schemeClr val="tx1"/>
                </a:solidFill>
              </a:rPr>
              <a:t>※</a:t>
            </a:r>
            <a:r>
              <a:rPr lang="ja-JP" altLang="en-US" sz="2400" dirty="0">
                <a:solidFill>
                  <a:schemeClr val="tx1"/>
                </a:solidFill>
              </a:rPr>
              <a:t>ただし、平成</a:t>
            </a:r>
            <a:r>
              <a:rPr lang="en-US" altLang="ja-JP" sz="2400" dirty="0">
                <a:solidFill>
                  <a:schemeClr val="tx1"/>
                </a:solidFill>
              </a:rPr>
              <a:t> 11</a:t>
            </a:r>
            <a:r>
              <a:rPr lang="ja-JP" altLang="en-US" sz="2400" dirty="0">
                <a:solidFill>
                  <a:schemeClr val="tx1"/>
                </a:solidFill>
              </a:rPr>
              <a:t>年（</a:t>
            </a:r>
            <a:r>
              <a:rPr lang="en-US" altLang="ja-JP" sz="2400" dirty="0">
                <a:solidFill>
                  <a:schemeClr val="tx1"/>
                </a:solidFill>
              </a:rPr>
              <a:t>1999</a:t>
            </a:r>
            <a:r>
              <a:rPr lang="ja-JP" altLang="en-US" sz="2400" dirty="0">
                <a:solidFill>
                  <a:schemeClr val="tx1"/>
                </a:solidFill>
              </a:rPr>
              <a:t>年）</a:t>
            </a:r>
            <a:r>
              <a:rPr lang="en-US" altLang="ja-JP" sz="2400" dirty="0">
                <a:solidFill>
                  <a:schemeClr val="tx1"/>
                </a:solidFill>
              </a:rPr>
              <a:t>4</a:t>
            </a:r>
            <a:r>
              <a:rPr lang="ja-JP" altLang="en-US" sz="2400" dirty="0">
                <a:solidFill>
                  <a:schemeClr val="tx1"/>
                </a:solidFill>
              </a:rPr>
              <a:t>月から平成</a:t>
            </a:r>
            <a:r>
              <a:rPr lang="en-US" altLang="ja-JP" sz="2400" dirty="0">
                <a:solidFill>
                  <a:schemeClr val="tx1"/>
                </a:solidFill>
              </a:rPr>
              <a:t>16</a:t>
            </a:r>
            <a:r>
              <a:rPr lang="ja-JP" altLang="en-US" sz="2400" dirty="0">
                <a:solidFill>
                  <a:schemeClr val="tx1"/>
                </a:solidFill>
              </a:rPr>
              <a:t>年（</a:t>
            </a:r>
            <a:r>
              <a:rPr lang="en-US" altLang="ja-JP" sz="2400" dirty="0">
                <a:solidFill>
                  <a:schemeClr val="tx1"/>
                </a:solidFill>
              </a:rPr>
              <a:t>2004</a:t>
            </a:r>
            <a:r>
              <a:rPr lang="ja-JP" altLang="en-US" sz="2400" dirty="0">
                <a:solidFill>
                  <a:schemeClr val="tx1"/>
                </a:solidFill>
              </a:rPr>
              <a:t>年）</a:t>
            </a:r>
            <a:r>
              <a:rPr lang="en-US" altLang="ja-JP" sz="2400" dirty="0">
                <a:solidFill>
                  <a:schemeClr val="tx1"/>
                </a:solidFill>
              </a:rPr>
              <a:t>3</a:t>
            </a:r>
            <a:r>
              <a:rPr lang="ja-JP" altLang="en-US" sz="2400" dirty="0">
                <a:solidFill>
                  <a:schemeClr val="tx1"/>
                </a:solidFill>
              </a:rPr>
              <a:t>月までの期間は、在園期間が</a:t>
            </a:r>
            <a:r>
              <a:rPr lang="en-US" altLang="ja-JP" sz="2400" dirty="0">
                <a:solidFill>
                  <a:schemeClr val="tx1"/>
                </a:solidFill>
              </a:rPr>
              <a:t>1</a:t>
            </a:r>
            <a:r>
              <a:rPr lang="ja-JP" altLang="en-US" sz="2400" dirty="0">
                <a:solidFill>
                  <a:schemeClr val="tx1"/>
                </a:solidFill>
              </a:rPr>
              <a:t>年以下の方は除く。</a:t>
            </a:r>
            <a:endParaRPr lang="ja-JP" altLang="en-US" dirty="0"/>
          </a:p>
        </p:txBody>
      </p:sp>
      <p:sp>
        <p:nvSpPr>
          <p:cNvPr id="6"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48</a:t>
            </a:r>
            <a:endParaRPr kumimoji="1" lang="ja-JP" altLang="en-US" dirty="0"/>
          </a:p>
        </p:txBody>
      </p:sp>
    </p:spTree>
    <p:extLst>
      <p:ext uri="{BB962C8B-B14F-4D97-AF65-F5344CB8AC3E}">
        <p14:creationId xmlns:p14="http://schemas.microsoft.com/office/powerpoint/2010/main" val="1597724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56320687"/>
              </p:ext>
            </p:extLst>
          </p:nvPr>
        </p:nvGraphicFramePr>
        <p:xfrm>
          <a:off x="1161514" y="1223225"/>
          <a:ext cx="7920880" cy="5210240"/>
        </p:xfrm>
        <a:graphic>
          <a:graphicData uri="http://schemas.openxmlformats.org/drawingml/2006/table">
            <a:tbl>
              <a:tblPr firstRow="1" bandRow="1">
                <a:tableStyleId>{5C22544A-7EE6-4342-B048-85BDC9FD1C3A}</a:tableStyleId>
              </a:tblPr>
              <a:tblGrid>
                <a:gridCol w="1410903">
                  <a:extLst>
                    <a:ext uri="{9D8B030D-6E8A-4147-A177-3AD203B41FA5}">
                      <a16:colId xmlns:a16="http://schemas.microsoft.com/office/drawing/2014/main" val="20000"/>
                    </a:ext>
                  </a:extLst>
                </a:gridCol>
                <a:gridCol w="814868">
                  <a:extLst>
                    <a:ext uri="{9D8B030D-6E8A-4147-A177-3AD203B41FA5}">
                      <a16:colId xmlns:a16="http://schemas.microsoft.com/office/drawing/2014/main" val="20001"/>
                    </a:ext>
                  </a:extLst>
                </a:gridCol>
                <a:gridCol w="814868">
                  <a:extLst>
                    <a:ext uri="{9D8B030D-6E8A-4147-A177-3AD203B41FA5}">
                      <a16:colId xmlns:a16="http://schemas.microsoft.com/office/drawing/2014/main" val="20002"/>
                    </a:ext>
                  </a:extLst>
                </a:gridCol>
                <a:gridCol w="814868">
                  <a:extLst>
                    <a:ext uri="{9D8B030D-6E8A-4147-A177-3AD203B41FA5}">
                      <a16:colId xmlns:a16="http://schemas.microsoft.com/office/drawing/2014/main" val="20003"/>
                    </a:ext>
                  </a:extLst>
                </a:gridCol>
                <a:gridCol w="797938">
                  <a:extLst>
                    <a:ext uri="{9D8B030D-6E8A-4147-A177-3AD203B41FA5}">
                      <a16:colId xmlns:a16="http://schemas.microsoft.com/office/drawing/2014/main" val="20004"/>
                    </a:ext>
                  </a:extLst>
                </a:gridCol>
                <a:gridCol w="814868">
                  <a:extLst>
                    <a:ext uri="{9D8B030D-6E8A-4147-A177-3AD203B41FA5}">
                      <a16:colId xmlns:a16="http://schemas.microsoft.com/office/drawing/2014/main" val="20005"/>
                    </a:ext>
                  </a:extLst>
                </a:gridCol>
                <a:gridCol w="831799">
                  <a:extLst>
                    <a:ext uri="{9D8B030D-6E8A-4147-A177-3AD203B41FA5}">
                      <a16:colId xmlns:a16="http://schemas.microsoft.com/office/drawing/2014/main" val="20006"/>
                    </a:ext>
                  </a:extLst>
                </a:gridCol>
                <a:gridCol w="814868">
                  <a:extLst>
                    <a:ext uri="{9D8B030D-6E8A-4147-A177-3AD203B41FA5}">
                      <a16:colId xmlns:a16="http://schemas.microsoft.com/office/drawing/2014/main" val="20007"/>
                    </a:ext>
                  </a:extLst>
                </a:gridCol>
                <a:gridCol w="805900">
                  <a:extLst>
                    <a:ext uri="{9D8B030D-6E8A-4147-A177-3AD203B41FA5}">
                      <a16:colId xmlns:a16="http://schemas.microsoft.com/office/drawing/2014/main" val="20008"/>
                    </a:ext>
                  </a:extLst>
                </a:gridCol>
              </a:tblGrid>
              <a:tr h="648072">
                <a:tc>
                  <a:txBody>
                    <a:bodyPr/>
                    <a:lstStyle/>
                    <a:p>
                      <a:pPr algn="ctr"/>
                      <a:endParaRPr kumimoji="1" lang="en-US" altLang="ja-JP" sz="1200" dirty="0"/>
                    </a:p>
                    <a:p>
                      <a:pPr algn="ctr"/>
                      <a:endParaRPr kumimoji="1" lang="en-US" altLang="ja-JP" sz="1200" dirty="0"/>
                    </a:p>
                    <a:p>
                      <a:pPr algn="l"/>
                      <a:r>
                        <a:rPr kumimoji="1" lang="ja-JP" altLang="en-US" sz="1200" dirty="0"/>
                        <a:t>在園時期</a:t>
                      </a:r>
                    </a:p>
                  </a:txBody>
                  <a:tcPr/>
                </a:tc>
                <a:tc>
                  <a:txBody>
                    <a:bodyPr/>
                    <a:lstStyle/>
                    <a:p>
                      <a:pPr algn="r"/>
                      <a:r>
                        <a:rPr kumimoji="1" lang="ja-JP" altLang="en-US" sz="1200" dirty="0"/>
                        <a:t>平成</a:t>
                      </a:r>
                      <a:r>
                        <a:rPr kumimoji="1" lang="en-US" altLang="ja-JP" sz="1200" dirty="0"/>
                        <a:t>30</a:t>
                      </a:r>
                    </a:p>
                    <a:p>
                      <a:pPr algn="r"/>
                      <a:r>
                        <a:rPr kumimoji="1" lang="ja-JP" altLang="en-US" sz="1200" dirty="0"/>
                        <a:t>年度</a:t>
                      </a:r>
                    </a:p>
                  </a:txBody>
                  <a:tcPr/>
                </a:tc>
                <a:tc>
                  <a:txBody>
                    <a:bodyPr/>
                    <a:lstStyle/>
                    <a:p>
                      <a:pPr algn="r"/>
                      <a:r>
                        <a:rPr kumimoji="1" lang="ja-JP" altLang="en-US" sz="1200" dirty="0"/>
                        <a:t>令和元</a:t>
                      </a:r>
                      <a:endParaRPr kumimoji="1" lang="en-US" altLang="ja-JP" sz="1200" dirty="0"/>
                    </a:p>
                    <a:p>
                      <a:pPr algn="r"/>
                      <a:r>
                        <a:rPr kumimoji="1" lang="ja-JP" altLang="en-US" sz="1200" dirty="0"/>
                        <a:t>年度</a:t>
                      </a:r>
                    </a:p>
                  </a:txBody>
                  <a:tcPr/>
                </a:tc>
                <a:tc>
                  <a:txBody>
                    <a:bodyPr/>
                    <a:lstStyle/>
                    <a:p>
                      <a:pPr algn="r"/>
                      <a:r>
                        <a:rPr kumimoji="1" lang="ja-JP" altLang="en-US" sz="1200" dirty="0"/>
                        <a:t>令和</a:t>
                      </a:r>
                      <a:r>
                        <a:rPr kumimoji="1" lang="en-US" altLang="ja-JP" sz="1200" dirty="0"/>
                        <a:t>2</a:t>
                      </a:r>
                    </a:p>
                    <a:p>
                      <a:pPr algn="r"/>
                      <a:r>
                        <a:rPr kumimoji="1" lang="ja-JP" altLang="en-US" sz="1200" dirty="0"/>
                        <a:t>年度</a:t>
                      </a:r>
                    </a:p>
                  </a:txBody>
                  <a:tcPr/>
                </a:tc>
                <a:tc>
                  <a:txBody>
                    <a:bodyPr/>
                    <a:lstStyle/>
                    <a:p>
                      <a:pPr algn="r"/>
                      <a:r>
                        <a:rPr kumimoji="1" lang="ja-JP" altLang="en-US" sz="1200" dirty="0"/>
                        <a:t>令和</a:t>
                      </a:r>
                      <a:r>
                        <a:rPr kumimoji="1" lang="en-US" altLang="ja-JP" sz="1200" dirty="0"/>
                        <a:t>3</a:t>
                      </a:r>
                    </a:p>
                    <a:p>
                      <a:pPr algn="r"/>
                      <a:r>
                        <a:rPr kumimoji="1" lang="ja-JP" altLang="en-US" sz="1200" dirty="0"/>
                        <a:t>年度</a:t>
                      </a:r>
                    </a:p>
                  </a:txBody>
                  <a:tcPr/>
                </a:tc>
                <a:tc>
                  <a:txBody>
                    <a:bodyPr/>
                    <a:lstStyle/>
                    <a:p>
                      <a:pPr algn="r"/>
                      <a:r>
                        <a:rPr kumimoji="1" lang="ja-JP" altLang="en-US" sz="1200" dirty="0"/>
                        <a:t>令和</a:t>
                      </a:r>
                      <a:r>
                        <a:rPr kumimoji="1" lang="en-US" altLang="ja-JP" sz="1200" dirty="0"/>
                        <a:t>4</a:t>
                      </a:r>
                    </a:p>
                    <a:p>
                      <a:pPr algn="r"/>
                      <a:r>
                        <a:rPr kumimoji="1" lang="ja-JP" altLang="en-US" sz="1200" dirty="0"/>
                        <a:t>年度</a:t>
                      </a:r>
                    </a:p>
                  </a:txBody>
                  <a:tcPr/>
                </a:tc>
                <a:tc>
                  <a:txBody>
                    <a:bodyPr/>
                    <a:lstStyle/>
                    <a:p>
                      <a:pPr algn="r"/>
                      <a:r>
                        <a:rPr kumimoji="1" lang="ja-JP" altLang="en-US" sz="1200" dirty="0"/>
                        <a:t>令和</a:t>
                      </a:r>
                      <a:r>
                        <a:rPr kumimoji="1" lang="en-US" altLang="ja-JP" sz="1200" dirty="0"/>
                        <a:t>5</a:t>
                      </a:r>
                    </a:p>
                    <a:p>
                      <a:pPr algn="r"/>
                      <a:r>
                        <a:rPr kumimoji="1" lang="ja-JP" altLang="en-US" sz="1200" dirty="0"/>
                        <a:t>年度</a:t>
                      </a:r>
                    </a:p>
                  </a:txBody>
                  <a:tcPr/>
                </a:tc>
                <a:tc>
                  <a:txBody>
                    <a:bodyPr/>
                    <a:lstStyle/>
                    <a:p>
                      <a:pPr algn="r"/>
                      <a:r>
                        <a:rPr kumimoji="1" lang="ja-JP" altLang="en-US" sz="1200" dirty="0"/>
                        <a:t>令和</a:t>
                      </a:r>
                      <a:r>
                        <a:rPr kumimoji="1" lang="en-US" altLang="ja-JP" sz="1200" dirty="0"/>
                        <a:t>6</a:t>
                      </a:r>
                    </a:p>
                    <a:p>
                      <a:pPr algn="r"/>
                      <a:r>
                        <a:rPr kumimoji="1" lang="ja-JP" altLang="en-US" sz="1200" dirty="0"/>
                        <a:t>年度</a:t>
                      </a:r>
                    </a:p>
                  </a:txBody>
                  <a:tcPr/>
                </a:tc>
                <a:tc>
                  <a:txBody>
                    <a:bodyPr/>
                    <a:lstStyle/>
                    <a:p>
                      <a:pPr algn="r"/>
                      <a:r>
                        <a:rPr kumimoji="1" lang="ja-JP" altLang="en-US" sz="1200" dirty="0"/>
                        <a:t>令和</a:t>
                      </a:r>
                      <a:r>
                        <a:rPr kumimoji="1" lang="en-US" altLang="ja-JP" sz="1200" dirty="0"/>
                        <a:t>7</a:t>
                      </a:r>
                    </a:p>
                    <a:p>
                      <a:pPr algn="r"/>
                      <a:r>
                        <a:rPr kumimoji="1" lang="ja-JP" altLang="en-US" sz="1200" dirty="0"/>
                        <a:t>年度</a:t>
                      </a:r>
                    </a:p>
                  </a:txBody>
                  <a:tcPr/>
                </a:tc>
                <a:extLst>
                  <a:ext uri="{0D108BD9-81ED-4DB2-BD59-A6C34878D82A}">
                    <a16:rowId xmlns:a16="http://schemas.microsoft.com/office/drawing/2014/main" val="10000"/>
                  </a:ext>
                </a:extLst>
              </a:tr>
              <a:tr h="504056">
                <a:tc>
                  <a:txBody>
                    <a:bodyPr/>
                    <a:lstStyle/>
                    <a:p>
                      <a:pPr algn="ctr"/>
                      <a:r>
                        <a:rPr kumimoji="1" lang="ja-JP" altLang="en-US" sz="1200" dirty="0"/>
                        <a:t>昭和</a:t>
                      </a:r>
                      <a:r>
                        <a:rPr kumimoji="1" lang="en-US" altLang="ja-JP" sz="1200" dirty="0"/>
                        <a:t>47</a:t>
                      </a:r>
                      <a:r>
                        <a:rPr kumimoji="1" lang="ja-JP" altLang="en-US" sz="1200" dirty="0"/>
                        <a:t>年</a:t>
                      </a:r>
                      <a:r>
                        <a:rPr kumimoji="1" lang="en-US" altLang="ja-JP" sz="1200" dirty="0"/>
                        <a:t>4</a:t>
                      </a:r>
                      <a:r>
                        <a:rPr kumimoji="1" lang="ja-JP" altLang="en-US" sz="1200" dirty="0"/>
                        <a:t>月～</a:t>
                      </a:r>
                      <a:endParaRPr kumimoji="1" lang="en-US" altLang="ja-JP" sz="1200" dirty="0"/>
                    </a:p>
                    <a:p>
                      <a:pPr algn="ctr"/>
                      <a:r>
                        <a:rPr kumimoji="1" lang="ja-JP" altLang="en-US" sz="1200" dirty="0"/>
                        <a:t>昭和</a:t>
                      </a:r>
                      <a:r>
                        <a:rPr kumimoji="1" lang="en-US" altLang="ja-JP" sz="1200" dirty="0"/>
                        <a:t>60</a:t>
                      </a:r>
                      <a:r>
                        <a:rPr kumimoji="1" lang="ja-JP" altLang="en-US" sz="1200" dirty="0"/>
                        <a:t>年</a:t>
                      </a:r>
                      <a:r>
                        <a:rPr kumimoji="1" lang="en-US" altLang="ja-JP" sz="1200" dirty="0"/>
                        <a:t>2</a:t>
                      </a:r>
                      <a:r>
                        <a:rPr kumimoji="1" lang="ja-JP" altLang="en-US" sz="1200" dirty="0"/>
                        <a:t>月</a:t>
                      </a:r>
                      <a:endParaRPr kumimoji="1" lang="en-US" altLang="ja-JP"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0001"/>
                  </a:ext>
                </a:extLst>
              </a:tr>
              <a:tr h="504056">
                <a:tc>
                  <a:txBody>
                    <a:bodyPr/>
                    <a:lstStyle/>
                    <a:p>
                      <a:pPr algn="ctr"/>
                      <a:r>
                        <a:rPr kumimoji="1" lang="ja-JP" altLang="en-US" sz="1200" dirty="0"/>
                        <a:t>昭和</a:t>
                      </a:r>
                      <a:r>
                        <a:rPr kumimoji="1" lang="en-US" altLang="ja-JP" sz="1200" dirty="0"/>
                        <a:t>60</a:t>
                      </a:r>
                      <a:r>
                        <a:rPr kumimoji="1" lang="ja-JP" altLang="en-US" sz="1200" dirty="0"/>
                        <a:t>年</a:t>
                      </a:r>
                      <a:r>
                        <a:rPr kumimoji="1" lang="en-US" altLang="ja-JP" sz="1200" dirty="0"/>
                        <a:t>3</a:t>
                      </a:r>
                      <a:r>
                        <a:rPr kumimoji="1" lang="ja-JP" altLang="en-US" sz="1200" dirty="0"/>
                        <a:t>月～</a:t>
                      </a:r>
                      <a:endParaRPr kumimoji="1" lang="en-US" altLang="ja-JP" sz="1200" dirty="0"/>
                    </a:p>
                    <a:p>
                      <a:pPr algn="ctr"/>
                      <a:r>
                        <a:rPr kumimoji="1" lang="ja-JP" altLang="en-US" sz="1200" dirty="0"/>
                        <a:t>平成</a:t>
                      </a:r>
                      <a:r>
                        <a:rPr kumimoji="1" lang="en-US" altLang="ja-JP" sz="1200" dirty="0"/>
                        <a:t>11</a:t>
                      </a:r>
                      <a:r>
                        <a:rPr kumimoji="1" lang="ja-JP" altLang="en-US" sz="1200" dirty="0"/>
                        <a:t>年</a:t>
                      </a:r>
                      <a:r>
                        <a:rPr kumimoji="1" lang="en-US" altLang="ja-JP" sz="1200" dirty="0"/>
                        <a:t>3</a:t>
                      </a:r>
                      <a:r>
                        <a:rPr kumimoji="1" lang="ja-JP" altLang="en-US" sz="1200" dirty="0"/>
                        <a:t>月</a:t>
                      </a:r>
                      <a:endParaRPr kumimoji="1" lang="en-US" altLang="ja-JP"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0002"/>
                  </a:ext>
                </a:extLst>
              </a:tr>
              <a:tr h="432048">
                <a:tc>
                  <a:txBody>
                    <a:bodyPr/>
                    <a:lstStyle/>
                    <a:p>
                      <a:pPr algn="ctr"/>
                      <a:r>
                        <a:rPr kumimoji="1" lang="ja-JP" altLang="en-US" sz="1200" dirty="0"/>
                        <a:t>平成</a:t>
                      </a:r>
                      <a:r>
                        <a:rPr kumimoji="1" lang="en-US" altLang="ja-JP" sz="1200" dirty="0"/>
                        <a:t>11</a:t>
                      </a:r>
                      <a:r>
                        <a:rPr kumimoji="1" lang="ja-JP" altLang="en-US" sz="1200" dirty="0"/>
                        <a:t>年度　</a:t>
                      </a:r>
                      <a:r>
                        <a:rPr kumimoji="1" lang="en-US" altLang="ja-JP" sz="1200" dirty="0"/>
                        <a:t>※</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0003"/>
                  </a:ext>
                </a:extLst>
              </a:tr>
              <a:tr h="432048">
                <a:tc>
                  <a:txBody>
                    <a:bodyPr/>
                    <a:lstStyle/>
                    <a:p>
                      <a:pPr algn="ctr"/>
                      <a:r>
                        <a:rPr kumimoji="1" lang="ja-JP" altLang="en-US" sz="1200" dirty="0"/>
                        <a:t>平成</a:t>
                      </a:r>
                      <a:r>
                        <a:rPr kumimoji="1" lang="en-US" altLang="ja-JP" sz="1200" dirty="0"/>
                        <a:t>12</a:t>
                      </a:r>
                      <a:r>
                        <a:rPr kumimoji="1" lang="ja-JP" altLang="en-US" sz="1200" dirty="0"/>
                        <a:t>年度　</a:t>
                      </a:r>
                      <a:r>
                        <a:rPr kumimoji="1" lang="en-US" altLang="ja-JP" sz="1200" dirty="0"/>
                        <a:t>※</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0004"/>
                  </a:ext>
                </a:extLst>
              </a:tr>
              <a:tr h="432048">
                <a:tc>
                  <a:txBody>
                    <a:bodyPr/>
                    <a:lstStyle/>
                    <a:p>
                      <a:pPr algn="ctr"/>
                      <a:r>
                        <a:rPr kumimoji="1" lang="ja-JP" altLang="en-US" sz="1200" dirty="0"/>
                        <a:t>平成</a:t>
                      </a:r>
                      <a:r>
                        <a:rPr kumimoji="1" lang="en-US" altLang="ja-JP" sz="1200" dirty="0"/>
                        <a:t>13</a:t>
                      </a:r>
                      <a:r>
                        <a:rPr kumimoji="1" lang="ja-JP" altLang="en-US" sz="1200" dirty="0"/>
                        <a:t>年度　</a:t>
                      </a:r>
                      <a:r>
                        <a:rPr kumimoji="1" lang="en-US" altLang="ja-JP" sz="1200" dirty="0"/>
                        <a:t>※</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0005"/>
                  </a:ext>
                </a:extLst>
              </a:tr>
              <a:tr h="432048">
                <a:tc>
                  <a:txBody>
                    <a:bodyPr/>
                    <a:lstStyle/>
                    <a:p>
                      <a:pPr algn="ctr"/>
                      <a:r>
                        <a:rPr kumimoji="1" lang="ja-JP" altLang="en-US" sz="1200" dirty="0"/>
                        <a:t>平成</a:t>
                      </a:r>
                      <a:r>
                        <a:rPr kumimoji="1" lang="en-US" altLang="ja-JP" sz="1200" dirty="0"/>
                        <a:t>14</a:t>
                      </a:r>
                      <a:r>
                        <a:rPr kumimoji="1" lang="ja-JP" altLang="en-US" sz="1200" dirty="0"/>
                        <a:t>年度　</a:t>
                      </a:r>
                      <a:r>
                        <a:rPr kumimoji="1" lang="en-US" altLang="ja-JP" sz="1200" dirty="0"/>
                        <a:t>※</a:t>
                      </a:r>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0006"/>
                  </a:ext>
                </a:extLst>
              </a:tr>
              <a:tr h="432048">
                <a:tc>
                  <a:txBody>
                    <a:bodyPr/>
                    <a:lstStyle/>
                    <a:p>
                      <a:pPr algn="ctr"/>
                      <a:r>
                        <a:rPr kumimoji="1" lang="ja-JP" altLang="en-US" sz="1200" dirty="0"/>
                        <a:t>平成</a:t>
                      </a:r>
                      <a:r>
                        <a:rPr kumimoji="1" lang="en-US" altLang="ja-JP" sz="1200" dirty="0"/>
                        <a:t>15</a:t>
                      </a:r>
                      <a:r>
                        <a:rPr kumimoji="1" lang="ja-JP" altLang="en-US" sz="1200" dirty="0"/>
                        <a:t>年度　</a:t>
                      </a:r>
                      <a:r>
                        <a:rPr kumimoji="1" lang="en-US" altLang="ja-JP" sz="1200" dirty="0"/>
                        <a:t>※</a:t>
                      </a:r>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0007"/>
                  </a:ext>
                </a:extLst>
              </a:tr>
              <a:tr h="432048">
                <a:tc>
                  <a:txBody>
                    <a:bodyPr/>
                    <a:lstStyle/>
                    <a:p>
                      <a:pPr algn="l"/>
                      <a:r>
                        <a:rPr kumimoji="1" lang="ja-JP" altLang="en-US" sz="1200" dirty="0"/>
                        <a:t>　平成</a:t>
                      </a:r>
                      <a:r>
                        <a:rPr kumimoji="1" lang="en-US" altLang="ja-JP" sz="1200" dirty="0"/>
                        <a:t>16</a:t>
                      </a:r>
                      <a:r>
                        <a:rPr kumimoji="1" lang="ja-JP" altLang="en-US" sz="1200" dirty="0"/>
                        <a:t>年度</a:t>
                      </a:r>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0008"/>
                  </a:ext>
                </a:extLst>
              </a:tr>
              <a:tr h="432048">
                <a:tc>
                  <a:txBody>
                    <a:bodyPr/>
                    <a:lstStyle/>
                    <a:p>
                      <a:pPr algn="l"/>
                      <a:r>
                        <a:rPr kumimoji="1" lang="ja-JP" altLang="en-US" sz="1200" dirty="0"/>
                        <a:t>　平成</a:t>
                      </a:r>
                      <a:r>
                        <a:rPr kumimoji="1" lang="en-US" altLang="ja-JP" sz="1200" dirty="0"/>
                        <a:t>17</a:t>
                      </a:r>
                      <a:r>
                        <a:rPr kumimoji="1" lang="ja-JP" altLang="en-US" sz="1200" dirty="0"/>
                        <a:t>年度</a:t>
                      </a: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0009"/>
                  </a:ext>
                </a:extLst>
              </a:tr>
              <a:tr h="529720">
                <a:tc>
                  <a:txBody>
                    <a:bodyPr/>
                    <a:lstStyle/>
                    <a:p>
                      <a:pPr algn="ctr"/>
                      <a:r>
                        <a:rPr kumimoji="1" lang="ja-JP" altLang="en-US" sz="1200" dirty="0"/>
                        <a:t>平成</a:t>
                      </a:r>
                      <a:r>
                        <a:rPr kumimoji="1" lang="en-US" altLang="ja-JP" sz="1200" dirty="0"/>
                        <a:t>18</a:t>
                      </a:r>
                      <a:r>
                        <a:rPr kumimoji="1" lang="ja-JP" altLang="en-US" sz="1200" dirty="0"/>
                        <a:t>年</a:t>
                      </a:r>
                      <a:r>
                        <a:rPr kumimoji="1" lang="en-US" altLang="ja-JP" sz="1200" dirty="0"/>
                        <a:t>3</a:t>
                      </a:r>
                      <a:r>
                        <a:rPr kumimoji="1" lang="ja-JP" altLang="en-US" sz="1200" dirty="0"/>
                        <a:t>月～</a:t>
                      </a:r>
                      <a:endParaRPr kumimoji="1" lang="en-US" altLang="ja-JP" sz="1200" dirty="0"/>
                    </a:p>
                    <a:p>
                      <a:pPr algn="ctr"/>
                      <a:r>
                        <a:rPr kumimoji="1" lang="ja-JP" altLang="en-US" sz="1200" dirty="0"/>
                        <a:t>平成</a:t>
                      </a:r>
                      <a:r>
                        <a:rPr kumimoji="1" lang="en-US" altLang="ja-JP" sz="1200" dirty="0"/>
                        <a:t>19</a:t>
                      </a:r>
                      <a:r>
                        <a:rPr kumimoji="1" lang="ja-JP" altLang="en-US" sz="1200" dirty="0"/>
                        <a:t>年</a:t>
                      </a:r>
                      <a:r>
                        <a:rPr kumimoji="1" lang="en-US" altLang="ja-JP" sz="1200" dirty="0"/>
                        <a:t>8</a:t>
                      </a:r>
                      <a:r>
                        <a:rPr kumimoji="1" lang="ja-JP" altLang="en-US" sz="1200" dirty="0"/>
                        <a:t>月</a:t>
                      </a:r>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0010"/>
                  </a:ext>
                </a:extLst>
              </a:tr>
            </a:tbl>
          </a:graphicData>
        </a:graphic>
      </p:graphicFrame>
      <p:sp>
        <p:nvSpPr>
          <p:cNvPr id="2" name="タイトル 1"/>
          <p:cNvSpPr>
            <a:spLocks noGrp="1"/>
          </p:cNvSpPr>
          <p:nvPr>
            <p:ph type="title"/>
          </p:nvPr>
        </p:nvSpPr>
        <p:spPr>
          <a:xfrm>
            <a:off x="1017728" y="116432"/>
            <a:ext cx="7802744" cy="805143"/>
          </a:xfrm>
        </p:spPr>
        <p:txBody>
          <a:bodyPr>
            <a:normAutofit/>
          </a:bodyPr>
          <a:lstStyle/>
          <a:p>
            <a:r>
              <a:rPr kumimoji="1" lang="ja-JP" altLang="en-US" sz="2600" dirty="0"/>
              <a:t>検診計画　</a:t>
            </a:r>
          </a:p>
        </p:txBody>
      </p:sp>
      <p:sp>
        <p:nvSpPr>
          <p:cNvPr id="5" name="右矢印 4"/>
          <p:cNvSpPr/>
          <p:nvPr/>
        </p:nvSpPr>
        <p:spPr>
          <a:xfrm>
            <a:off x="3371934" y="3078022"/>
            <a:ext cx="56886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6620145" y="4739952"/>
            <a:ext cx="24338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flipV="1">
            <a:off x="5024559" y="3908782"/>
            <a:ext cx="402939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5856209" y="4347431"/>
            <a:ext cx="32043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flipV="1">
            <a:off x="7475002" y="5219002"/>
            <a:ext cx="15855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flipV="1">
            <a:off x="8259933" y="5657242"/>
            <a:ext cx="80063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flipV="1">
            <a:off x="4262212" y="3470542"/>
            <a:ext cx="479835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579846" y="2097707"/>
            <a:ext cx="648072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80466" y="2459520"/>
            <a:ext cx="5256584" cy="276999"/>
          </a:xfrm>
          <a:prstGeom prst="rect">
            <a:avLst/>
          </a:prstGeom>
          <a:noFill/>
          <a:ln w="6350" cap="rnd">
            <a:solidFill>
              <a:schemeClr val="tx1"/>
            </a:solidFill>
            <a:prstDash val="sysDash"/>
            <a:bevel/>
          </a:ln>
        </p:spPr>
        <p:txBody>
          <a:bodyPr wrap="square" rtlCol="0">
            <a:spAutoFit/>
          </a:bodyPr>
          <a:lstStyle/>
          <a:p>
            <a:pPr algn="ctr"/>
            <a:r>
              <a:rPr kumimoji="1" lang="ja-JP" altLang="en-US" sz="1200" dirty="0"/>
              <a:t>検診対象外</a:t>
            </a:r>
          </a:p>
        </p:txBody>
      </p:sp>
      <p:sp>
        <p:nvSpPr>
          <p:cNvPr id="16" name="テキスト ボックス 15"/>
          <p:cNvSpPr txBox="1"/>
          <p:nvPr/>
        </p:nvSpPr>
        <p:spPr>
          <a:xfrm>
            <a:off x="2483768" y="6021604"/>
            <a:ext cx="5276372" cy="276999"/>
          </a:xfrm>
          <a:prstGeom prst="rect">
            <a:avLst/>
          </a:prstGeom>
          <a:noFill/>
          <a:ln w="6350" cap="rnd">
            <a:solidFill>
              <a:schemeClr val="tx1"/>
            </a:solidFill>
            <a:prstDash val="sysDash"/>
            <a:bevel/>
          </a:ln>
        </p:spPr>
        <p:txBody>
          <a:bodyPr wrap="square" rtlCol="0">
            <a:spAutoFit/>
          </a:bodyPr>
          <a:lstStyle/>
          <a:p>
            <a:pPr algn="ctr"/>
            <a:r>
              <a:rPr kumimoji="1" lang="ja-JP" altLang="en-US" sz="1200" dirty="0"/>
              <a:t>検診対象外</a:t>
            </a:r>
          </a:p>
        </p:txBody>
      </p:sp>
      <p:cxnSp>
        <p:nvCxnSpPr>
          <p:cNvPr id="8" name="直線コネクタ 7"/>
          <p:cNvCxnSpPr/>
          <p:nvPr/>
        </p:nvCxnSpPr>
        <p:spPr>
          <a:xfrm>
            <a:off x="1161514" y="1231711"/>
            <a:ext cx="1368152" cy="6326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タイトル 1"/>
          <p:cNvSpPr txBox="1">
            <a:spLocks/>
          </p:cNvSpPr>
          <p:nvPr/>
        </p:nvSpPr>
        <p:spPr>
          <a:xfrm>
            <a:off x="771190" y="850035"/>
            <a:ext cx="7730111" cy="32425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altLang="ja-JP" sz="1400" b="0" dirty="0">
                <a:effectLst/>
              </a:rPr>
              <a:t>※</a:t>
            </a:r>
            <a:r>
              <a:rPr lang="ja-JP" altLang="en-US" sz="1400" b="0" dirty="0">
                <a:effectLst/>
              </a:rPr>
              <a:t>平成</a:t>
            </a:r>
            <a:r>
              <a:rPr lang="en-US" altLang="ja-JP" sz="1400" b="0" dirty="0">
                <a:effectLst/>
              </a:rPr>
              <a:t>11</a:t>
            </a:r>
            <a:r>
              <a:rPr lang="ja-JP" altLang="en-US" sz="1400" b="0" dirty="0">
                <a:effectLst/>
              </a:rPr>
              <a:t>年度から平成</a:t>
            </a:r>
            <a:r>
              <a:rPr lang="en-US" altLang="ja-JP" sz="1400" b="0" dirty="0">
                <a:effectLst/>
              </a:rPr>
              <a:t>15</a:t>
            </a:r>
            <a:r>
              <a:rPr lang="ja-JP" altLang="en-US" sz="1400" b="0" dirty="0">
                <a:effectLst/>
              </a:rPr>
              <a:t>年度の期間に限り、在園期間が</a:t>
            </a:r>
            <a:r>
              <a:rPr lang="en-US" altLang="ja-JP" sz="1400" b="0" dirty="0">
                <a:effectLst/>
              </a:rPr>
              <a:t>1</a:t>
            </a:r>
            <a:r>
              <a:rPr lang="ja-JP" altLang="en-US" sz="1400" b="0" dirty="0">
                <a:effectLst/>
              </a:rPr>
              <a:t>年以下の方は除く</a:t>
            </a:r>
          </a:p>
        </p:txBody>
      </p:sp>
      <p:sp>
        <p:nvSpPr>
          <p:cNvPr id="18"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49</a:t>
            </a:r>
            <a:endParaRPr kumimoji="1" lang="ja-JP" altLang="en-US" dirty="0"/>
          </a:p>
        </p:txBody>
      </p:sp>
    </p:spTree>
    <p:extLst>
      <p:ext uri="{BB962C8B-B14F-4D97-AF65-F5344CB8AC3E}">
        <p14:creationId xmlns:p14="http://schemas.microsoft.com/office/powerpoint/2010/main" val="22754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850106"/>
          </a:xfrm>
        </p:spPr>
        <p:txBody>
          <a:bodyPr>
            <a:noAutofit/>
          </a:bodyPr>
          <a:lstStyle/>
          <a:p>
            <a:r>
              <a:rPr lang="ja-JP" altLang="en-US" sz="3200" dirty="0"/>
              <a:t>２ 藤沢市石綿関連疾患対策委員会について</a:t>
            </a:r>
            <a:endParaRPr kumimoji="1" lang="ja-JP" altLang="en-US" sz="3200"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5</a:t>
            </a:fld>
            <a:endParaRPr kumimoji="1" lang="ja-JP" altLang="en-US"/>
          </a:p>
        </p:txBody>
      </p:sp>
      <p:sp>
        <p:nvSpPr>
          <p:cNvPr id="9" name="コンテンツ プレースホルダー 2"/>
          <p:cNvSpPr txBox="1">
            <a:spLocks/>
          </p:cNvSpPr>
          <p:nvPr/>
        </p:nvSpPr>
        <p:spPr>
          <a:xfrm>
            <a:off x="1403648" y="3429000"/>
            <a:ext cx="7498080" cy="1656184"/>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None/>
            </a:pPr>
            <a:r>
              <a:rPr lang="ja-JP" altLang="en-US" sz="2400" dirty="0"/>
              <a:t>藤沢市が管理する施設において、石綿のばく露を受けたため、石綿関連疾患を発症する可能性のある関係者に対する具体的な健康対策及び補償に関する方針を検討し、市に助言することを目的として設置</a:t>
            </a:r>
            <a:endParaRPr lang="en-US" altLang="ja-JP" sz="2400" dirty="0"/>
          </a:p>
          <a:p>
            <a:pPr marL="82296" indent="0">
              <a:buFont typeface="Wingdings 2"/>
              <a:buNone/>
            </a:pPr>
            <a:endParaRPr lang="ja-JP" altLang="ja-JP" sz="2400" dirty="0"/>
          </a:p>
        </p:txBody>
      </p:sp>
      <p:sp>
        <p:nvSpPr>
          <p:cNvPr id="10" name="コンテンツ プレースホルダー 2"/>
          <p:cNvSpPr txBox="1">
            <a:spLocks/>
          </p:cNvSpPr>
          <p:nvPr/>
        </p:nvSpPr>
        <p:spPr>
          <a:xfrm>
            <a:off x="1331640" y="5085184"/>
            <a:ext cx="7498080" cy="1296144"/>
          </a:xfrm>
          <a:prstGeom prst="rect">
            <a:avLst/>
          </a:prstGeom>
          <a:solidFill>
            <a:schemeClr val="accent5">
              <a:lumMod val="20000"/>
              <a:lumOff val="80000"/>
            </a:schemeClr>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sz="2400" dirty="0"/>
              <a:t>検診制度は、リスク推定部会によるリスク評価を採用したものです。新たな事実が判明した際には、リスク推定部会で再度、検討します。</a:t>
            </a:r>
          </a:p>
        </p:txBody>
      </p:sp>
      <p:pic>
        <p:nvPicPr>
          <p:cNvPr id="12" name="コンテンツ プレースホルダー 11"/>
          <p:cNvPicPr>
            <a:picLocks noGrp="1" noChangeAspect="1"/>
          </p:cNvPicPr>
          <p:nvPr>
            <p:ph idx="1"/>
          </p:nvPr>
        </p:nvPicPr>
        <p:blipFill>
          <a:blip r:embed="rId3"/>
          <a:stretch>
            <a:fillRect/>
          </a:stretch>
        </p:blipFill>
        <p:spPr>
          <a:xfrm>
            <a:off x="2340219" y="1032219"/>
            <a:ext cx="5688858" cy="2457000"/>
          </a:xfrm>
          <a:prstGeom prst="rect">
            <a:avLst/>
          </a:prstGeom>
        </p:spPr>
      </p:pic>
    </p:spTree>
    <p:extLst>
      <p:ext uri="{BB962C8B-B14F-4D97-AF65-F5344CB8AC3E}">
        <p14:creationId xmlns:p14="http://schemas.microsoft.com/office/powerpoint/2010/main" val="1101142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71600" y="1844824"/>
            <a:ext cx="7848872" cy="4104456"/>
          </a:xfrm>
        </p:spPr>
        <p:txBody>
          <a:bodyPr>
            <a:normAutofit fontScale="77500" lnSpcReduction="20000"/>
          </a:bodyPr>
          <a:lstStyle/>
          <a:p>
            <a:pPr marL="109728" indent="0">
              <a:buNone/>
            </a:pPr>
            <a:r>
              <a:rPr lang="ja-JP" altLang="en-US" sz="3000" dirty="0"/>
              <a:t>①　ご自身の健康診断や医療機関で、今年度撮影</a:t>
            </a:r>
            <a:endParaRPr lang="en-US" altLang="ja-JP" sz="3000" dirty="0"/>
          </a:p>
          <a:p>
            <a:pPr marL="109728" indent="0">
              <a:buNone/>
            </a:pPr>
            <a:r>
              <a:rPr lang="ja-JP" altLang="en-US" sz="3000" dirty="0"/>
              <a:t>　　 している（もしくは撮影予定の）胸部エックス線</a:t>
            </a:r>
            <a:endParaRPr lang="en-US" altLang="ja-JP" sz="3000" dirty="0"/>
          </a:p>
          <a:p>
            <a:pPr marL="109728" indent="0">
              <a:buNone/>
            </a:pPr>
            <a:r>
              <a:rPr lang="en-US" altLang="ja-JP" sz="3000" dirty="0"/>
              <a:t>   </a:t>
            </a:r>
            <a:r>
              <a:rPr lang="ja-JP" altLang="en-US" sz="3000" dirty="0"/>
              <a:t>　を取り寄せる</a:t>
            </a:r>
            <a:endParaRPr lang="en-US" altLang="ja-JP" sz="3000" dirty="0"/>
          </a:p>
          <a:p>
            <a:endParaRPr lang="en-US" altLang="ja-JP" sz="3000" dirty="0"/>
          </a:p>
          <a:p>
            <a:pPr marL="109728" indent="0">
              <a:buNone/>
            </a:pPr>
            <a:r>
              <a:rPr lang="ja-JP" altLang="en-US" sz="3000" dirty="0"/>
              <a:t>②　市が設定する胸部エックス線撮影機会に参加</a:t>
            </a:r>
            <a:endParaRPr lang="en-US" altLang="ja-JP" sz="3000" dirty="0"/>
          </a:p>
          <a:p>
            <a:pPr marL="109728" indent="0">
              <a:buNone/>
            </a:pPr>
            <a:r>
              <a:rPr lang="ja-JP" altLang="en-US" sz="3000" dirty="0"/>
              <a:t>　　 する</a:t>
            </a:r>
            <a:endParaRPr lang="en-US" altLang="ja-JP" sz="3000" dirty="0"/>
          </a:p>
          <a:p>
            <a:pPr marL="109728" indent="0">
              <a:buNone/>
            </a:pPr>
            <a:endParaRPr lang="en-US" altLang="ja-JP" sz="3000" dirty="0"/>
          </a:p>
          <a:p>
            <a:pPr marL="109728" indent="0">
              <a:buNone/>
            </a:pPr>
            <a:r>
              <a:rPr lang="ja-JP" altLang="en-US" sz="3000" dirty="0"/>
              <a:t>③　市が設定する撮影機会に参加できないため、</a:t>
            </a:r>
            <a:endParaRPr lang="en-US" altLang="ja-JP" sz="3000" dirty="0"/>
          </a:p>
          <a:p>
            <a:pPr marL="109728" indent="0">
              <a:buNone/>
            </a:pPr>
            <a:r>
              <a:rPr lang="ja-JP" altLang="en-US" sz="3000" dirty="0"/>
              <a:t>　　 新たに医療機関等で、胸部エックス線を撮影</a:t>
            </a:r>
            <a:endParaRPr lang="en-US" altLang="ja-JP" sz="3000" dirty="0"/>
          </a:p>
          <a:p>
            <a:pPr marL="109728" indent="0">
              <a:buNone/>
            </a:pPr>
            <a:r>
              <a:rPr lang="ja-JP" altLang="en-US" sz="3000" dirty="0"/>
              <a:t>　　 する</a:t>
            </a:r>
            <a:endParaRPr lang="en-US" altLang="ja-JP" sz="3000" dirty="0"/>
          </a:p>
          <a:p>
            <a:pPr marL="109728" indent="0">
              <a:buNone/>
            </a:pPr>
            <a:endParaRPr lang="en-US" altLang="ja-JP" sz="2800" u="sng" dirty="0">
              <a:effectLst>
                <a:outerShdw blurRad="38100" dist="38100" dir="2700000" algn="tl">
                  <a:srgbClr val="000000">
                    <a:alpha val="43137"/>
                  </a:srgbClr>
                </a:outerShdw>
              </a:effectLst>
            </a:endParaRPr>
          </a:p>
          <a:p>
            <a:pPr marL="109728" indent="0">
              <a:buNone/>
            </a:pPr>
            <a:endParaRPr lang="en-US" altLang="ja-JP" sz="2800" u="sng" dirty="0">
              <a:effectLst>
                <a:outerShdw blurRad="38100" dist="38100" dir="2700000" algn="tl">
                  <a:srgbClr val="000000">
                    <a:alpha val="43137"/>
                  </a:srgbClr>
                </a:outerShdw>
              </a:effectLst>
            </a:endParaRPr>
          </a:p>
          <a:p>
            <a:pPr marL="109728" indent="0">
              <a:buNone/>
            </a:pPr>
            <a:endParaRPr lang="en-US" altLang="ja-JP" sz="2800" u="sng" dirty="0">
              <a:effectLst>
                <a:outerShdw blurRad="38100" dist="38100" dir="2700000" algn="tl">
                  <a:srgbClr val="000000">
                    <a:alpha val="43137"/>
                  </a:srgbClr>
                </a:outerShdw>
              </a:effectLst>
            </a:endParaRPr>
          </a:p>
          <a:p>
            <a:endParaRPr lang="en-US" altLang="ja-JP" sz="2800" dirty="0"/>
          </a:p>
          <a:p>
            <a:pPr marL="109728" indent="0">
              <a:buNone/>
            </a:pPr>
            <a:endParaRPr lang="en-US" altLang="ja-JP" u="sng" dirty="0"/>
          </a:p>
          <a:p>
            <a:endParaRPr kumimoji="1" lang="ja-JP" altLang="en-US" dirty="0"/>
          </a:p>
        </p:txBody>
      </p:sp>
      <p:sp>
        <p:nvSpPr>
          <p:cNvPr id="3" name="タイトル 2"/>
          <p:cNvSpPr>
            <a:spLocks noGrp="1"/>
          </p:cNvSpPr>
          <p:nvPr>
            <p:ph type="title"/>
          </p:nvPr>
        </p:nvSpPr>
        <p:spPr>
          <a:xfrm>
            <a:off x="1115616" y="404664"/>
            <a:ext cx="5328592" cy="1143000"/>
          </a:xfrm>
        </p:spPr>
        <p:txBody>
          <a:bodyPr/>
          <a:lstStyle/>
          <a:p>
            <a:r>
              <a:rPr lang="ja-JP" altLang="en-US" dirty="0"/>
              <a:t>検診の方法</a:t>
            </a:r>
            <a:endParaRPr kumimoji="1" lang="ja-JP" altLang="en-US" dirty="0"/>
          </a:p>
        </p:txBody>
      </p:sp>
      <p:sp>
        <p:nvSpPr>
          <p:cNvPr id="4"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50</a:t>
            </a:r>
            <a:endParaRPr kumimoji="1" lang="ja-JP" altLang="en-US" dirty="0"/>
          </a:p>
        </p:txBody>
      </p:sp>
    </p:spTree>
    <p:extLst>
      <p:ext uri="{BB962C8B-B14F-4D97-AF65-F5344CB8AC3E}">
        <p14:creationId xmlns:p14="http://schemas.microsoft.com/office/powerpoint/2010/main" val="1536434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1268759"/>
            <a:ext cx="7920880" cy="5063064"/>
          </a:xfrm>
        </p:spPr>
        <p:txBody>
          <a:bodyPr>
            <a:normAutofit/>
          </a:bodyPr>
          <a:lstStyle/>
          <a:p>
            <a:pPr marL="109728" indent="0">
              <a:buNone/>
            </a:pPr>
            <a:r>
              <a:rPr kumimoji="1" lang="ja-JP" altLang="en-US" sz="2400" u="sng" dirty="0">
                <a:effectLst>
                  <a:outerShdw blurRad="38100" dist="38100" dir="2700000" algn="tl">
                    <a:srgbClr val="000000">
                      <a:alpha val="43137"/>
                    </a:srgbClr>
                  </a:outerShdw>
                </a:effectLst>
              </a:rPr>
              <a:t>スケジュール</a:t>
            </a:r>
            <a:endParaRPr kumimoji="1" lang="en-US" altLang="ja-JP" sz="2400" dirty="0"/>
          </a:p>
          <a:p>
            <a:pPr marL="109728" indent="0">
              <a:buNone/>
            </a:pPr>
            <a:r>
              <a:rPr lang="ja-JP" altLang="en-US" sz="2400" dirty="0"/>
              <a:t>　　 </a:t>
            </a:r>
            <a:r>
              <a:rPr lang="en-US" altLang="ja-JP" sz="2400" dirty="0"/>
              <a:t>               </a:t>
            </a:r>
            <a:r>
              <a:rPr lang="ja-JP" altLang="en-US" sz="2400" dirty="0"/>
              <a:t> </a:t>
            </a:r>
            <a:r>
              <a:rPr lang="en-US" altLang="ja-JP" sz="2400" dirty="0"/>
              <a:t>6</a:t>
            </a:r>
            <a:r>
              <a:rPr lang="ja-JP" altLang="en-US" sz="2400" dirty="0"/>
              <a:t>月　　検診案内送付</a:t>
            </a:r>
            <a:endParaRPr lang="en-US" altLang="ja-JP" sz="2400" dirty="0"/>
          </a:p>
          <a:p>
            <a:pPr marL="109728" indent="0">
              <a:buNone/>
            </a:pPr>
            <a:r>
              <a:rPr lang="ja-JP" altLang="en-US" sz="2400" dirty="0"/>
              <a:t>   　　　　　   </a:t>
            </a:r>
            <a:r>
              <a:rPr lang="en-US" altLang="ja-JP" sz="2400" dirty="0"/>
              <a:t>8</a:t>
            </a:r>
            <a:r>
              <a:rPr lang="ja-JP" altLang="en-US" sz="2400" dirty="0"/>
              <a:t>月　　検診希望者への案内送付</a:t>
            </a:r>
            <a:endParaRPr lang="en-US" altLang="ja-JP" sz="2400" dirty="0"/>
          </a:p>
          <a:p>
            <a:endParaRPr lang="en-US" altLang="ja-JP" sz="2400" dirty="0"/>
          </a:p>
          <a:p>
            <a:pPr marL="109728" indent="0">
              <a:buNone/>
            </a:pPr>
            <a:r>
              <a:rPr lang="ja-JP" altLang="en-US" sz="2400" dirty="0"/>
              <a:t>　　　　　　　　　　　</a:t>
            </a:r>
            <a:endParaRPr lang="en-US" altLang="ja-JP" sz="2400" dirty="0"/>
          </a:p>
          <a:p>
            <a:endParaRPr lang="en-US" altLang="ja-JP" sz="2400" dirty="0"/>
          </a:p>
          <a:p>
            <a:pPr marL="109728" indent="0">
              <a:buNone/>
            </a:pPr>
            <a:r>
              <a:rPr kumimoji="1" lang="ja-JP" altLang="en-US" sz="2400" dirty="0"/>
              <a:t>　　　　　　 </a:t>
            </a:r>
            <a:endParaRPr kumimoji="1" lang="en-US" altLang="ja-JP" sz="2400" dirty="0"/>
          </a:p>
          <a:p>
            <a:pPr marL="109728" indent="0">
              <a:buNone/>
            </a:pPr>
            <a:r>
              <a:rPr lang="ja-JP" altLang="en-US" sz="2400" dirty="0"/>
              <a:t>　　　　　　 </a:t>
            </a:r>
            <a:r>
              <a:rPr kumimoji="1" lang="en-US" altLang="ja-JP" sz="2400" dirty="0"/>
              <a:t>10</a:t>
            </a:r>
            <a:r>
              <a:rPr kumimoji="1" lang="ja-JP" altLang="en-US" sz="2400" dirty="0"/>
              <a:t>月     市が</a:t>
            </a:r>
            <a:r>
              <a:rPr lang="ja-JP" altLang="en-US" sz="2400" dirty="0"/>
              <a:t>設定</a:t>
            </a:r>
            <a:r>
              <a:rPr kumimoji="1" lang="ja-JP" altLang="en-US" sz="2400" dirty="0"/>
              <a:t>する胸部エックス線撮影</a:t>
            </a:r>
            <a:endParaRPr kumimoji="1" lang="en-US" altLang="ja-JP" sz="1600" dirty="0"/>
          </a:p>
          <a:p>
            <a:pPr marL="109728" indent="0">
              <a:buNone/>
            </a:pPr>
            <a:r>
              <a:rPr lang="ja-JP" altLang="en-US" sz="2400" dirty="0"/>
              <a:t>　　　　　　 </a:t>
            </a:r>
            <a:r>
              <a:rPr lang="en-US" altLang="ja-JP" sz="2400" dirty="0"/>
              <a:t>11</a:t>
            </a:r>
            <a:r>
              <a:rPr lang="ja-JP" altLang="en-US" sz="2400" dirty="0"/>
              <a:t>月　  胸部エックス線写真読影</a:t>
            </a:r>
            <a:endParaRPr lang="en-US" altLang="ja-JP" sz="2400" dirty="0"/>
          </a:p>
          <a:p>
            <a:pPr marL="109728" indent="0">
              <a:buNone/>
            </a:pPr>
            <a:r>
              <a:rPr lang="ja-JP" altLang="en-US" sz="2400" dirty="0"/>
              <a:t>　　　　　　 </a:t>
            </a:r>
            <a:r>
              <a:rPr lang="en-US" altLang="ja-JP" sz="2400" dirty="0"/>
              <a:t>12</a:t>
            </a:r>
            <a:r>
              <a:rPr lang="ja-JP" altLang="en-US" sz="2400" dirty="0"/>
              <a:t>月　  検診結果送付　</a:t>
            </a:r>
            <a:r>
              <a:rPr lang="ja-JP" altLang="en-US" dirty="0"/>
              <a:t>　　　　　　　　　　　　　　</a:t>
            </a:r>
            <a:endParaRPr kumimoji="1" lang="en-US" altLang="ja-JP" dirty="0"/>
          </a:p>
        </p:txBody>
      </p:sp>
      <p:sp>
        <p:nvSpPr>
          <p:cNvPr id="2" name="タイトル 1"/>
          <p:cNvSpPr>
            <a:spLocks noGrp="1"/>
          </p:cNvSpPr>
          <p:nvPr>
            <p:ph type="title"/>
          </p:nvPr>
        </p:nvSpPr>
        <p:spPr/>
        <p:txBody>
          <a:bodyPr/>
          <a:lstStyle/>
          <a:p>
            <a:r>
              <a:rPr kumimoji="1" lang="ja-JP" altLang="en-US" dirty="0"/>
              <a:t>検診の実施時期</a:t>
            </a:r>
          </a:p>
        </p:txBody>
      </p:sp>
      <p:sp>
        <p:nvSpPr>
          <p:cNvPr id="8" name="コンテンツ プレースホルダー 2"/>
          <p:cNvSpPr txBox="1">
            <a:spLocks/>
          </p:cNvSpPr>
          <p:nvPr/>
        </p:nvSpPr>
        <p:spPr>
          <a:xfrm>
            <a:off x="2483768" y="2636912"/>
            <a:ext cx="5832648" cy="1498486"/>
          </a:xfrm>
          <a:prstGeom prst="rect">
            <a:avLst/>
          </a:prstGeom>
          <a:solidFill>
            <a:schemeClr val="accent1">
              <a:lumMod val="40000"/>
              <a:lumOff val="60000"/>
            </a:schemeClr>
          </a:solidFill>
          <a:ln>
            <a:solidFill>
              <a:schemeClr val="accent1"/>
            </a:solidFill>
            <a:prstDash val="sysDot"/>
          </a:ln>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728" indent="0">
              <a:buNone/>
            </a:pPr>
            <a:r>
              <a:rPr lang="ja-JP" altLang="en-US" sz="2000" dirty="0">
                <a:latin typeface="+mn-ea"/>
              </a:rPr>
              <a:t>検診方法①および③を選択した方（市が設定する胸部エックス線撮影機会以外の方）は、市が医療機関等に胸部エックス線写真の取寄せの手続きを行います。</a:t>
            </a:r>
            <a:endParaRPr lang="en-US" altLang="ja-JP" sz="2000" dirty="0">
              <a:latin typeface="+mn-ea"/>
            </a:endParaRPr>
          </a:p>
        </p:txBody>
      </p:sp>
      <p:sp>
        <p:nvSpPr>
          <p:cNvPr id="5"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51</a:t>
            </a:r>
            <a:endParaRPr kumimoji="1" lang="ja-JP" altLang="en-US" dirty="0"/>
          </a:p>
        </p:txBody>
      </p:sp>
    </p:spTree>
    <p:extLst>
      <p:ext uri="{BB962C8B-B14F-4D97-AF65-F5344CB8AC3E}">
        <p14:creationId xmlns:p14="http://schemas.microsoft.com/office/powerpoint/2010/main" val="1942749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115616" y="2204864"/>
            <a:ext cx="7920880" cy="4104456"/>
          </a:xfrm>
        </p:spPr>
        <p:txBody>
          <a:bodyPr>
            <a:normAutofit fontScale="92500" lnSpcReduction="20000"/>
          </a:bodyPr>
          <a:lstStyle/>
          <a:p>
            <a:pPr marL="109728" indent="0">
              <a:buNone/>
            </a:pPr>
            <a:endParaRPr lang="en-US" altLang="ja-JP" dirty="0"/>
          </a:p>
          <a:p>
            <a:pPr marL="109728" indent="0">
              <a:buNone/>
            </a:pPr>
            <a:r>
              <a:rPr lang="ja-JP" altLang="en-US" dirty="0"/>
              <a:t>■医療機関等からの取寄せについて</a:t>
            </a:r>
            <a:endParaRPr lang="en-US" altLang="ja-JP" dirty="0"/>
          </a:p>
          <a:p>
            <a:pPr marL="109728" indent="0">
              <a:buNone/>
            </a:pPr>
            <a:r>
              <a:rPr lang="ja-JP" altLang="en-US" dirty="0"/>
              <a:t>　 取寄せに必要な手続きは、市が行います。</a:t>
            </a:r>
            <a:endParaRPr lang="en-US" altLang="ja-JP" dirty="0"/>
          </a:p>
          <a:p>
            <a:pPr marL="109728" indent="0">
              <a:buNone/>
            </a:pPr>
            <a:r>
              <a:rPr lang="ja-JP" altLang="en-US" dirty="0"/>
              <a:t>　 また、諸経費は市が負担します。</a:t>
            </a:r>
            <a:endParaRPr lang="en-US" altLang="ja-JP" dirty="0"/>
          </a:p>
          <a:p>
            <a:endParaRPr lang="en-US" altLang="ja-JP" dirty="0"/>
          </a:p>
          <a:p>
            <a:pPr marL="109728" indent="0">
              <a:buNone/>
            </a:pPr>
            <a:r>
              <a:rPr lang="ja-JP" altLang="en-US" dirty="0"/>
              <a:t>■本人しか取寄せの手続きができない場合は、</a:t>
            </a:r>
            <a:endParaRPr lang="en-US" altLang="ja-JP" dirty="0"/>
          </a:p>
          <a:p>
            <a:pPr marL="109728" indent="0">
              <a:buNone/>
            </a:pPr>
            <a:r>
              <a:rPr lang="ja-JP" altLang="en-US" dirty="0"/>
              <a:t>　 ご本人に手続きをお願いいたします。</a:t>
            </a:r>
            <a:endParaRPr lang="en-US" altLang="ja-JP" dirty="0"/>
          </a:p>
          <a:p>
            <a:pPr marL="109728" indent="0">
              <a:buNone/>
            </a:pPr>
            <a:r>
              <a:rPr lang="ja-JP" altLang="en-US" dirty="0"/>
              <a:t>　なお、複写に要する費用や郵送料等の諸経　　　費を本人にお支払いします。</a:t>
            </a:r>
            <a:endParaRPr lang="en-US" altLang="ja-JP" dirty="0"/>
          </a:p>
        </p:txBody>
      </p:sp>
      <p:sp>
        <p:nvSpPr>
          <p:cNvPr id="3" name="タイトル 2"/>
          <p:cNvSpPr>
            <a:spLocks noGrp="1"/>
          </p:cNvSpPr>
          <p:nvPr>
            <p:ph type="title"/>
          </p:nvPr>
        </p:nvSpPr>
        <p:spPr>
          <a:xfrm>
            <a:off x="1187872" y="692696"/>
            <a:ext cx="7272808" cy="1143000"/>
          </a:xfrm>
        </p:spPr>
        <p:txBody>
          <a:bodyPr>
            <a:normAutofit fontScale="90000"/>
          </a:bodyPr>
          <a:lstStyle/>
          <a:p>
            <a:r>
              <a:rPr kumimoji="1" lang="ja-JP" altLang="en-US" dirty="0"/>
              <a:t>胸部エックス線等の複写の手続きと検診に要する費用負担</a:t>
            </a:r>
          </a:p>
        </p:txBody>
      </p:sp>
      <p:sp>
        <p:nvSpPr>
          <p:cNvPr id="4"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52</a:t>
            </a:r>
            <a:endParaRPr kumimoji="1" lang="ja-JP" altLang="en-US" dirty="0"/>
          </a:p>
        </p:txBody>
      </p:sp>
    </p:spTree>
    <p:extLst>
      <p:ext uri="{BB962C8B-B14F-4D97-AF65-F5344CB8AC3E}">
        <p14:creationId xmlns:p14="http://schemas.microsoft.com/office/powerpoint/2010/main" val="1841276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71600" y="1317824"/>
            <a:ext cx="8172400" cy="5207520"/>
          </a:xfrm>
        </p:spPr>
        <p:txBody>
          <a:bodyPr>
            <a:normAutofit fontScale="85000" lnSpcReduction="10000"/>
          </a:bodyPr>
          <a:lstStyle/>
          <a:p>
            <a:pPr marL="109728" indent="0">
              <a:buNone/>
            </a:pPr>
            <a:endParaRPr kumimoji="1" lang="en-US" altLang="ja-JP" dirty="0"/>
          </a:p>
          <a:p>
            <a:pPr marL="109728" indent="0">
              <a:buNone/>
            </a:pPr>
            <a:r>
              <a:rPr kumimoji="1" lang="ja-JP" altLang="en-US" dirty="0"/>
              <a:t>■市が実施する胸部レントゲン撮影機会に参加した場合、</a:t>
            </a:r>
            <a:r>
              <a:rPr lang="ja-JP" altLang="en-US" dirty="0"/>
              <a:t>検診手当と交通費として、一律</a:t>
            </a:r>
            <a:r>
              <a:rPr lang="en-US" altLang="ja-JP" dirty="0"/>
              <a:t>4,000</a:t>
            </a:r>
            <a:r>
              <a:rPr lang="ja-JP" altLang="en-US" dirty="0"/>
              <a:t>円を支給します。</a:t>
            </a:r>
            <a:endParaRPr lang="en-US" altLang="ja-JP" dirty="0"/>
          </a:p>
          <a:p>
            <a:endParaRPr lang="en-US" altLang="ja-JP" dirty="0"/>
          </a:p>
          <a:p>
            <a:pPr marL="109728" indent="0">
              <a:buNone/>
            </a:pPr>
            <a:r>
              <a:rPr lang="ja-JP" altLang="en-US" dirty="0"/>
              <a:t>■撮影の機会がなく、市が実施する撮影機会に参　　加できないため、新たに胸部エックス線撮影をする場合、撮影費用と交通費を本人にお支払いします。</a:t>
            </a:r>
            <a:r>
              <a:rPr lang="en-US" altLang="ja-JP" dirty="0"/>
              <a:t>※</a:t>
            </a:r>
            <a:r>
              <a:rPr lang="ja-JP" altLang="en-US" dirty="0"/>
              <a:t>領収証等を保管しておいてください。</a:t>
            </a:r>
            <a:endParaRPr lang="en-US" altLang="ja-JP" dirty="0"/>
          </a:p>
          <a:p>
            <a:pPr marL="109728" indent="0">
              <a:buNone/>
            </a:pPr>
            <a:endParaRPr lang="en-US" altLang="ja-JP" dirty="0"/>
          </a:p>
          <a:p>
            <a:pPr marL="82296" indent="0">
              <a:buNone/>
            </a:pPr>
            <a:r>
              <a:rPr lang="ja-JP" altLang="en-US" dirty="0"/>
              <a:t>　費用の支給については、</a:t>
            </a:r>
            <a:r>
              <a:rPr lang="ja-JP" altLang="en-US" u="sng" dirty="0"/>
              <a:t>ご本人の口座</a:t>
            </a:r>
            <a:r>
              <a:rPr lang="ja-JP" altLang="en-US" dirty="0"/>
              <a:t>へお支払いいたします。</a:t>
            </a:r>
            <a:endParaRPr lang="en-US" altLang="ja-JP" dirty="0"/>
          </a:p>
          <a:p>
            <a:endParaRPr lang="en-US" altLang="ja-JP" dirty="0"/>
          </a:p>
          <a:p>
            <a:endParaRPr kumimoji="1" lang="en-US" altLang="ja-JP" dirty="0"/>
          </a:p>
          <a:p>
            <a:endParaRPr lang="en-US" altLang="ja-JP" dirty="0"/>
          </a:p>
          <a:p>
            <a:endParaRPr kumimoji="1" lang="ja-JP" altLang="en-US" dirty="0"/>
          </a:p>
        </p:txBody>
      </p:sp>
      <p:sp>
        <p:nvSpPr>
          <p:cNvPr id="3" name="タイトル 2"/>
          <p:cNvSpPr>
            <a:spLocks noGrp="1"/>
          </p:cNvSpPr>
          <p:nvPr>
            <p:ph type="title"/>
          </p:nvPr>
        </p:nvSpPr>
        <p:spPr>
          <a:xfrm>
            <a:off x="971600" y="174824"/>
            <a:ext cx="8229600" cy="1143000"/>
          </a:xfrm>
        </p:spPr>
        <p:txBody>
          <a:bodyPr/>
          <a:lstStyle/>
          <a:p>
            <a:r>
              <a:rPr kumimoji="1" lang="ja-JP" altLang="en-US" dirty="0"/>
              <a:t>検診に要する費用負担</a:t>
            </a:r>
          </a:p>
        </p:txBody>
      </p:sp>
      <p:sp>
        <p:nvSpPr>
          <p:cNvPr id="4"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53</a:t>
            </a:r>
            <a:endParaRPr kumimoji="1" lang="ja-JP" altLang="en-US" dirty="0"/>
          </a:p>
        </p:txBody>
      </p:sp>
    </p:spTree>
    <p:extLst>
      <p:ext uri="{BB962C8B-B14F-4D97-AF65-F5344CB8AC3E}">
        <p14:creationId xmlns:p14="http://schemas.microsoft.com/office/powerpoint/2010/main" val="474632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25172" y="1844824"/>
            <a:ext cx="7920300" cy="2830264"/>
          </a:xfrm>
        </p:spPr>
        <p:txBody>
          <a:bodyPr>
            <a:normAutofit fontScale="70000" lnSpcReduction="20000"/>
          </a:bodyPr>
          <a:lstStyle/>
          <a:p>
            <a:pPr marL="109728" indent="0">
              <a:buNone/>
            </a:pPr>
            <a:r>
              <a:rPr lang="ja-JP" altLang="en-US" dirty="0"/>
              <a:t>■読影により、要精密検査をすすめる場合は、市で設定する</a:t>
            </a:r>
            <a:endParaRPr lang="en-US" altLang="ja-JP" dirty="0"/>
          </a:p>
          <a:p>
            <a:pPr marL="109728" indent="0">
              <a:buNone/>
            </a:pPr>
            <a:r>
              <a:rPr lang="ja-JP" altLang="en-US" dirty="0"/>
              <a:t>　 胸部ＣＴ撮影のご案内をいたします。</a:t>
            </a:r>
            <a:endParaRPr lang="en-US" altLang="ja-JP" dirty="0"/>
          </a:p>
          <a:p>
            <a:pPr marL="109728" indent="0">
              <a:buNone/>
            </a:pPr>
            <a:endParaRPr lang="en-US" altLang="ja-JP" dirty="0"/>
          </a:p>
          <a:p>
            <a:pPr marL="109728" indent="0">
              <a:buNone/>
            </a:pPr>
            <a:r>
              <a:rPr lang="ja-JP" altLang="en-US" dirty="0"/>
              <a:t>■経過観察や精密検査をすすめられた方、あるいはその他</a:t>
            </a:r>
            <a:endParaRPr lang="en-US" altLang="ja-JP" dirty="0"/>
          </a:p>
          <a:p>
            <a:pPr marL="109728" indent="0">
              <a:buNone/>
            </a:pPr>
            <a:r>
              <a:rPr lang="ja-JP" altLang="en-US" dirty="0"/>
              <a:t>　 の理由で個別相談を希望される方は、専門の委員と日程</a:t>
            </a:r>
            <a:endParaRPr lang="en-US" altLang="ja-JP" dirty="0"/>
          </a:p>
          <a:p>
            <a:pPr marL="109728" indent="0">
              <a:buNone/>
            </a:pPr>
            <a:r>
              <a:rPr lang="ja-JP" altLang="en-US" dirty="0"/>
              <a:t>　 調整をしたうえで、相談の場を設けますので、保育課まで</a:t>
            </a:r>
            <a:endParaRPr lang="en-US" altLang="ja-JP" dirty="0"/>
          </a:p>
          <a:p>
            <a:pPr marL="109728" indent="0">
              <a:buNone/>
            </a:pPr>
            <a:r>
              <a:rPr lang="ja-JP" altLang="en-US" dirty="0"/>
              <a:t>　 ご連絡ください。</a:t>
            </a:r>
            <a:endParaRPr lang="en-US" altLang="ja-JP" dirty="0"/>
          </a:p>
          <a:p>
            <a:pPr marL="109728" indent="0">
              <a:buNone/>
            </a:pPr>
            <a:endParaRPr lang="en-US" altLang="ja-JP" dirty="0"/>
          </a:p>
          <a:p>
            <a:endParaRPr lang="en-US" altLang="ja-JP" dirty="0"/>
          </a:p>
          <a:p>
            <a:endParaRPr kumimoji="1" lang="en-US" altLang="ja-JP" dirty="0"/>
          </a:p>
          <a:p>
            <a:endParaRPr lang="en-US" altLang="ja-JP" dirty="0"/>
          </a:p>
          <a:p>
            <a:endParaRPr kumimoji="1" lang="ja-JP" altLang="en-US" dirty="0"/>
          </a:p>
        </p:txBody>
      </p:sp>
      <p:sp>
        <p:nvSpPr>
          <p:cNvPr id="3" name="タイトル 2"/>
          <p:cNvSpPr>
            <a:spLocks noGrp="1"/>
          </p:cNvSpPr>
          <p:nvPr>
            <p:ph type="title"/>
          </p:nvPr>
        </p:nvSpPr>
        <p:spPr>
          <a:xfrm>
            <a:off x="1236282" y="260648"/>
            <a:ext cx="7498080" cy="1143000"/>
          </a:xfrm>
        </p:spPr>
        <p:txBody>
          <a:bodyPr>
            <a:normAutofit/>
          </a:bodyPr>
          <a:lstStyle/>
          <a:p>
            <a:r>
              <a:rPr kumimoji="1" lang="ja-JP" altLang="en-US" dirty="0"/>
              <a:t>検診結果の送付について</a:t>
            </a:r>
          </a:p>
        </p:txBody>
      </p:sp>
      <p:sp>
        <p:nvSpPr>
          <p:cNvPr id="6" name="コンテンツ プレースホルダー 1"/>
          <p:cNvSpPr txBox="1">
            <a:spLocks/>
          </p:cNvSpPr>
          <p:nvPr/>
        </p:nvSpPr>
        <p:spPr>
          <a:xfrm>
            <a:off x="1001144" y="4365104"/>
            <a:ext cx="7968356" cy="1656184"/>
          </a:xfrm>
          <a:prstGeom prst="rect">
            <a:avLst/>
          </a:prstGeom>
          <a:ln w="9525">
            <a:solidFill>
              <a:schemeClr val="tx1"/>
            </a:solidFill>
            <a:prstDash val="sysDot"/>
          </a:ln>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728" indent="0">
              <a:buNone/>
            </a:pPr>
            <a:r>
              <a:rPr lang="ja-JP" altLang="en-US" sz="2000" dirty="0"/>
              <a:t>　精密検査に係る費用についても、胸部エックス線撮影と同様に市が負担いたします。</a:t>
            </a:r>
            <a:endParaRPr lang="en-US" altLang="ja-JP" sz="2000" dirty="0"/>
          </a:p>
          <a:p>
            <a:pPr marL="109728" indent="0">
              <a:buNone/>
            </a:pPr>
            <a:r>
              <a:rPr lang="ja-JP" altLang="en-US" sz="2000" dirty="0"/>
              <a:t>　ただし、対象となるのは、石綿関連疾患対策委員会の専門部会によって、必要と認められる場合に限ります。</a:t>
            </a:r>
          </a:p>
        </p:txBody>
      </p:sp>
      <p:sp>
        <p:nvSpPr>
          <p:cNvPr id="5" name="スライド番号プレースホルダー 4"/>
          <p:cNvSpPr>
            <a:spLocks noGrp="1"/>
          </p:cNvSpPr>
          <p:nvPr>
            <p:ph type="sldNum" sz="quarter" idx="12"/>
          </p:nvPr>
        </p:nvSpPr>
        <p:spPr>
          <a:xfrm>
            <a:off x="8613648" y="6305550"/>
            <a:ext cx="457200" cy="476250"/>
          </a:xfrm>
        </p:spPr>
        <p:txBody>
          <a:bodyPr/>
          <a:lstStyle/>
          <a:p>
            <a:r>
              <a:rPr kumimoji="1" lang="en-US" altLang="ja-JP" dirty="0"/>
              <a:t>54</a:t>
            </a:r>
            <a:endParaRPr kumimoji="1" lang="ja-JP" altLang="en-US" dirty="0"/>
          </a:p>
        </p:txBody>
      </p:sp>
    </p:spTree>
    <p:extLst>
      <p:ext uri="{BB962C8B-B14F-4D97-AF65-F5344CB8AC3E}">
        <p14:creationId xmlns:p14="http://schemas.microsoft.com/office/powerpoint/2010/main" val="3468645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②見舞金制度とは</a:t>
            </a:r>
          </a:p>
        </p:txBody>
      </p:sp>
      <p:sp>
        <p:nvSpPr>
          <p:cNvPr id="3" name="コンテンツ プレースホルダー 2"/>
          <p:cNvSpPr>
            <a:spLocks noGrp="1"/>
          </p:cNvSpPr>
          <p:nvPr>
            <p:ph idx="1"/>
          </p:nvPr>
        </p:nvSpPr>
        <p:spPr/>
        <p:txBody>
          <a:bodyPr>
            <a:normAutofit lnSpcReduction="10000"/>
          </a:bodyPr>
          <a:lstStyle/>
          <a:p>
            <a:pPr marL="82296" indent="0">
              <a:buNone/>
            </a:pPr>
            <a:r>
              <a:rPr lang="ja-JP" altLang="en-US" sz="2200" dirty="0"/>
              <a:t>　藤沢市立浜見保育園に在園したことにより、アスベスト関連疾患の発症のおそれによる不安な思いをされたことなどから、アスベスト健康被害対策見舞金として一律１万円を支給</a:t>
            </a:r>
            <a:endParaRPr lang="en-US" altLang="ja-JP" sz="2200" dirty="0"/>
          </a:p>
          <a:p>
            <a:pPr marL="82296" indent="0">
              <a:buNone/>
            </a:pPr>
            <a:endParaRPr lang="en-US" altLang="ja-JP" dirty="0"/>
          </a:p>
          <a:p>
            <a:pPr marL="82296" indent="0">
              <a:buNone/>
            </a:pPr>
            <a:r>
              <a:rPr lang="ja-JP" altLang="en-US" dirty="0"/>
              <a:t>対象となる方</a:t>
            </a:r>
            <a:endParaRPr lang="en-US" altLang="ja-JP" dirty="0"/>
          </a:p>
          <a:p>
            <a:pPr marL="82296" indent="0">
              <a:buNone/>
            </a:pPr>
            <a:r>
              <a:rPr lang="ja-JP" altLang="en-US" sz="2000" dirty="0"/>
              <a:t>  </a:t>
            </a:r>
            <a:r>
              <a:rPr kumimoji="1" lang="ja-JP" altLang="en-US" sz="2000" dirty="0"/>
              <a:t>（１）昭和</a:t>
            </a:r>
            <a:r>
              <a:rPr kumimoji="1" lang="en-US" altLang="ja-JP" sz="2000" dirty="0"/>
              <a:t>47</a:t>
            </a:r>
            <a:r>
              <a:rPr kumimoji="1" lang="ja-JP" altLang="en-US" sz="2000" dirty="0"/>
              <a:t>年（</a:t>
            </a:r>
            <a:r>
              <a:rPr kumimoji="1" lang="en-US" altLang="ja-JP" sz="2000" dirty="0"/>
              <a:t>1972</a:t>
            </a:r>
            <a:r>
              <a:rPr kumimoji="1" lang="ja-JP" altLang="en-US" sz="2000" dirty="0"/>
              <a:t>年）</a:t>
            </a:r>
            <a:r>
              <a:rPr kumimoji="1" lang="en-US" altLang="ja-JP" sz="2000" dirty="0"/>
              <a:t>4</a:t>
            </a:r>
            <a:r>
              <a:rPr kumimoji="1" lang="ja-JP" altLang="en-US" sz="2000" dirty="0"/>
              <a:t>月から</a:t>
            </a:r>
            <a:endParaRPr kumimoji="1" lang="en-US" altLang="ja-JP" sz="2000" dirty="0"/>
          </a:p>
          <a:p>
            <a:pPr marL="82296" indent="0">
              <a:buNone/>
            </a:pPr>
            <a:r>
              <a:rPr lang="ja-JP" altLang="en-US" sz="2000" dirty="0"/>
              <a:t>　　　  </a:t>
            </a:r>
            <a:r>
              <a:rPr kumimoji="1" lang="ja-JP" altLang="en-US" sz="2000" dirty="0"/>
              <a:t>昭和</a:t>
            </a:r>
            <a:r>
              <a:rPr kumimoji="1" lang="en-US" altLang="ja-JP" sz="2000" dirty="0"/>
              <a:t>60</a:t>
            </a:r>
            <a:r>
              <a:rPr kumimoji="1" lang="ja-JP" altLang="en-US" sz="2000" dirty="0"/>
              <a:t>年（</a:t>
            </a:r>
            <a:r>
              <a:rPr kumimoji="1" lang="en-US" altLang="ja-JP" sz="2000" dirty="0"/>
              <a:t>1985</a:t>
            </a:r>
            <a:r>
              <a:rPr kumimoji="1" lang="ja-JP" altLang="en-US" sz="2000" dirty="0"/>
              <a:t>年）</a:t>
            </a:r>
            <a:r>
              <a:rPr kumimoji="1" lang="en-US" altLang="ja-JP" sz="2000" dirty="0"/>
              <a:t>2</a:t>
            </a:r>
            <a:r>
              <a:rPr lang="ja-JP" altLang="en-US" sz="2000" dirty="0"/>
              <a:t>月に在園していた方</a:t>
            </a:r>
            <a:endParaRPr lang="en-US" altLang="ja-JP" sz="2000" dirty="0"/>
          </a:p>
          <a:p>
            <a:pPr marL="82296" indent="0">
              <a:buNone/>
            </a:pPr>
            <a:r>
              <a:rPr lang="ja-JP" altLang="en-US" sz="2000" dirty="0"/>
              <a:t>  </a:t>
            </a:r>
            <a:r>
              <a:rPr kumimoji="1" lang="ja-JP" altLang="en-US" sz="2000" dirty="0"/>
              <a:t>（２）平成</a:t>
            </a:r>
            <a:r>
              <a:rPr lang="en-US" altLang="ja-JP" sz="2000" dirty="0"/>
              <a:t>11</a:t>
            </a:r>
            <a:r>
              <a:rPr lang="ja-JP" altLang="en-US" sz="2000" dirty="0"/>
              <a:t>年（</a:t>
            </a:r>
            <a:r>
              <a:rPr lang="en-US" altLang="ja-JP" sz="2000" dirty="0"/>
              <a:t>1999</a:t>
            </a:r>
            <a:r>
              <a:rPr lang="ja-JP" altLang="en-US" sz="2000" dirty="0"/>
              <a:t>年）</a:t>
            </a:r>
            <a:r>
              <a:rPr lang="en-US" altLang="ja-JP" sz="2000" dirty="0"/>
              <a:t>4</a:t>
            </a:r>
            <a:r>
              <a:rPr lang="ja-JP" altLang="en-US" sz="2000" dirty="0"/>
              <a:t>月から</a:t>
            </a:r>
            <a:endParaRPr lang="en-US" altLang="ja-JP" sz="2000" dirty="0"/>
          </a:p>
          <a:p>
            <a:pPr marL="82296" indent="0">
              <a:buNone/>
            </a:pPr>
            <a:r>
              <a:rPr lang="ja-JP" altLang="en-US" sz="2000" dirty="0"/>
              <a:t>　　　  平成</a:t>
            </a:r>
            <a:r>
              <a:rPr lang="en-US" altLang="ja-JP" sz="2000" dirty="0"/>
              <a:t>16</a:t>
            </a:r>
            <a:r>
              <a:rPr lang="ja-JP" altLang="en-US" sz="2000" dirty="0"/>
              <a:t>年（</a:t>
            </a:r>
            <a:r>
              <a:rPr lang="en-US" altLang="ja-JP" sz="2000" dirty="0"/>
              <a:t>2004</a:t>
            </a:r>
            <a:r>
              <a:rPr lang="ja-JP" altLang="en-US" sz="2000" dirty="0"/>
              <a:t>年）</a:t>
            </a:r>
            <a:r>
              <a:rPr lang="en-US" altLang="ja-JP" sz="2000" dirty="0"/>
              <a:t>3</a:t>
            </a:r>
            <a:r>
              <a:rPr lang="ja-JP" altLang="en-US" sz="2000" dirty="0"/>
              <a:t>月に在園していた方</a:t>
            </a:r>
            <a:endParaRPr lang="en-US" altLang="ja-JP" sz="2000" dirty="0"/>
          </a:p>
          <a:p>
            <a:pPr marL="82296" indent="0">
              <a:buNone/>
            </a:pPr>
            <a:r>
              <a:rPr lang="ja-JP" altLang="en-US" sz="2000" dirty="0"/>
              <a:t>  </a:t>
            </a:r>
            <a:r>
              <a:rPr kumimoji="1" lang="ja-JP" altLang="en-US" sz="2000" dirty="0"/>
              <a:t>（３）平成</a:t>
            </a:r>
            <a:r>
              <a:rPr kumimoji="1" lang="en-US" altLang="ja-JP" sz="2000" dirty="0"/>
              <a:t>16</a:t>
            </a:r>
            <a:r>
              <a:rPr kumimoji="1" lang="ja-JP" altLang="en-US" sz="2000" dirty="0"/>
              <a:t>年（</a:t>
            </a:r>
            <a:r>
              <a:rPr kumimoji="1" lang="en-US" altLang="ja-JP" sz="2000" dirty="0"/>
              <a:t>2004</a:t>
            </a:r>
            <a:r>
              <a:rPr kumimoji="1" lang="ja-JP" altLang="en-US" sz="2000" dirty="0"/>
              <a:t>年）</a:t>
            </a:r>
            <a:r>
              <a:rPr kumimoji="1" lang="en-US" altLang="ja-JP" sz="2000" dirty="0"/>
              <a:t>4</a:t>
            </a:r>
            <a:r>
              <a:rPr kumimoji="1" lang="ja-JP" altLang="en-US" sz="2000" dirty="0"/>
              <a:t>月から</a:t>
            </a:r>
            <a:endParaRPr kumimoji="1" lang="en-US" altLang="ja-JP" sz="2000" dirty="0"/>
          </a:p>
          <a:p>
            <a:pPr marL="82296" indent="0">
              <a:buNone/>
            </a:pPr>
            <a:r>
              <a:rPr lang="ja-JP" altLang="en-US" sz="2000" dirty="0"/>
              <a:t>　　　  </a:t>
            </a:r>
            <a:r>
              <a:rPr kumimoji="1" lang="ja-JP" altLang="en-US" sz="2000" dirty="0"/>
              <a:t>平成</a:t>
            </a:r>
            <a:r>
              <a:rPr kumimoji="1" lang="en-US" altLang="ja-JP" sz="2000" dirty="0"/>
              <a:t>18</a:t>
            </a:r>
            <a:r>
              <a:rPr kumimoji="1" lang="ja-JP" altLang="en-US" sz="2000" dirty="0"/>
              <a:t>年（</a:t>
            </a:r>
            <a:r>
              <a:rPr kumimoji="1" lang="en-US" altLang="ja-JP" sz="2000" dirty="0"/>
              <a:t>2006</a:t>
            </a:r>
            <a:r>
              <a:rPr kumimoji="1" lang="ja-JP" altLang="en-US" sz="2000" dirty="0"/>
              <a:t>年）</a:t>
            </a:r>
            <a:r>
              <a:rPr kumimoji="1" lang="en-US" altLang="ja-JP" sz="2000" dirty="0"/>
              <a:t>2</a:t>
            </a:r>
            <a:r>
              <a:rPr kumimoji="1" lang="ja-JP" altLang="en-US" sz="2000" dirty="0"/>
              <a:t>月に在園していた方</a:t>
            </a:r>
            <a:endParaRPr kumimoji="1" lang="en-US" altLang="ja-JP" sz="2000" dirty="0"/>
          </a:p>
          <a:p>
            <a:pPr marL="82296" indent="0">
              <a:buNone/>
            </a:pPr>
            <a:endParaRPr lang="en-US" altLang="ja-JP" sz="2000" dirty="0"/>
          </a:p>
          <a:p>
            <a:pPr marL="82296" indent="0">
              <a:buNone/>
            </a:pPr>
            <a:endParaRPr kumimoji="1" lang="en-US" altLang="ja-JP" sz="2000" dirty="0"/>
          </a:p>
        </p:txBody>
      </p:sp>
      <p:sp>
        <p:nvSpPr>
          <p:cNvPr id="4" name="スライド番号プレースホルダー 3"/>
          <p:cNvSpPr>
            <a:spLocks noGrp="1"/>
          </p:cNvSpPr>
          <p:nvPr>
            <p:ph type="sldNum" sz="quarter" idx="12"/>
          </p:nvPr>
        </p:nvSpPr>
        <p:spPr/>
        <p:txBody>
          <a:bodyPr/>
          <a:lstStyle/>
          <a:p>
            <a:r>
              <a:rPr kumimoji="1" lang="en-US" altLang="ja-JP" dirty="0"/>
              <a:t>55</a:t>
            </a:r>
            <a:endParaRPr kumimoji="1" lang="ja-JP" altLang="en-US" dirty="0"/>
          </a:p>
        </p:txBody>
      </p:sp>
    </p:spTree>
    <p:extLst>
      <p:ext uri="{BB962C8B-B14F-4D97-AF65-F5344CB8AC3E}">
        <p14:creationId xmlns:p14="http://schemas.microsoft.com/office/powerpoint/2010/main" val="341614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③補償・給付制度とは</a:t>
            </a:r>
          </a:p>
        </p:txBody>
      </p:sp>
      <p:sp>
        <p:nvSpPr>
          <p:cNvPr id="3" name="コンテンツ プレースホルダー 2"/>
          <p:cNvSpPr>
            <a:spLocks noGrp="1"/>
          </p:cNvSpPr>
          <p:nvPr>
            <p:ph idx="1"/>
          </p:nvPr>
        </p:nvSpPr>
        <p:spPr/>
        <p:txBody>
          <a:bodyPr/>
          <a:lstStyle/>
          <a:p>
            <a:pPr marL="82296" indent="0">
              <a:buNone/>
            </a:pPr>
            <a:r>
              <a:rPr kumimoji="1" lang="ja-JP" altLang="en-US" sz="2400" dirty="0"/>
              <a:t>対象となる期間に在園した児童が、アスベスト関連疾患に罹患し、浜見保育園におけるアスベスト事案に起因するものと認定された場合</a:t>
            </a:r>
            <a:endParaRPr kumimoji="1" lang="en-US" altLang="ja-JP" sz="2400" dirty="0"/>
          </a:p>
          <a:p>
            <a:pPr marL="82296" indent="0">
              <a:buNone/>
            </a:pPr>
            <a:r>
              <a:rPr lang="ja-JP" altLang="en-US" sz="2400" dirty="0"/>
              <a:t>→補償</a:t>
            </a:r>
            <a:endParaRPr lang="en-US" altLang="ja-JP" sz="2400" dirty="0"/>
          </a:p>
          <a:p>
            <a:pPr marL="82296" indent="0">
              <a:buNone/>
            </a:pPr>
            <a:endParaRPr kumimoji="1" lang="en-US" altLang="ja-JP" sz="2400" dirty="0"/>
          </a:p>
          <a:p>
            <a:pPr marL="82296" indent="0">
              <a:buNone/>
            </a:pPr>
            <a:r>
              <a:rPr lang="ja-JP" altLang="en-US" sz="2400" dirty="0"/>
              <a:t>浜見保育園におけるアスベスト事案に起因性が認められないと認定されたものの、発症に際して当該事案が寄与している可能性も完全に否定できない状況で、他の発症原因に起因すると考えられない場合</a:t>
            </a:r>
            <a:endParaRPr lang="en-US" altLang="ja-JP" sz="2400" dirty="0"/>
          </a:p>
          <a:p>
            <a:pPr marL="82296" indent="0">
              <a:buNone/>
            </a:pPr>
            <a:r>
              <a:rPr kumimoji="1" lang="ja-JP" altLang="en-US" sz="2400" dirty="0"/>
              <a:t>→給付</a:t>
            </a:r>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56</a:t>
            </a:fld>
            <a:endParaRPr kumimoji="1" lang="ja-JP" altLang="en-US"/>
          </a:p>
        </p:txBody>
      </p:sp>
    </p:spTree>
    <p:extLst>
      <p:ext uri="{BB962C8B-B14F-4D97-AF65-F5344CB8AC3E}">
        <p14:creationId xmlns:p14="http://schemas.microsoft.com/office/powerpoint/2010/main" val="3889513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補償・給付制度について</a:t>
            </a:r>
          </a:p>
        </p:txBody>
      </p:sp>
      <p:sp>
        <p:nvSpPr>
          <p:cNvPr id="3" name="コンテンツ プレースホルダー 2"/>
          <p:cNvSpPr>
            <a:spLocks noGrp="1"/>
          </p:cNvSpPr>
          <p:nvPr>
            <p:ph idx="1"/>
          </p:nvPr>
        </p:nvSpPr>
        <p:spPr>
          <a:xfrm>
            <a:off x="1435608" y="1916832"/>
            <a:ext cx="7498080" cy="2376264"/>
          </a:xfrm>
        </p:spPr>
        <p:txBody>
          <a:bodyPr/>
          <a:lstStyle/>
          <a:p>
            <a:r>
              <a:rPr kumimoji="1" lang="ja-JP" altLang="en-US" dirty="0"/>
              <a:t>対象となる元在園児</a:t>
            </a:r>
            <a:endParaRPr kumimoji="1" lang="en-US" altLang="ja-JP" dirty="0"/>
          </a:p>
          <a:p>
            <a:pPr>
              <a:buFont typeface="Wingdings" panose="05000000000000000000" pitchFamily="2" charset="2"/>
              <a:buChar char="Ø"/>
            </a:pPr>
            <a:r>
              <a:rPr lang="ja-JP" altLang="en-US" sz="2400" dirty="0"/>
              <a:t>昭和</a:t>
            </a:r>
            <a:r>
              <a:rPr lang="en-US" altLang="ja-JP" sz="2400" dirty="0"/>
              <a:t>47</a:t>
            </a:r>
            <a:r>
              <a:rPr lang="ja-JP" altLang="en-US" sz="2400" dirty="0"/>
              <a:t>年（</a:t>
            </a:r>
            <a:r>
              <a:rPr lang="en-US" altLang="ja-JP" sz="2400" dirty="0"/>
              <a:t>1972</a:t>
            </a:r>
            <a:r>
              <a:rPr lang="ja-JP" altLang="en-US" sz="2400" dirty="0"/>
              <a:t>年）</a:t>
            </a:r>
            <a:r>
              <a:rPr lang="en-US" altLang="ja-JP" sz="2400" dirty="0"/>
              <a:t>4</a:t>
            </a:r>
            <a:r>
              <a:rPr lang="ja-JP" altLang="en-US" sz="2400" dirty="0"/>
              <a:t>月から昭和</a:t>
            </a:r>
            <a:r>
              <a:rPr lang="en-US" altLang="ja-JP" sz="2400" dirty="0"/>
              <a:t>60</a:t>
            </a:r>
            <a:r>
              <a:rPr lang="ja-JP" altLang="en-US" sz="2400" dirty="0"/>
              <a:t>年（</a:t>
            </a:r>
            <a:r>
              <a:rPr lang="en-US" altLang="ja-JP" sz="2400" dirty="0"/>
              <a:t>1985</a:t>
            </a:r>
            <a:r>
              <a:rPr lang="ja-JP" altLang="en-US" sz="2400" dirty="0"/>
              <a:t>年）</a:t>
            </a:r>
            <a:r>
              <a:rPr lang="en-US" altLang="ja-JP" sz="2400" dirty="0"/>
              <a:t>2</a:t>
            </a:r>
            <a:r>
              <a:rPr lang="ja-JP" altLang="en-US" sz="2400" dirty="0"/>
              <a:t>月までの期間に浜見保育園に在園された方</a:t>
            </a:r>
            <a:endParaRPr lang="en-US" altLang="ja-JP" sz="2400" dirty="0"/>
          </a:p>
          <a:p>
            <a:pPr>
              <a:buFont typeface="Wingdings" panose="05000000000000000000" pitchFamily="2" charset="2"/>
              <a:buChar char="Ø"/>
            </a:pPr>
            <a:r>
              <a:rPr lang="ja-JP" altLang="en-US" sz="2400" dirty="0"/>
              <a:t>平成</a:t>
            </a:r>
            <a:r>
              <a:rPr lang="en-US" altLang="ja-JP" sz="2400" dirty="0"/>
              <a:t>11</a:t>
            </a:r>
            <a:r>
              <a:rPr lang="ja-JP" altLang="en-US" sz="2400" dirty="0"/>
              <a:t>年（</a:t>
            </a:r>
            <a:r>
              <a:rPr lang="en-US" altLang="ja-JP" sz="2400" dirty="0"/>
              <a:t>1999</a:t>
            </a:r>
            <a:r>
              <a:rPr lang="ja-JP" altLang="en-US" sz="2400" dirty="0"/>
              <a:t>年）</a:t>
            </a:r>
            <a:r>
              <a:rPr lang="en-US" altLang="ja-JP" sz="2400" dirty="0"/>
              <a:t>4</a:t>
            </a:r>
            <a:r>
              <a:rPr lang="ja-JP" altLang="en-US" sz="2400" dirty="0"/>
              <a:t>月から平成</a:t>
            </a:r>
            <a:r>
              <a:rPr lang="en-US" altLang="ja-JP" sz="2400" dirty="0"/>
              <a:t>18</a:t>
            </a:r>
            <a:r>
              <a:rPr lang="ja-JP" altLang="en-US" sz="2400" dirty="0"/>
              <a:t>年（</a:t>
            </a:r>
            <a:r>
              <a:rPr lang="en-US" altLang="ja-JP" sz="2400" dirty="0"/>
              <a:t>2006</a:t>
            </a:r>
            <a:r>
              <a:rPr lang="ja-JP" altLang="en-US" sz="2400" dirty="0"/>
              <a:t>年）</a:t>
            </a:r>
            <a:r>
              <a:rPr lang="en-US" altLang="ja-JP" sz="2400" dirty="0"/>
              <a:t>2</a:t>
            </a:r>
            <a:r>
              <a:rPr lang="ja-JP" altLang="en-US" sz="2400" dirty="0"/>
              <a:t>月までの期間に浜見保育園に在園された方</a:t>
            </a:r>
            <a:endParaRPr lang="en-US" altLang="ja-JP" sz="2400" dirty="0"/>
          </a:p>
          <a:p>
            <a:pPr>
              <a:buFont typeface="Wingdings" panose="05000000000000000000" pitchFamily="2" charset="2"/>
              <a:buChar char="Ø"/>
            </a:pPr>
            <a:endParaRPr lang="en-US" altLang="ja-JP" sz="2400" dirty="0"/>
          </a:p>
          <a:p>
            <a:pPr>
              <a:buFont typeface="Wingdings" panose="05000000000000000000" pitchFamily="2" charset="2"/>
              <a:buChar char="Ø"/>
            </a:pPr>
            <a:endParaRPr lang="en-US" altLang="ja-JP" sz="2400" dirty="0"/>
          </a:p>
          <a:p>
            <a:pPr>
              <a:buFont typeface="Wingdings" panose="05000000000000000000" pitchFamily="2" charset="2"/>
              <a:buChar char="Ø"/>
            </a:pPr>
            <a:endParaRPr lang="en-US" altLang="ja-JP"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57</a:t>
            </a:fld>
            <a:endParaRPr kumimoji="1" lang="ja-JP" altLang="en-US"/>
          </a:p>
        </p:txBody>
      </p:sp>
      <p:sp>
        <p:nvSpPr>
          <p:cNvPr id="5" name="タイトル 3"/>
          <p:cNvSpPr txBox="1">
            <a:spLocks/>
          </p:cNvSpPr>
          <p:nvPr/>
        </p:nvSpPr>
        <p:spPr>
          <a:xfrm>
            <a:off x="1700880" y="4723259"/>
            <a:ext cx="6912768" cy="1152128"/>
          </a:xfrm>
          <a:prstGeom prst="rect">
            <a:avLst/>
          </a:prstGeom>
          <a:noFill/>
          <a:ln>
            <a:noFill/>
          </a:ln>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r>
              <a:rPr lang="en-US" altLang="ja-JP" sz="2400" dirty="0">
                <a:solidFill>
                  <a:schemeClr val="tx1"/>
                </a:solidFill>
              </a:rPr>
              <a:t>※</a:t>
            </a:r>
            <a:r>
              <a:rPr lang="ja-JP" altLang="en-US" sz="2400" dirty="0">
                <a:solidFill>
                  <a:schemeClr val="tx1"/>
                </a:solidFill>
              </a:rPr>
              <a:t>ただし、平成</a:t>
            </a:r>
            <a:r>
              <a:rPr lang="en-US" altLang="ja-JP" sz="2400" dirty="0">
                <a:solidFill>
                  <a:schemeClr val="tx1"/>
                </a:solidFill>
              </a:rPr>
              <a:t> 11</a:t>
            </a:r>
            <a:r>
              <a:rPr lang="ja-JP" altLang="en-US" sz="2400" dirty="0">
                <a:solidFill>
                  <a:schemeClr val="tx1"/>
                </a:solidFill>
              </a:rPr>
              <a:t>年（</a:t>
            </a:r>
            <a:r>
              <a:rPr lang="en-US" altLang="ja-JP" sz="2400" dirty="0">
                <a:solidFill>
                  <a:schemeClr val="tx1"/>
                </a:solidFill>
              </a:rPr>
              <a:t>1999</a:t>
            </a:r>
            <a:r>
              <a:rPr lang="ja-JP" altLang="en-US" sz="2400" dirty="0">
                <a:solidFill>
                  <a:schemeClr val="tx1"/>
                </a:solidFill>
              </a:rPr>
              <a:t>年）</a:t>
            </a:r>
            <a:r>
              <a:rPr lang="en-US" altLang="ja-JP" sz="2400" dirty="0">
                <a:solidFill>
                  <a:schemeClr val="tx1"/>
                </a:solidFill>
              </a:rPr>
              <a:t>4</a:t>
            </a:r>
            <a:r>
              <a:rPr lang="ja-JP" altLang="en-US" sz="2400" dirty="0">
                <a:solidFill>
                  <a:schemeClr val="tx1"/>
                </a:solidFill>
              </a:rPr>
              <a:t>月から平成</a:t>
            </a:r>
            <a:r>
              <a:rPr lang="en-US" altLang="ja-JP" sz="2400" dirty="0">
                <a:solidFill>
                  <a:schemeClr val="tx1"/>
                </a:solidFill>
              </a:rPr>
              <a:t>16</a:t>
            </a:r>
            <a:r>
              <a:rPr lang="ja-JP" altLang="en-US" sz="2400" dirty="0">
                <a:solidFill>
                  <a:schemeClr val="tx1"/>
                </a:solidFill>
              </a:rPr>
              <a:t>年（</a:t>
            </a:r>
            <a:r>
              <a:rPr lang="en-US" altLang="ja-JP" sz="2400" dirty="0">
                <a:solidFill>
                  <a:schemeClr val="tx1"/>
                </a:solidFill>
              </a:rPr>
              <a:t>2004</a:t>
            </a:r>
            <a:r>
              <a:rPr lang="ja-JP" altLang="en-US" sz="2400" dirty="0">
                <a:solidFill>
                  <a:schemeClr val="tx1"/>
                </a:solidFill>
              </a:rPr>
              <a:t>年）</a:t>
            </a:r>
            <a:r>
              <a:rPr lang="en-US" altLang="ja-JP" sz="2400" dirty="0">
                <a:solidFill>
                  <a:schemeClr val="tx1"/>
                </a:solidFill>
              </a:rPr>
              <a:t>3</a:t>
            </a:r>
            <a:r>
              <a:rPr lang="ja-JP" altLang="en-US" sz="2400" dirty="0">
                <a:solidFill>
                  <a:schemeClr val="tx1"/>
                </a:solidFill>
              </a:rPr>
              <a:t>月までの期間は、在園期間が</a:t>
            </a:r>
            <a:r>
              <a:rPr lang="en-US" altLang="ja-JP" sz="2400" dirty="0">
                <a:solidFill>
                  <a:schemeClr val="tx1"/>
                </a:solidFill>
              </a:rPr>
              <a:t>1</a:t>
            </a:r>
            <a:r>
              <a:rPr lang="ja-JP" altLang="en-US" sz="2400" dirty="0">
                <a:solidFill>
                  <a:schemeClr val="tx1"/>
                </a:solidFill>
              </a:rPr>
              <a:t>年以下の方は除く。</a:t>
            </a:r>
            <a:endParaRPr lang="ja-JP" altLang="en-US" dirty="0"/>
          </a:p>
        </p:txBody>
      </p:sp>
    </p:spTree>
    <p:extLst>
      <p:ext uri="{BB962C8B-B14F-4D97-AF65-F5344CB8AC3E}">
        <p14:creationId xmlns:p14="http://schemas.microsoft.com/office/powerpoint/2010/main" val="2371212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補償制度について①</a:t>
            </a:r>
            <a:endParaRPr kumimoji="1" lang="ja-JP" altLang="en-US" dirty="0"/>
          </a:p>
        </p:txBody>
      </p:sp>
      <p:sp>
        <p:nvSpPr>
          <p:cNvPr id="3" name="コンテンツ プレースホルダー 2"/>
          <p:cNvSpPr>
            <a:spLocks noGrp="1"/>
          </p:cNvSpPr>
          <p:nvPr>
            <p:ph idx="1"/>
          </p:nvPr>
        </p:nvSpPr>
        <p:spPr/>
        <p:txBody>
          <a:bodyPr/>
          <a:lstStyle/>
          <a:p>
            <a:endParaRPr lang="en-US" altLang="ja-JP" dirty="0"/>
          </a:p>
          <a:p>
            <a:r>
              <a:rPr lang="ja-JP" altLang="en-US" dirty="0"/>
              <a:t>治療費</a:t>
            </a:r>
            <a:endParaRPr lang="en-US" altLang="ja-JP" dirty="0"/>
          </a:p>
          <a:p>
            <a:pPr marL="82296" indent="0">
              <a:buNone/>
            </a:pPr>
            <a:r>
              <a:rPr kumimoji="1" lang="ja-JP" altLang="en-US" sz="2400" dirty="0"/>
              <a:t>　アスベスト関連疾患に係る診療，薬剤又は治療材料の支給並びに処理，手術その他治療のために医療機関へ支払った自己負担相当額を支給する。また、通院及び移送に際し、現実に支出した費用相当額を治療費として含めて支給する。</a:t>
            </a:r>
            <a:endParaRPr kumimoji="1" lang="en-US" altLang="ja-JP" sz="2400" dirty="0"/>
          </a:p>
          <a:p>
            <a:pPr marL="82296" indent="0">
              <a:buNone/>
            </a:pPr>
            <a:endParaRPr lang="en-US" altLang="ja-JP" sz="2400" dirty="0"/>
          </a:p>
          <a:p>
            <a:pPr marL="82296" indent="0">
              <a:buNone/>
            </a:pPr>
            <a:r>
              <a:rPr kumimoji="1" lang="en-US" altLang="ja-JP" sz="2400" dirty="0"/>
              <a:t>※</a:t>
            </a:r>
            <a:r>
              <a:rPr kumimoji="1" lang="ja-JP" altLang="en-US" sz="2400" dirty="0"/>
              <a:t>高額療養費の自己負担限度額が上限</a:t>
            </a:r>
            <a:endParaRPr kumimoji="1" lang="en-US" altLang="ja-JP" sz="2400" dirty="0"/>
          </a:p>
          <a:p>
            <a:pPr marL="82296"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58</a:t>
            </a:fld>
            <a:endParaRPr kumimoji="1" lang="ja-JP" altLang="en-US"/>
          </a:p>
        </p:txBody>
      </p:sp>
    </p:spTree>
    <p:extLst>
      <p:ext uri="{BB962C8B-B14F-4D97-AF65-F5344CB8AC3E}">
        <p14:creationId xmlns:p14="http://schemas.microsoft.com/office/powerpoint/2010/main" val="3408589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補償制度について②</a:t>
            </a:r>
            <a:endParaRPr kumimoji="1" lang="ja-JP" altLang="en-US" dirty="0"/>
          </a:p>
        </p:txBody>
      </p:sp>
      <p:sp>
        <p:nvSpPr>
          <p:cNvPr id="3" name="コンテンツ プレースホルダー 2"/>
          <p:cNvSpPr>
            <a:spLocks noGrp="1"/>
          </p:cNvSpPr>
          <p:nvPr>
            <p:ph idx="1"/>
          </p:nvPr>
        </p:nvSpPr>
        <p:spPr>
          <a:xfrm>
            <a:off x="1435608" y="1447800"/>
            <a:ext cx="7498080" cy="5077544"/>
          </a:xfrm>
        </p:spPr>
        <p:txBody>
          <a:bodyPr>
            <a:normAutofit lnSpcReduction="10000"/>
          </a:bodyPr>
          <a:lstStyle/>
          <a:p>
            <a:pPr marL="82296" indent="0">
              <a:buNone/>
            </a:pPr>
            <a:endParaRPr kumimoji="1" lang="en-US" altLang="ja-JP" dirty="0"/>
          </a:p>
          <a:p>
            <a:r>
              <a:rPr kumimoji="1" lang="ja-JP" altLang="en-US" dirty="0"/>
              <a:t>休業・生活補償</a:t>
            </a:r>
            <a:endParaRPr kumimoji="1" lang="en-US" altLang="ja-JP" dirty="0"/>
          </a:p>
          <a:p>
            <a:pPr marL="82296" indent="0">
              <a:buNone/>
            </a:pPr>
            <a:r>
              <a:rPr lang="ja-JP" altLang="en-US" sz="2400" dirty="0"/>
              <a:t>　アスベスト関連疾患によって労働することができない程度の心身の状態，または日常生活に著しい制限を受ける程度の心身の状態にある場合の日数分の補償を支給する。</a:t>
            </a:r>
            <a:endParaRPr lang="en-US" altLang="ja-JP" sz="2400" dirty="0"/>
          </a:p>
          <a:p>
            <a:pPr marL="82296" indent="0">
              <a:buNone/>
            </a:pPr>
            <a:endParaRPr lang="en-US" altLang="ja-JP" sz="2400" dirty="0"/>
          </a:p>
          <a:p>
            <a:pPr marL="82296" indent="0">
              <a:buNone/>
            </a:pPr>
            <a:r>
              <a:rPr lang="ja-JP" altLang="en-US" sz="2400" dirty="0"/>
              <a:t>補償金額は、厚生労働省が毎年発表している</a:t>
            </a:r>
            <a:r>
              <a:rPr lang="en-US" altLang="ja-JP" sz="2400" dirty="0"/>
              <a:t>”</a:t>
            </a:r>
            <a:r>
              <a:rPr lang="ja-JP" altLang="en-US" sz="2400" dirty="0"/>
              <a:t>賃金構造基本統計調査報告</a:t>
            </a:r>
            <a:r>
              <a:rPr lang="en-US" altLang="ja-JP" sz="2400" dirty="0"/>
              <a:t>”</a:t>
            </a:r>
            <a:r>
              <a:rPr lang="ja-JP" altLang="en-US" sz="2400" dirty="0"/>
              <a:t>を基に、年齢ごとの平均賃金（</a:t>
            </a:r>
            <a:r>
              <a:rPr lang="en-US" altLang="ja-JP" sz="2400" dirty="0"/>
              <a:t>70</a:t>
            </a:r>
            <a:r>
              <a:rPr lang="ja-JP" altLang="en-US" sz="2400" dirty="0"/>
              <a:t>歳以上の場合は</a:t>
            </a:r>
            <a:r>
              <a:rPr lang="en-US" altLang="ja-JP" sz="2400" dirty="0"/>
              <a:t>1/2</a:t>
            </a:r>
            <a:r>
              <a:rPr lang="ja-JP" altLang="en-US" sz="2400" dirty="0"/>
              <a:t>）の</a:t>
            </a:r>
            <a:r>
              <a:rPr lang="en-US" altLang="ja-JP" sz="2400" dirty="0"/>
              <a:t>80</a:t>
            </a:r>
            <a:r>
              <a:rPr lang="ja-JP" altLang="en-US" sz="2400" dirty="0"/>
              <a:t>％で計算。</a:t>
            </a:r>
            <a:endParaRPr lang="en-US" altLang="ja-JP" sz="2400" dirty="0"/>
          </a:p>
          <a:p>
            <a:pPr marL="82296" indent="0">
              <a:buNone/>
            </a:pPr>
            <a:endParaRPr lang="en-US" altLang="ja-JP" sz="2400" dirty="0"/>
          </a:p>
          <a:p>
            <a:pPr marL="82296" indent="0">
              <a:buNone/>
            </a:pPr>
            <a:r>
              <a:rPr lang="ja-JP" altLang="en-US" sz="2400" dirty="0"/>
              <a:t>⇒上記計算方法で算出された金額を「給付基礎日　　額」といいます。</a:t>
            </a:r>
            <a:endParaRPr lang="en-US" altLang="ja-JP"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59</a:t>
            </a:fld>
            <a:endParaRPr kumimoji="1" lang="ja-JP" altLang="en-US"/>
          </a:p>
        </p:txBody>
      </p:sp>
    </p:spTree>
    <p:extLst>
      <p:ext uri="{BB962C8B-B14F-4D97-AF65-F5344CB8AC3E}">
        <p14:creationId xmlns:p14="http://schemas.microsoft.com/office/powerpoint/2010/main" val="221924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850106"/>
          </a:xfrm>
        </p:spPr>
        <p:txBody>
          <a:bodyPr>
            <a:noAutofit/>
          </a:bodyPr>
          <a:lstStyle/>
          <a:p>
            <a:r>
              <a:rPr kumimoji="1" lang="ja-JP" altLang="en-US" sz="3200" dirty="0"/>
              <a:t>３ アスベスト使用が判明した経緯</a:t>
            </a:r>
          </a:p>
        </p:txBody>
      </p:sp>
      <p:sp>
        <p:nvSpPr>
          <p:cNvPr id="3" name="コンテンツ プレースホルダー 2"/>
          <p:cNvSpPr>
            <a:spLocks noGrp="1"/>
          </p:cNvSpPr>
          <p:nvPr>
            <p:ph idx="1"/>
          </p:nvPr>
        </p:nvSpPr>
        <p:spPr>
          <a:xfrm>
            <a:off x="1435608" y="1447800"/>
            <a:ext cx="7498080" cy="2053208"/>
          </a:xfrm>
          <a:solidFill>
            <a:schemeClr val="accent5">
              <a:lumMod val="20000"/>
              <a:lumOff val="80000"/>
            </a:schemeClr>
          </a:solidFill>
        </p:spPr>
        <p:txBody>
          <a:bodyPr>
            <a:noAutofit/>
          </a:bodyPr>
          <a:lstStyle/>
          <a:p>
            <a:pPr marL="82296" indent="0">
              <a:buNone/>
            </a:pPr>
            <a:r>
              <a:rPr lang="ja-JP" altLang="en-US" sz="2800" dirty="0"/>
              <a:t>平成</a:t>
            </a:r>
            <a:r>
              <a:rPr lang="en-US" altLang="ja-JP" sz="2800" dirty="0"/>
              <a:t>17</a:t>
            </a:r>
            <a:r>
              <a:rPr lang="ja-JP" altLang="en-US" sz="2800" dirty="0"/>
              <a:t>年（</a:t>
            </a:r>
            <a:r>
              <a:rPr lang="en-US" altLang="ja-JP" sz="2800" dirty="0"/>
              <a:t>2005</a:t>
            </a:r>
            <a:r>
              <a:rPr lang="ja-JP" altLang="en-US" sz="2800" dirty="0"/>
              <a:t>年）度</a:t>
            </a:r>
            <a:endParaRPr lang="en-US" altLang="ja-JP" sz="2800" dirty="0"/>
          </a:p>
          <a:p>
            <a:pPr marL="82296" indent="0">
              <a:buNone/>
            </a:pPr>
            <a:r>
              <a:rPr lang="ja-JP" altLang="en-US" sz="2800" dirty="0"/>
              <a:t>　全ての公共施設を対象として飛散の可能性の高い吹き付け材を中心に、アスベストの使用状況を調査</a:t>
            </a:r>
            <a:endParaRPr lang="en-US" altLang="ja-JP" sz="2800" dirty="0"/>
          </a:p>
          <a:p>
            <a:endParaRPr kumimoji="1" lang="ja-JP" altLang="en-US" dirty="0"/>
          </a:p>
        </p:txBody>
      </p:sp>
      <p:sp>
        <p:nvSpPr>
          <p:cNvPr id="4" name="コンテンツ プレースホルダー 2"/>
          <p:cNvSpPr txBox="1">
            <a:spLocks/>
          </p:cNvSpPr>
          <p:nvPr/>
        </p:nvSpPr>
        <p:spPr>
          <a:xfrm>
            <a:off x="1411321" y="4221088"/>
            <a:ext cx="7498080" cy="1440160"/>
          </a:xfrm>
          <a:prstGeom prst="rect">
            <a:avLst/>
          </a:prstGeom>
          <a:solidFill>
            <a:schemeClr val="accent5">
              <a:lumMod val="20000"/>
              <a:lumOff val="80000"/>
            </a:schemeClr>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sz="2800" dirty="0"/>
              <a:t>　浜見保育園において、アスベストの含有率が当時の基準である１％を超えて使用されていることが判明</a:t>
            </a:r>
          </a:p>
          <a:p>
            <a:endParaRPr lang="ja-JP" altLang="en-US" dirty="0"/>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6</a:t>
            </a:fld>
            <a:endParaRPr kumimoji="1" lang="ja-JP" altLang="en-US"/>
          </a:p>
        </p:txBody>
      </p:sp>
      <p:sp>
        <p:nvSpPr>
          <p:cNvPr id="7" name="下矢印 6"/>
          <p:cNvSpPr/>
          <p:nvPr/>
        </p:nvSpPr>
        <p:spPr>
          <a:xfrm>
            <a:off x="4774508" y="3645025"/>
            <a:ext cx="412624" cy="494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1373900" y="5743273"/>
            <a:ext cx="7498080" cy="904528"/>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en-US" altLang="ja-JP" sz="2800" dirty="0"/>
              <a:t>※</a:t>
            </a:r>
            <a:r>
              <a:rPr lang="ja-JP" altLang="en-US" sz="2800" dirty="0"/>
              <a:t>平成</a:t>
            </a:r>
            <a:r>
              <a:rPr lang="en-US" altLang="ja-JP" sz="2800" dirty="0"/>
              <a:t>19</a:t>
            </a:r>
            <a:r>
              <a:rPr lang="ja-JP" altLang="en-US" sz="2800" dirty="0"/>
              <a:t>年（</a:t>
            </a:r>
            <a:r>
              <a:rPr lang="en-US" altLang="ja-JP" sz="2800" dirty="0"/>
              <a:t>2007</a:t>
            </a:r>
            <a:r>
              <a:rPr lang="ja-JP" altLang="en-US" sz="2800" dirty="0"/>
              <a:t>年）</a:t>
            </a:r>
            <a:r>
              <a:rPr lang="en-US" altLang="ja-JP" sz="2800" dirty="0"/>
              <a:t>8</a:t>
            </a:r>
            <a:r>
              <a:rPr lang="ja-JP" altLang="en-US" sz="2800" dirty="0"/>
              <a:t>月　</a:t>
            </a:r>
            <a:endParaRPr lang="en-US" altLang="ja-JP" sz="2800" dirty="0"/>
          </a:p>
          <a:p>
            <a:pPr marL="82296" indent="0">
              <a:buFont typeface="Wingdings 2"/>
              <a:buNone/>
            </a:pPr>
            <a:r>
              <a:rPr lang="ja-JP" altLang="en-US" sz="2800" dirty="0"/>
              <a:t>　　　　　　　　　除去工事により取り除く。</a:t>
            </a:r>
            <a:endParaRPr lang="ja-JP" altLang="en-US" dirty="0"/>
          </a:p>
        </p:txBody>
      </p:sp>
    </p:spTree>
    <p:extLst>
      <p:ext uri="{BB962C8B-B14F-4D97-AF65-F5344CB8AC3E}">
        <p14:creationId xmlns:p14="http://schemas.microsoft.com/office/powerpoint/2010/main" val="4041099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補償制度について③</a:t>
            </a:r>
            <a:endParaRPr kumimoji="1" lang="ja-JP" altLang="en-US" dirty="0"/>
          </a:p>
        </p:txBody>
      </p:sp>
      <p:sp>
        <p:nvSpPr>
          <p:cNvPr id="3" name="コンテンツ プレースホルダー 2"/>
          <p:cNvSpPr>
            <a:spLocks noGrp="1"/>
          </p:cNvSpPr>
          <p:nvPr>
            <p:ph idx="1"/>
          </p:nvPr>
        </p:nvSpPr>
        <p:spPr>
          <a:xfrm>
            <a:off x="1435608" y="1447800"/>
            <a:ext cx="7498080" cy="4857750"/>
          </a:xfrm>
        </p:spPr>
        <p:txBody>
          <a:bodyPr>
            <a:normAutofit fontScale="92500" lnSpcReduction="10000"/>
          </a:bodyPr>
          <a:lstStyle/>
          <a:p>
            <a:endParaRPr lang="en-US" altLang="ja-JP" sz="2900" dirty="0"/>
          </a:p>
          <a:p>
            <a:r>
              <a:rPr lang="ja-JP" altLang="en-US" sz="2800" dirty="0"/>
              <a:t>葬祭費</a:t>
            </a:r>
            <a:endParaRPr lang="en-US" altLang="ja-JP" sz="2800" dirty="0"/>
          </a:p>
          <a:p>
            <a:pPr marL="82296" indent="0">
              <a:buNone/>
            </a:pPr>
            <a:r>
              <a:rPr kumimoji="1" lang="ja-JP" altLang="en-US" sz="2400" dirty="0"/>
              <a:t>　補償の認定を受けた方がアスベスト関連疾患を原因として死亡した場合に遺族に支給する。</a:t>
            </a:r>
            <a:endParaRPr kumimoji="1" lang="en-US" altLang="ja-JP" sz="2400" dirty="0"/>
          </a:p>
          <a:p>
            <a:pPr marL="82296" indent="0">
              <a:buNone/>
            </a:pPr>
            <a:endParaRPr kumimoji="1" lang="en-US" altLang="ja-JP" sz="2400" dirty="0"/>
          </a:p>
          <a:p>
            <a:r>
              <a:rPr lang="ja-JP" altLang="en-US" sz="2800" dirty="0"/>
              <a:t>弔慰金</a:t>
            </a:r>
            <a:endParaRPr lang="en-US" altLang="ja-JP" sz="2800" dirty="0"/>
          </a:p>
          <a:p>
            <a:pPr marL="82296" indent="0">
              <a:buNone/>
            </a:pPr>
            <a:r>
              <a:rPr lang="ja-JP" altLang="en-US" sz="2400" dirty="0"/>
              <a:t>　補償の認定を受けた方が死亡した場合に，死亡原因に関わらず遺族に支給する。</a:t>
            </a:r>
            <a:endParaRPr lang="en-US" altLang="ja-JP" sz="2400" dirty="0"/>
          </a:p>
          <a:p>
            <a:pPr marL="82296" indent="0">
              <a:buNone/>
            </a:pPr>
            <a:endParaRPr lang="en-US" altLang="ja-JP" sz="2400" dirty="0"/>
          </a:p>
          <a:p>
            <a:r>
              <a:rPr lang="ja-JP" altLang="en-US" sz="2900" dirty="0"/>
              <a:t>遺族補償</a:t>
            </a:r>
            <a:endParaRPr lang="en-US" altLang="ja-JP" sz="2900" dirty="0"/>
          </a:p>
          <a:p>
            <a:pPr marL="82296" indent="0">
              <a:buNone/>
            </a:pPr>
            <a:r>
              <a:rPr lang="ja-JP" altLang="en-US" sz="2400" dirty="0"/>
              <a:t>　補償の認定を受けた方がアスベスト関連疾患を原因として死亡した場合に遺族に支給する。</a:t>
            </a:r>
            <a:endParaRPr lang="en-US" altLang="ja-JP" sz="2400" dirty="0"/>
          </a:p>
          <a:p>
            <a:pPr marL="82296"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60</a:t>
            </a:fld>
            <a:endParaRPr kumimoji="1" lang="ja-JP" altLang="en-US"/>
          </a:p>
        </p:txBody>
      </p:sp>
    </p:spTree>
    <p:extLst>
      <p:ext uri="{BB962C8B-B14F-4D97-AF65-F5344CB8AC3E}">
        <p14:creationId xmlns:p14="http://schemas.microsoft.com/office/powerpoint/2010/main" val="1975617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給付制度について</a:t>
            </a:r>
          </a:p>
        </p:txBody>
      </p:sp>
      <p:sp>
        <p:nvSpPr>
          <p:cNvPr id="3" name="コンテンツ プレースホルダー 2"/>
          <p:cNvSpPr>
            <a:spLocks noGrp="1"/>
          </p:cNvSpPr>
          <p:nvPr>
            <p:ph idx="1"/>
          </p:nvPr>
        </p:nvSpPr>
        <p:spPr/>
        <p:txBody>
          <a:bodyPr>
            <a:normAutofit/>
          </a:bodyPr>
          <a:lstStyle/>
          <a:p>
            <a:pPr marL="82296" indent="0">
              <a:buNone/>
            </a:pPr>
            <a:r>
              <a:rPr lang="ja-JP" altLang="en-US" sz="2000" dirty="0"/>
              <a:t>　</a:t>
            </a:r>
            <a:endParaRPr lang="en-US" altLang="ja-JP" sz="2000" dirty="0"/>
          </a:p>
          <a:p>
            <a:pPr marL="82296" indent="0">
              <a:buNone/>
            </a:pPr>
            <a:r>
              <a:rPr lang="ja-JP" altLang="en-US" dirty="0"/>
              <a:t>給付金</a:t>
            </a:r>
            <a:endParaRPr kumimoji="1" lang="en-US" altLang="ja-JP" dirty="0"/>
          </a:p>
          <a:p>
            <a:pPr marL="82296" indent="0">
              <a:buNone/>
            </a:pPr>
            <a:r>
              <a:rPr lang="ja-JP" altLang="en-US" sz="2400" dirty="0"/>
              <a:t>　浜見保育園におけるアスベスト事案に起因性が認められないと認定されたものの、発症に関して当該事案が起因している可能性が完全には否定できず、ほかの発症原因に起因していると考えられない場合に支給する。</a:t>
            </a:r>
            <a:endParaRPr kumimoji="1" lang="en-US" altLang="ja-JP" dirty="0"/>
          </a:p>
          <a:p>
            <a:pPr marL="82296" indent="0">
              <a:buNone/>
            </a:pPr>
            <a:r>
              <a:rPr lang="ja-JP" altLang="en-US" dirty="0"/>
              <a:t>　</a:t>
            </a:r>
            <a:r>
              <a:rPr lang="ja-JP" altLang="en-US" sz="2400" dirty="0"/>
              <a:t>１，０００，０００円の一時金</a:t>
            </a:r>
            <a:endParaRPr kumimoji="1" lang="en-US" altLang="ja-JP" dirty="0"/>
          </a:p>
          <a:p>
            <a:pPr marL="82296" indent="0">
              <a:buNone/>
            </a:pPr>
            <a:r>
              <a:rPr lang="ja-JP" altLang="en-US" dirty="0"/>
              <a:t>　</a:t>
            </a:r>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61</a:t>
            </a:fld>
            <a:endParaRPr kumimoji="1" lang="ja-JP" altLang="en-US"/>
          </a:p>
        </p:txBody>
      </p:sp>
    </p:spTree>
    <p:extLst>
      <p:ext uri="{BB962C8B-B14F-4D97-AF65-F5344CB8AC3E}">
        <p14:creationId xmlns:p14="http://schemas.microsoft.com/office/powerpoint/2010/main" val="1173131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88714"/>
          </a:xfrm>
        </p:spPr>
        <p:txBody>
          <a:bodyPr>
            <a:normAutofit/>
          </a:bodyPr>
          <a:lstStyle/>
          <a:p>
            <a:r>
              <a:rPr lang="ja-JP" altLang="en-US" sz="3600" dirty="0"/>
              <a:t>浜見保育園在園に係る確認について</a:t>
            </a:r>
            <a:endParaRPr kumimoji="1" lang="ja-JP" altLang="en-US" sz="3600" dirty="0"/>
          </a:p>
        </p:txBody>
      </p:sp>
      <p:sp>
        <p:nvSpPr>
          <p:cNvPr id="3" name="コンテンツ プレースホルダー 2"/>
          <p:cNvSpPr>
            <a:spLocks noGrp="1"/>
          </p:cNvSpPr>
          <p:nvPr>
            <p:ph idx="1"/>
          </p:nvPr>
        </p:nvSpPr>
        <p:spPr>
          <a:xfrm>
            <a:off x="1435608" y="1117450"/>
            <a:ext cx="7498080" cy="5479901"/>
          </a:xfrm>
        </p:spPr>
        <p:txBody>
          <a:bodyPr>
            <a:normAutofit fontScale="55000" lnSpcReduction="20000"/>
          </a:bodyPr>
          <a:lstStyle/>
          <a:p>
            <a:pPr marL="109728" indent="0">
              <a:buNone/>
            </a:pPr>
            <a:r>
              <a:rPr lang="ja-JP" altLang="en-US" sz="3600" u="sng" dirty="0"/>
              <a:t>昭和</a:t>
            </a:r>
            <a:r>
              <a:rPr lang="en-US" altLang="ja-JP" sz="3600" u="sng" dirty="0"/>
              <a:t>47</a:t>
            </a:r>
            <a:r>
              <a:rPr lang="ja-JP" altLang="en-US" sz="3600" u="sng" dirty="0"/>
              <a:t>年度（</a:t>
            </a:r>
            <a:r>
              <a:rPr lang="en-US" altLang="ja-JP" sz="3600" u="sng" dirty="0"/>
              <a:t>1972</a:t>
            </a:r>
            <a:r>
              <a:rPr lang="ja-JP" altLang="en-US" sz="3600" u="sng" dirty="0"/>
              <a:t>年度）から昭和</a:t>
            </a:r>
            <a:r>
              <a:rPr lang="en-US" altLang="ja-JP" sz="3600" u="sng" dirty="0"/>
              <a:t>59</a:t>
            </a:r>
            <a:r>
              <a:rPr lang="ja-JP" altLang="en-US" sz="3600" u="sng" dirty="0"/>
              <a:t>年度（</a:t>
            </a:r>
            <a:r>
              <a:rPr lang="en-US" altLang="ja-JP" sz="3600" u="sng" dirty="0"/>
              <a:t>1984</a:t>
            </a:r>
            <a:r>
              <a:rPr lang="ja-JP" altLang="en-US" sz="3600" u="sng" dirty="0"/>
              <a:t>年度）までの園児の情報が不足しております。</a:t>
            </a:r>
            <a:endParaRPr lang="en-US" altLang="ja-JP" sz="3600" u="sng" dirty="0"/>
          </a:p>
          <a:p>
            <a:pPr marL="109728" indent="0">
              <a:buNone/>
            </a:pPr>
            <a:endParaRPr lang="en-US" altLang="ja-JP" sz="2800" u="sng" dirty="0">
              <a:effectLst>
                <a:outerShdw blurRad="38100" dist="38100" dir="2700000" algn="tl">
                  <a:srgbClr val="000000">
                    <a:alpha val="43137"/>
                  </a:srgbClr>
                </a:outerShdw>
              </a:effectLst>
            </a:endParaRPr>
          </a:p>
          <a:p>
            <a:pPr marL="109728" indent="0">
              <a:buNone/>
            </a:pPr>
            <a:r>
              <a:rPr lang="ja-JP" altLang="en-US" u="sng" dirty="0">
                <a:effectLst>
                  <a:outerShdw blurRad="38100" dist="38100" dir="2700000" algn="tl">
                    <a:srgbClr val="000000">
                      <a:alpha val="43137"/>
                    </a:srgbClr>
                  </a:outerShdw>
                </a:effectLst>
              </a:rPr>
              <a:t>■</a:t>
            </a:r>
            <a:r>
              <a:rPr lang="ja-JP" altLang="en-US" b="1" u="sng" dirty="0"/>
              <a:t>これまでに提供があった名簿</a:t>
            </a:r>
            <a:endParaRPr lang="en-US" altLang="ja-JP" dirty="0"/>
          </a:p>
          <a:p>
            <a:r>
              <a:rPr lang="ja-JP" altLang="en-US" dirty="0">
                <a:solidFill>
                  <a:srgbClr val="FF0000"/>
                </a:solidFill>
              </a:rPr>
              <a:t>昭和</a:t>
            </a:r>
            <a:r>
              <a:rPr lang="en-US" altLang="ja-JP" dirty="0">
                <a:solidFill>
                  <a:srgbClr val="FF0000"/>
                </a:solidFill>
              </a:rPr>
              <a:t>52</a:t>
            </a:r>
            <a:r>
              <a:rPr lang="ja-JP" altLang="en-US" dirty="0">
                <a:solidFill>
                  <a:srgbClr val="FF0000"/>
                </a:solidFill>
              </a:rPr>
              <a:t>年度（</a:t>
            </a:r>
            <a:r>
              <a:rPr lang="en-US" altLang="ja-JP" dirty="0">
                <a:solidFill>
                  <a:srgbClr val="FF0000"/>
                </a:solidFill>
              </a:rPr>
              <a:t>1977</a:t>
            </a:r>
            <a:r>
              <a:rPr lang="ja-JP" altLang="en-US" dirty="0">
                <a:solidFill>
                  <a:srgbClr val="FF0000"/>
                </a:solidFill>
              </a:rPr>
              <a:t>年度）　　　　全園児  </a:t>
            </a:r>
            <a:r>
              <a:rPr lang="en-US" altLang="ja-JP" dirty="0">
                <a:solidFill>
                  <a:srgbClr val="FF0000"/>
                </a:solidFill>
              </a:rPr>
              <a:t>115</a:t>
            </a:r>
            <a:r>
              <a:rPr lang="ja-JP" altLang="en-US" dirty="0">
                <a:solidFill>
                  <a:srgbClr val="FF0000"/>
                </a:solidFill>
              </a:rPr>
              <a:t>人　　　　　</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53</a:t>
            </a:r>
            <a:r>
              <a:rPr lang="ja-JP" altLang="en-US" dirty="0">
                <a:solidFill>
                  <a:srgbClr val="FF0000"/>
                </a:solidFill>
              </a:rPr>
              <a:t>年度（</a:t>
            </a:r>
            <a:r>
              <a:rPr lang="en-US" altLang="ja-JP" dirty="0">
                <a:solidFill>
                  <a:srgbClr val="FF0000"/>
                </a:solidFill>
              </a:rPr>
              <a:t>1978</a:t>
            </a:r>
            <a:r>
              <a:rPr lang="ja-JP" altLang="en-US" dirty="0">
                <a:solidFill>
                  <a:srgbClr val="FF0000"/>
                </a:solidFill>
              </a:rPr>
              <a:t>年度）　　　　全園児  </a:t>
            </a:r>
            <a:r>
              <a:rPr lang="en-US" altLang="ja-JP" dirty="0">
                <a:solidFill>
                  <a:srgbClr val="FF0000"/>
                </a:solidFill>
              </a:rPr>
              <a:t>119</a:t>
            </a:r>
            <a:r>
              <a:rPr lang="ja-JP" altLang="en-US" dirty="0">
                <a:solidFill>
                  <a:srgbClr val="FF0000"/>
                </a:solidFill>
              </a:rPr>
              <a:t>人　　</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54</a:t>
            </a:r>
            <a:r>
              <a:rPr lang="ja-JP" altLang="en-US" dirty="0">
                <a:solidFill>
                  <a:srgbClr val="FF0000"/>
                </a:solidFill>
              </a:rPr>
              <a:t>年度（</a:t>
            </a:r>
            <a:r>
              <a:rPr lang="en-US" altLang="ja-JP" dirty="0">
                <a:solidFill>
                  <a:srgbClr val="FF0000"/>
                </a:solidFill>
              </a:rPr>
              <a:t>1979</a:t>
            </a:r>
            <a:r>
              <a:rPr lang="ja-JP" altLang="en-US" dirty="0">
                <a:solidFill>
                  <a:srgbClr val="FF0000"/>
                </a:solidFill>
              </a:rPr>
              <a:t>年度）　　　　卒園児　</a:t>
            </a:r>
            <a:r>
              <a:rPr lang="en-US" altLang="ja-JP" dirty="0">
                <a:solidFill>
                  <a:srgbClr val="FF0000"/>
                </a:solidFill>
              </a:rPr>
              <a:t>27</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55</a:t>
            </a:r>
            <a:r>
              <a:rPr lang="ja-JP" altLang="en-US" dirty="0">
                <a:solidFill>
                  <a:srgbClr val="FF0000"/>
                </a:solidFill>
              </a:rPr>
              <a:t>年度（</a:t>
            </a:r>
            <a:r>
              <a:rPr lang="en-US" altLang="ja-JP" dirty="0">
                <a:solidFill>
                  <a:srgbClr val="FF0000"/>
                </a:solidFill>
              </a:rPr>
              <a:t>1980</a:t>
            </a:r>
            <a:r>
              <a:rPr lang="ja-JP" altLang="en-US" dirty="0">
                <a:solidFill>
                  <a:srgbClr val="FF0000"/>
                </a:solidFill>
              </a:rPr>
              <a:t>年度）　　　　卒園児　</a:t>
            </a:r>
            <a:r>
              <a:rPr lang="en-US" altLang="ja-JP" dirty="0">
                <a:solidFill>
                  <a:srgbClr val="FF0000"/>
                </a:solidFill>
              </a:rPr>
              <a:t>25</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56</a:t>
            </a:r>
            <a:r>
              <a:rPr lang="ja-JP" altLang="en-US" dirty="0">
                <a:solidFill>
                  <a:srgbClr val="FF0000"/>
                </a:solidFill>
              </a:rPr>
              <a:t>年度（</a:t>
            </a:r>
            <a:r>
              <a:rPr lang="en-US" altLang="ja-JP" dirty="0">
                <a:solidFill>
                  <a:srgbClr val="FF0000"/>
                </a:solidFill>
              </a:rPr>
              <a:t>1981</a:t>
            </a:r>
            <a:r>
              <a:rPr lang="ja-JP" altLang="en-US" dirty="0">
                <a:solidFill>
                  <a:srgbClr val="FF0000"/>
                </a:solidFill>
              </a:rPr>
              <a:t>年度）　　　　卒園児　</a:t>
            </a:r>
            <a:r>
              <a:rPr lang="en-US" altLang="ja-JP" dirty="0">
                <a:solidFill>
                  <a:srgbClr val="FF0000"/>
                </a:solidFill>
              </a:rPr>
              <a:t>25</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57</a:t>
            </a:r>
            <a:r>
              <a:rPr lang="ja-JP" altLang="en-US" dirty="0">
                <a:solidFill>
                  <a:srgbClr val="FF0000"/>
                </a:solidFill>
              </a:rPr>
              <a:t>年度（</a:t>
            </a:r>
            <a:r>
              <a:rPr lang="en-US" altLang="ja-JP" dirty="0">
                <a:solidFill>
                  <a:srgbClr val="FF0000"/>
                </a:solidFill>
              </a:rPr>
              <a:t>1982</a:t>
            </a:r>
            <a:r>
              <a:rPr lang="ja-JP" altLang="en-US" dirty="0">
                <a:solidFill>
                  <a:srgbClr val="FF0000"/>
                </a:solidFill>
              </a:rPr>
              <a:t>年度）　　　　卒園児　</a:t>
            </a:r>
            <a:r>
              <a:rPr lang="en-US" altLang="ja-JP" dirty="0">
                <a:solidFill>
                  <a:srgbClr val="FF0000"/>
                </a:solidFill>
              </a:rPr>
              <a:t>23</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58</a:t>
            </a:r>
            <a:r>
              <a:rPr lang="ja-JP" altLang="en-US" dirty="0">
                <a:solidFill>
                  <a:srgbClr val="FF0000"/>
                </a:solidFill>
              </a:rPr>
              <a:t>年度（</a:t>
            </a:r>
            <a:r>
              <a:rPr lang="en-US" altLang="ja-JP" dirty="0">
                <a:solidFill>
                  <a:srgbClr val="FF0000"/>
                </a:solidFill>
              </a:rPr>
              <a:t>1983</a:t>
            </a:r>
            <a:r>
              <a:rPr lang="ja-JP" altLang="en-US" dirty="0">
                <a:solidFill>
                  <a:srgbClr val="FF0000"/>
                </a:solidFill>
              </a:rPr>
              <a:t>年度）　　　　卒園児　</a:t>
            </a:r>
            <a:r>
              <a:rPr lang="en-US" altLang="ja-JP" dirty="0">
                <a:solidFill>
                  <a:srgbClr val="FF0000"/>
                </a:solidFill>
              </a:rPr>
              <a:t>22</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59</a:t>
            </a:r>
            <a:r>
              <a:rPr lang="ja-JP" altLang="en-US" dirty="0">
                <a:solidFill>
                  <a:srgbClr val="FF0000"/>
                </a:solidFill>
              </a:rPr>
              <a:t>年度（</a:t>
            </a:r>
            <a:r>
              <a:rPr lang="en-US" altLang="ja-JP" dirty="0">
                <a:solidFill>
                  <a:srgbClr val="FF0000"/>
                </a:solidFill>
              </a:rPr>
              <a:t>1984</a:t>
            </a:r>
            <a:r>
              <a:rPr lang="ja-JP" altLang="en-US" dirty="0">
                <a:solidFill>
                  <a:srgbClr val="FF0000"/>
                </a:solidFill>
              </a:rPr>
              <a:t>年度）　　　　卒園児　</a:t>
            </a:r>
            <a:r>
              <a:rPr lang="en-US" altLang="ja-JP" dirty="0">
                <a:solidFill>
                  <a:srgbClr val="FF0000"/>
                </a:solidFill>
              </a:rPr>
              <a:t>22</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60</a:t>
            </a:r>
            <a:r>
              <a:rPr lang="ja-JP" altLang="en-US" dirty="0">
                <a:solidFill>
                  <a:srgbClr val="FF0000"/>
                </a:solidFill>
              </a:rPr>
              <a:t>年度（</a:t>
            </a:r>
            <a:r>
              <a:rPr lang="en-US" altLang="ja-JP" dirty="0">
                <a:solidFill>
                  <a:srgbClr val="FF0000"/>
                </a:solidFill>
              </a:rPr>
              <a:t>1985</a:t>
            </a:r>
            <a:r>
              <a:rPr lang="ja-JP" altLang="en-US" dirty="0">
                <a:solidFill>
                  <a:srgbClr val="FF0000"/>
                </a:solidFill>
              </a:rPr>
              <a:t>年度）　　　　卒園児　</a:t>
            </a:r>
            <a:r>
              <a:rPr lang="en-US" altLang="ja-JP" dirty="0">
                <a:solidFill>
                  <a:srgbClr val="FF0000"/>
                </a:solidFill>
              </a:rPr>
              <a:t>24</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昭和</a:t>
            </a:r>
            <a:r>
              <a:rPr lang="en-US" altLang="ja-JP" dirty="0">
                <a:solidFill>
                  <a:srgbClr val="FF0000"/>
                </a:solidFill>
              </a:rPr>
              <a:t>62</a:t>
            </a:r>
            <a:r>
              <a:rPr lang="ja-JP" altLang="en-US" dirty="0">
                <a:solidFill>
                  <a:srgbClr val="FF0000"/>
                </a:solidFill>
              </a:rPr>
              <a:t>年度（</a:t>
            </a:r>
            <a:r>
              <a:rPr lang="en-US" altLang="ja-JP" dirty="0">
                <a:solidFill>
                  <a:srgbClr val="FF0000"/>
                </a:solidFill>
              </a:rPr>
              <a:t>1987</a:t>
            </a:r>
            <a:r>
              <a:rPr lang="ja-JP" altLang="en-US" dirty="0">
                <a:solidFill>
                  <a:srgbClr val="FF0000"/>
                </a:solidFill>
              </a:rPr>
              <a:t>年度）　　　　卒園児　</a:t>
            </a:r>
            <a:r>
              <a:rPr lang="en-US" altLang="ja-JP" dirty="0">
                <a:solidFill>
                  <a:srgbClr val="FF0000"/>
                </a:solidFill>
              </a:rPr>
              <a:t>24</a:t>
            </a:r>
            <a:r>
              <a:rPr lang="ja-JP" altLang="en-US" dirty="0">
                <a:solidFill>
                  <a:srgbClr val="FF0000"/>
                </a:solidFill>
              </a:rPr>
              <a:t>人</a:t>
            </a:r>
            <a:endParaRPr lang="en-US" altLang="ja-JP" dirty="0">
              <a:solidFill>
                <a:srgbClr val="FF0000"/>
              </a:solidFill>
            </a:endParaRPr>
          </a:p>
          <a:p>
            <a:r>
              <a:rPr lang="ja-JP" altLang="en-US" dirty="0">
                <a:solidFill>
                  <a:srgbClr val="FF0000"/>
                </a:solidFill>
              </a:rPr>
              <a:t>平成元年度（</a:t>
            </a:r>
            <a:r>
              <a:rPr lang="en-US" altLang="ja-JP" dirty="0">
                <a:solidFill>
                  <a:srgbClr val="FF0000"/>
                </a:solidFill>
              </a:rPr>
              <a:t>1989</a:t>
            </a:r>
            <a:r>
              <a:rPr lang="ja-JP" altLang="en-US" dirty="0">
                <a:solidFill>
                  <a:srgbClr val="FF0000"/>
                </a:solidFill>
              </a:rPr>
              <a:t>年度）　　　　卒園児　</a:t>
            </a:r>
            <a:r>
              <a:rPr lang="en-US" altLang="ja-JP" dirty="0">
                <a:solidFill>
                  <a:srgbClr val="FF0000"/>
                </a:solidFill>
              </a:rPr>
              <a:t>21</a:t>
            </a:r>
            <a:r>
              <a:rPr lang="ja-JP" altLang="en-US" dirty="0">
                <a:solidFill>
                  <a:srgbClr val="FF0000"/>
                </a:solidFill>
              </a:rPr>
              <a:t>人</a:t>
            </a:r>
            <a:endParaRPr lang="en-US" altLang="ja-JP" dirty="0"/>
          </a:p>
          <a:p>
            <a:pPr marL="109728" indent="0">
              <a:buNone/>
            </a:pPr>
            <a:r>
              <a:rPr lang="ja-JP" altLang="en-US" b="1" u="sng" dirty="0"/>
              <a:t>■市で把握している名簿</a:t>
            </a:r>
            <a:r>
              <a:rPr lang="ja-JP" altLang="en-US" b="1" dirty="0"/>
              <a:t>　　 </a:t>
            </a:r>
            <a:r>
              <a:rPr lang="ja-JP" altLang="en-US" dirty="0"/>
              <a:t>平成</a:t>
            </a:r>
            <a:r>
              <a:rPr lang="en-US" altLang="ja-JP" dirty="0"/>
              <a:t>11</a:t>
            </a:r>
            <a:r>
              <a:rPr lang="ja-JP" altLang="en-US" dirty="0"/>
              <a:t>年度（</a:t>
            </a:r>
            <a:r>
              <a:rPr lang="en-US" altLang="ja-JP" dirty="0"/>
              <a:t>1999</a:t>
            </a:r>
            <a:r>
              <a:rPr lang="ja-JP" altLang="en-US" dirty="0"/>
              <a:t>年度）以降　全園児</a:t>
            </a:r>
            <a:endParaRPr lang="en-US" altLang="ja-JP" dirty="0"/>
          </a:p>
          <a:p>
            <a:pPr marL="109728" indent="0">
              <a:buNone/>
            </a:pPr>
            <a:r>
              <a:rPr lang="ja-JP" altLang="en-US" dirty="0"/>
              <a:t>補償・給付、検診対象者把握率　５０％（４１７名／約８３０名）</a:t>
            </a:r>
            <a:endParaRPr lang="en-US" altLang="ja-JP" dirty="0"/>
          </a:p>
          <a:p>
            <a:pPr marL="109728" indent="0">
              <a:buNone/>
            </a:pPr>
            <a:r>
              <a:rPr lang="ja-JP" altLang="en-US" dirty="0"/>
              <a:t>（令和６年度末時点）</a:t>
            </a:r>
          </a:p>
        </p:txBody>
      </p:sp>
      <p:sp>
        <p:nvSpPr>
          <p:cNvPr id="4" name="スライド番号プレースホルダー 3"/>
          <p:cNvSpPr>
            <a:spLocks noGrp="1"/>
          </p:cNvSpPr>
          <p:nvPr>
            <p:ph type="sldNum" sz="quarter" idx="12"/>
          </p:nvPr>
        </p:nvSpPr>
        <p:spPr>
          <a:xfrm>
            <a:off x="8679191" y="6381750"/>
            <a:ext cx="457200" cy="476250"/>
          </a:xfrm>
        </p:spPr>
        <p:txBody>
          <a:bodyPr/>
          <a:lstStyle/>
          <a:p>
            <a:fld id="{167506CD-8F34-406A-ABE9-070B5FA12B0F}" type="slidenum">
              <a:rPr kumimoji="1" lang="ja-JP" altLang="en-US" smtClean="0"/>
              <a:t>62</a:t>
            </a:fld>
            <a:endParaRPr kumimoji="1" lang="ja-JP" altLang="en-US"/>
          </a:p>
        </p:txBody>
      </p:sp>
    </p:spTree>
    <p:extLst>
      <p:ext uri="{BB962C8B-B14F-4D97-AF65-F5344CB8AC3E}">
        <p14:creationId xmlns:p14="http://schemas.microsoft.com/office/powerpoint/2010/main" val="971309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浜見保育園在園に係る確認について</a:t>
            </a:r>
            <a:endParaRPr kumimoji="1" lang="ja-JP" altLang="en-US" sz="3600" dirty="0"/>
          </a:p>
        </p:txBody>
      </p:sp>
      <p:sp>
        <p:nvSpPr>
          <p:cNvPr id="3" name="コンテンツ プレースホルダー 2"/>
          <p:cNvSpPr>
            <a:spLocks noGrp="1"/>
          </p:cNvSpPr>
          <p:nvPr>
            <p:ph idx="1"/>
          </p:nvPr>
        </p:nvSpPr>
        <p:spPr>
          <a:xfrm>
            <a:off x="1290821" y="1417638"/>
            <a:ext cx="7498080" cy="4800600"/>
          </a:xfrm>
        </p:spPr>
        <p:txBody>
          <a:bodyPr/>
          <a:lstStyle/>
          <a:p>
            <a:pPr marL="109728" indent="0" algn="ctr">
              <a:buNone/>
            </a:pPr>
            <a:r>
              <a:rPr lang="ja-JP" altLang="en-US" u="sng" dirty="0"/>
              <a:t>名簿がない時期に在園していた方</a:t>
            </a:r>
            <a:endParaRPr lang="en-US" altLang="ja-JP" u="sng" dirty="0"/>
          </a:p>
          <a:p>
            <a:pPr marL="109728" indent="0" algn="ctr">
              <a:buNone/>
            </a:pPr>
            <a:endParaRPr lang="en-US" altLang="ja-JP" dirty="0"/>
          </a:p>
          <a:p>
            <a:pPr marL="109728" indent="0" algn="ctr">
              <a:buNone/>
            </a:pPr>
            <a:r>
              <a:rPr lang="ja-JP" altLang="en-US" u="wavy" dirty="0"/>
              <a:t>在園を証明する資料の提出が必要</a:t>
            </a:r>
            <a:r>
              <a:rPr lang="ja-JP" altLang="en-US" dirty="0"/>
              <a:t>　</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63</a:t>
            </a:fld>
            <a:endParaRPr kumimoji="1" lang="ja-JP" altLang="en-US"/>
          </a:p>
        </p:txBody>
      </p:sp>
      <p:sp>
        <p:nvSpPr>
          <p:cNvPr id="5" name="下矢印 4"/>
          <p:cNvSpPr/>
          <p:nvPr/>
        </p:nvSpPr>
        <p:spPr>
          <a:xfrm>
            <a:off x="4680592" y="2132856"/>
            <a:ext cx="1008112" cy="504056"/>
          </a:xfrm>
          <a:prstGeom prst="down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1"/>
          <p:cNvSpPr txBox="1">
            <a:spLocks/>
          </p:cNvSpPr>
          <p:nvPr/>
        </p:nvSpPr>
        <p:spPr>
          <a:xfrm>
            <a:off x="1657550" y="4712500"/>
            <a:ext cx="7054196" cy="1831175"/>
          </a:xfrm>
          <a:prstGeom prst="rect">
            <a:avLst/>
          </a:prstGeom>
          <a:solidFill>
            <a:schemeClr val="accent1">
              <a:lumMod val="20000"/>
              <a:lumOff val="80000"/>
            </a:schemeClr>
          </a:solidFill>
        </p:spPr>
        <p:txBody>
          <a:bodyPr vert="horz" anchor="ctr">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728" indent="0">
              <a:buFont typeface="Wingdings 3"/>
              <a:buNone/>
            </a:pPr>
            <a:r>
              <a:rPr lang="ja-JP" altLang="en-US" sz="10400" dirty="0"/>
              <a:t>在園を証明する資料の提出が必要な方には、検診案内に加え、</a:t>
            </a:r>
            <a:r>
              <a:rPr lang="ja-JP" altLang="en-US" sz="10400" u="sng" dirty="0"/>
              <a:t>在園確認申出書</a:t>
            </a:r>
            <a:r>
              <a:rPr lang="ja-JP" altLang="en-US" sz="10400" dirty="0"/>
              <a:t>を同封します。</a:t>
            </a:r>
            <a:endParaRPr lang="en-US" altLang="ja-JP" sz="10400" dirty="0"/>
          </a:p>
        </p:txBody>
      </p:sp>
      <p:pic>
        <p:nvPicPr>
          <p:cNvPr id="7" name="Picture 3" descr="N:\320300保育課\010-保育課担当別フォルダ\020-公立担当\015-アスベスト対策\★★最終報告書の受領後\20181221事前打合せ\No.86_ステッキ.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3137" y="3128790"/>
            <a:ext cx="1180511" cy="134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8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浜見保育園在園に係る確認について</a:t>
            </a:r>
            <a:endParaRPr kumimoji="1" lang="ja-JP" altLang="en-US" sz="3600" dirty="0"/>
          </a:p>
        </p:txBody>
      </p:sp>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64</a:t>
            </a:fld>
            <a:endParaRPr kumimoji="1" lang="ja-JP" altLang="en-US"/>
          </a:p>
        </p:txBody>
      </p:sp>
      <p:sp>
        <p:nvSpPr>
          <p:cNvPr id="5" name="コンテンツ プレースホルダー 1"/>
          <p:cNvSpPr>
            <a:spLocks noGrp="1"/>
          </p:cNvSpPr>
          <p:nvPr>
            <p:ph idx="1"/>
          </p:nvPr>
        </p:nvSpPr>
        <p:spPr/>
        <p:txBody>
          <a:bodyPr>
            <a:normAutofit fontScale="92500"/>
          </a:bodyPr>
          <a:lstStyle/>
          <a:p>
            <a:pPr marL="109728" indent="0" algn="ctr">
              <a:buNone/>
            </a:pPr>
            <a:r>
              <a:rPr lang="ja-JP" altLang="en-US" sz="2800" u="sng" dirty="0"/>
              <a:t>在園確認申出書には、在園を証明する</a:t>
            </a:r>
            <a:endParaRPr lang="en-US" altLang="ja-JP" sz="2800" u="sng" dirty="0"/>
          </a:p>
          <a:p>
            <a:pPr marL="109728" indent="0" algn="ctr">
              <a:buNone/>
            </a:pPr>
            <a:r>
              <a:rPr lang="ja-JP" altLang="en-US" sz="2800" u="sng" dirty="0"/>
              <a:t>資料の提出が必要です。</a:t>
            </a:r>
            <a:endParaRPr lang="en-US" altLang="ja-JP" sz="2800" dirty="0"/>
          </a:p>
          <a:p>
            <a:pPr marL="109728" indent="0">
              <a:buNone/>
            </a:pPr>
            <a:endParaRPr lang="en-US" altLang="ja-JP" sz="2800" dirty="0"/>
          </a:p>
          <a:p>
            <a:pPr marL="109728" indent="0">
              <a:buNone/>
            </a:pPr>
            <a:endParaRPr lang="en-US" altLang="ja-JP" sz="2800" dirty="0"/>
          </a:p>
          <a:p>
            <a:r>
              <a:rPr lang="ja-JP" altLang="en-US" sz="2600" dirty="0"/>
              <a:t>保育園のお便り帳の写し</a:t>
            </a:r>
            <a:endParaRPr lang="en-US" altLang="ja-JP" sz="2600" dirty="0"/>
          </a:p>
          <a:p>
            <a:r>
              <a:rPr lang="ja-JP" altLang="en-US" sz="2600" dirty="0"/>
              <a:t>保育園での写真の写し</a:t>
            </a:r>
            <a:endParaRPr lang="en-US" altLang="ja-JP" sz="2600" dirty="0"/>
          </a:p>
          <a:p>
            <a:r>
              <a:rPr lang="ja-JP" altLang="en-US" sz="2600" dirty="0"/>
              <a:t>保育園で作った作品の写真　</a:t>
            </a:r>
            <a:endParaRPr lang="en-US" altLang="ja-JP" sz="2600" dirty="0"/>
          </a:p>
          <a:p>
            <a:r>
              <a:rPr lang="ja-JP" altLang="en-US" sz="2600" dirty="0"/>
              <a:t>その他、在園時の友人やその保護者から、在園を証明する文書を提出していただいても構いません。</a:t>
            </a:r>
            <a:endParaRPr lang="en-US" altLang="ja-JP" sz="2600" dirty="0"/>
          </a:p>
          <a:p>
            <a:pPr marL="109728" indent="0">
              <a:buNone/>
            </a:pPr>
            <a:r>
              <a:rPr lang="ja-JP" altLang="en-US" sz="2400" dirty="0">
                <a:latin typeface="+mn-ea"/>
              </a:rPr>
              <a:t>　（</a:t>
            </a:r>
            <a:r>
              <a:rPr lang="ja-JP" altLang="en-US" sz="2000" b="1" dirty="0">
                <a:latin typeface="+mn-ea"/>
              </a:rPr>
              <a:t>＊任意の様式に、友人や保護者など、証言者の署名を入れてください。</a:t>
            </a:r>
            <a:endParaRPr lang="en-US" altLang="ja-JP" sz="2600" dirty="0">
              <a:latin typeface="+mn-ea"/>
            </a:endParaRPr>
          </a:p>
          <a:p>
            <a:endParaRPr kumimoji="1" lang="ja-JP" altLang="en-US" dirty="0"/>
          </a:p>
        </p:txBody>
      </p:sp>
      <p:sp>
        <p:nvSpPr>
          <p:cNvPr id="6" name="下矢印 5"/>
          <p:cNvSpPr/>
          <p:nvPr/>
        </p:nvSpPr>
        <p:spPr>
          <a:xfrm>
            <a:off x="4499992" y="2564904"/>
            <a:ext cx="1008112" cy="504056"/>
          </a:xfrm>
          <a:prstGeom prst="down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形吹き出し 6"/>
          <p:cNvSpPr/>
          <p:nvPr/>
        </p:nvSpPr>
        <p:spPr>
          <a:xfrm rot="10800000" flipV="1">
            <a:off x="1074408" y="2420888"/>
            <a:ext cx="1080120" cy="792088"/>
          </a:xfrm>
          <a:prstGeom prst="wedgeEllipseCallout">
            <a:avLst>
              <a:gd name="adj1" fmla="val -34916"/>
              <a:gd name="adj2" fmla="val 60042"/>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dirty="0">
                <a:solidFill>
                  <a:schemeClr val="bg2">
                    <a:lumMod val="25000"/>
                  </a:schemeClr>
                </a:solidFill>
              </a:rPr>
              <a:t>例</a:t>
            </a:r>
          </a:p>
        </p:txBody>
      </p:sp>
    </p:spTree>
    <p:extLst>
      <p:ext uri="{BB962C8B-B14F-4D97-AF65-F5344CB8AC3E}">
        <p14:creationId xmlns:p14="http://schemas.microsoft.com/office/powerpoint/2010/main" val="1157351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67506CD-8F34-406A-ABE9-070B5FA12B0F}" type="slidenum">
              <a:rPr kumimoji="1" lang="ja-JP" altLang="en-US" smtClean="0"/>
              <a:t>65</a:t>
            </a:fld>
            <a:endParaRPr kumimoji="1" lang="ja-JP" altLang="en-US"/>
          </a:p>
        </p:txBody>
      </p:sp>
      <p:sp>
        <p:nvSpPr>
          <p:cNvPr id="7" name="タイトル 2"/>
          <p:cNvSpPr>
            <a:spLocks noGrp="1"/>
          </p:cNvSpPr>
          <p:nvPr>
            <p:ph type="title"/>
          </p:nvPr>
        </p:nvSpPr>
        <p:spPr>
          <a:xfrm>
            <a:off x="1429892" y="116632"/>
            <a:ext cx="7503796" cy="1143000"/>
          </a:xfrm>
        </p:spPr>
        <p:txBody>
          <a:bodyPr/>
          <a:lstStyle/>
          <a:p>
            <a:pPr algn="ctr"/>
            <a:r>
              <a:rPr kumimoji="1" lang="ja-JP" altLang="en-US" dirty="0"/>
              <a:t>さいごに</a:t>
            </a:r>
          </a:p>
        </p:txBody>
      </p:sp>
      <p:sp>
        <p:nvSpPr>
          <p:cNvPr id="8" name="コンテンツ プレースホルダー 1"/>
          <p:cNvSpPr>
            <a:spLocks noGrp="1"/>
          </p:cNvSpPr>
          <p:nvPr>
            <p:ph idx="1"/>
          </p:nvPr>
        </p:nvSpPr>
        <p:spPr>
          <a:xfrm>
            <a:off x="1048305" y="1259632"/>
            <a:ext cx="8028384" cy="1089248"/>
          </a:xfrm>
        </p:spPr>
        <p:txBody>
          <a:bodyPr>
            <a:normAutofit/>
          </a:bodyPr>
          <a:lstStyle/>
          <a:p>
            <a:pPr marL="109728" indent="0">
              <a:buNone/>
            </a:pPr>
            <a:r>
              <a:rPr lang="ja-JP" altLang="en-US" sz="2600" dirty="0"/>
              <a:t>■名簿のない期間について、情報をお寄せください。</a:t>
            </a:r>
            <a:endParaRPr lang="en-US" altLang="ja-JP" sz="2600" dirty="0"/>
          </a:p>
          <a:p>
            <a:pPr marL="109728" indent="0">
              <a:buNone/>
            </a:pPr>
            <a:r>
              <a:rPr lang="ja-JP" altLang="en-US" sz="2600" dirty="0"/>
              <a:t>　 ご協力をよろしくお願いします。</a:t>
            </a:r>
            <a:endParaRPr lang="en-US" altLang="ja-JP" sz="2600" dirty="0"/>
          </a:p>
          <a:p>
            <a:endParaRPr lang="en-US" altLang="ja-JP" dirty="0"/>
          </a:p>
          <a:p>
            <a:pPr marL="109728" indent="0">
              <a:buNone/>
            </a:pPr>
            <a:endParaRPr lang="en-US" altLang="ja-JP" dirty="0"/>
          </a:p>
          <a:p>
            <a:pPr marL="109728" indent="0">
              <a:buNone/>
            </a:pPr>
            <a:endParaRPr lang="en-US" altLang="ja-JP" dirty="0"/>
          </a:p>
          <a:p>
            <a:pPr marL="109728" indent="0">
              <a:buNone/>
            </a:pPr>
            <a:endParaRPr lang="en-US" altLang="ja-JP" dirty="0"/>
          </a:p>
          <a:p>
            <a:endParaRPr kumimoji="1" lang="en-US" altLang="ja-JP" dirty="0"/>
          </a:p>
          <a:p>
            <a:endParaRPr lang="en-US" altLang="ja-JP" dirty="0"/>
          </a:p>
          <a:p>
            <a:pPr marL="109728" indent="0">
              <a:buNone/>
            </a:pPr>
            <a:endParaRPr kumimoji="1" lang="ja-JP" altLang="en-US" dirty="0"/>
          </a:p>
        </p:txBody>
      </p:sp>
      <p:sp>
        <p:nvSpPr>
          <p:cNvPr id="9" name="コンテンツ プレースホルダー 1"/>
          <p:cNvSpPr txBox="1">
            <a:spLocks/>
          </p:cNvSpPr>
          <p:nvPr/>
        </p:nvSpPr>
        <p:spPr>
          <a:xfrm>
            <a:off x="1554126" y="2943468"/>
            <a:ext cx="7255327" cy="27363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728" indent="0">
              <a:buFont typeface="Wingdings 3"/>
              <a:buNone/>
            </a:pPr>
            <a:r>
              <a:rPr lang="ja-JP" altLang="en-US" b="1" dirty="0"/>
              <a:t>藤沢市　保育課　</a:t>
            </a:r>
            <a:endParaRPr lang="en-US" altLang="ja-JP" b="1" dirty="0"/>
          </a:p>
          <a:p>
            <a:pPr marL="109728" indent="0">
              <a:buFont typeface="Wingdings 3"/>
              <a:buNone/>
            </a:pPr>
            <a:r>
              <a:rPr lang="en-US" altLang="ja-JP" b="1" u="sng" dirty="0"/>
              <a:t>0466-50-3526</a:t>
            </a:r>
          </a:p>
          <a:p>
            <a:pPr marL="109728" indent="0" algn="ctr">
              <a:buFont typeface="Wingdings 3"/>
              <a:buNone/>
            </a:pPr>
            <a:endParaRPr lang="en-US" altLang="ja-JP" b="1" u="sng" dirty="0"/>
          </a:p>
          <a:p>
            <a:pPr marL="109728" indent="0">
              <a:buFont typeface="Wingdings 3"/>
              <a:buNone/>
            </a:pPr>
            <a:r>
              <a:rPr lang="ja-JP" altLang="en-US" dirty="0"/>
              <a:t>保育課　受付時間</a:t>
            </a:r>
            <a:endParaRPr lang="en-US" altLang="ja-JP" dirty="0"/>
          </a:p>
          <a:p>
            <a:pPr marL="109728" indent="0">
              <a:buFont typeface="Wingdings 3"/>
              <a:buNone/>
            </a:pPr>
            <a:r>
              <a:rPr lang="ja-JP" altLang="en-US" dirty="0"/>
              <a:t>平　日　 午前</a:t>
            </a:r>
            <a:r>
              <a:rPr lang="en-US" altLang="ja-JP" dirty="0"/>
              <a:t>8</a:t>
            </a:r>
            <a:r>
              <a:rPr lang="ja-JP" altLang="en-US" dirty="0"/>
              <a:t>時</a:t>
            </a:r>
            <a:r>
              <a:rPr lang="en-US" altLang="ja-JP" dirty="0"/>
              <a:t>30</a:t>
            </a:r>
            <a:r>
              <a:rPr lang="ja-JP" altLang="en-US" dirty="0"/>
              <a:t>分から午後</a:t>
            </a:r>
            <a:r>
              <a:rPr lang="en-US" altLang="ja-JP" dirty="0"/>
              <a:t>5</a:t>
            </a:r>
            <a:r>
              <a:rPr lang="ja-JP" altLang="en-US" dirty="0"/>
              <a:t>時</a:t>
            </a:r>
            <a:r>
              <a:rPr lang="en-US" altLang="ja-JP" dirty="0"/>
              <a:t>15</a:t>
            </a:r>
            <a:r>
              <a:rPr lang="ja-JP" altLang="en-US" dirty="0"/>
              <a:t>分まで</a:t>
            </a:r>
            <a:endParaRPr lang="en-US" altLang="ja-JP" dirty="0"/>
          </a:p>
          <a:p>
            <a:endParaRPr lang="ja-JP" altLang="en-US" dirty="0"/>
          </a:p>
        </p:txBody>
      </p:sp>
    </p:spTree>
    <p:extLst>
      <p:ext uri="{BB962C8B-B14F-4D97-AF65-F5344CB8AC3E}">
        <p14:creationId xmlns:p14="http://schemas.microsoft.com/office/powerpoint/2010/main" val="325231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850106"/>
          </a:xfrm>
        </p:spPr>
        <p:txBody>
          <a:bodyPr>
            <a:noAutofit/>
          </a:bodyPr>
          <a:lstStyle/>
          <a:p>
            <a:r>
              <a:rPr lang="ja-JP" altLang="en-US" sz="3200" dirty="0"/>
              <a:t>４ </a:t>
            </a:r>
            <a:r>
              <a:rPr kumimoji="1" lang="ja-JP" altLang="en-US" sz="3200" dirty="0"/>
              <a:t>アスベストの使用場所</a:t>
            </a:r>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7</a:t>
            </a:fld>
            <a:endParaRPr kumimoji="1" lang="ja-JP" alt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268760"/>
            <a:ext cx="4608512" cy="506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588224" y="2141855"/>
            <a:ext cx="1944216" cy="2862322"/>
          </a:xfrm>
          <a:prstGeom prst="rect">
            <a:avLst/>
          </a:prstGeom>
          <a:solidFill>
            <a:schemeClr val="accent5">
              <a:lumMod val="20000"/>
              <a:lumOff val="80000"/>
            </a:schemeClr>
          </a:solidFill>
        </p:spPr>
        <p:txBody>
          <a:bodyPr wrap="square" rtlCol="0">
            <a:spAutoFit/>
          </a:bodyPr>
          <a:lstStyle/>
          <a:p>
            <a:r>
              <a:rPr kumimoji="1" lang="ja-JP" altLang="en-US" dirty="0"/>
              <a:t>２階の遊戯室の</a:t>
            </a:r>
            <a:r>
              <a:rPr lang="ja-JP" altLang="en-US" dirty="0"/>
              <a:t>天井部分に、アスベスト含有材の吹付けによる仕上げがなされていた。</a:t>
            </a:r>
            <a:endParaRPr kumimoji="1" lang="en-US" altLang="ja-JP" dirty="0"/>
          </a:p>
          <a:p>
            <a:endParaRPr lang="en-US" altLang="ja-JP" dirty="0"/>
          </a:p>
          <a:p>
            <a:r>
              <a:rPr kumimoji="1" lang="en-US" altLang="ja-JP" dirty="0"/>
              <a:t>※</a:t>
            </a:r>
            <a:r>
              <a:rPr kumimoji="1" lang="ja-JP" altLang="en-US" dirty="0"/>
              <a:t>その後、</a:t>
            </a:r>
            <a:endParaRPr kumimoji="1" lang="en-US" altLang="ja-JP" dirty="0"/>
          </a:p>
          <a:p>
            <a:r>
              <a:rPr lang="ja-JP" altLang="en-US" dirty="0"/>
              <a:t>５歳児室や４歳児室として使用</a:t>
            </a:r>
            <a:endParaRPr kumimoji="1" lang="en-US" altLang="ja-JP" dirty="0"/>
          </a:p>
        </p:txBody>
      </p:sp>
      <p:sp>
        <p:nvSpPr>
          <p:cNvPr id="11" name="円/楕円 10"/>
          <p:cNvSpPr/>
          <p:nvPr/>
        </p:nvSpPr>
        <p:spPr>
          <a:xfrm>
            <a:off x="4644008" y="3573016"/>
            <a:ext cx="1440160"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949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8640"/>
            <a:ext cx="7920880" cy="778098"/>
          </a:xfrm>
        </p:spPr>
        <p:txBody>
          <a:bodyPr>
            <a:noAutofit/>
          </a:bodyPr>
          <a:lstStyle/>
          <a:p>
            <a:r>
              <a:rPr lang="ja-JP" altLang="en-US" sz="3200" dirty="0"/>
              <a:t>５ </a:t>
            </a:r>
            <a:r>
              <a:rPr kumimoji="1" lang="ja-JP" altLang="en-US" sz="3200" dirty="0"/>
              <a:t>アスベスト飛散の事態とリスクレベル</a:t>
            </a:r>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8</a:t>
            </a:fld>
            <a:endParaRPr kumimoji="1" lang="ja-JP" altLang="en-US"/>
          </a:p>
        </p:txBody>
      </p:sp>
      <p:pic>
        <p:nvPicPr>
          <p:cNvPr id="4" name="コンテンツ プレースホルダー 3"/>
          <p:cNvPicPr>
            <a:picLocks noGrp="1" noChangeAspect="1"/>
          </p:cNvPicPr>
          <p:nvPr>
            <p:ph idx="1"/>
          </p:nvPr>
        </p:nvPicPr>
        <p:blipFill>
          <a:blip r:embed="rId3"/>
          <a:stretch>
            <a:fillRect/>
          </a:stretch>
        </p:blipFill>
        <p:spPr>
          <a:xfrm>
            <a:off x="1187624" y="966738"/>
            <a:ext cx="7776864" cy="5486598"/>
          </a:xfrm>
          <a:prstGeom prst="rect">
            <a:avLst/>
          </a:prstGeom>
        </p:spPr>
      </p:pic>
    </p:spTree>
    <p:extLst>
      <p:ext uri="{BB962C8B-B14F-4D97-AF65-F5344CB8AC3E}">
        <p14:creationId xmlns:p14="http://schemas.microsoft.com/office/powerpoint/2010/main" val="85253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2114"/>
          </a:xfrm>
        </p:spPr>
        <p:txBody>
          <a:bodyPr>
            <a:noAutofit/>
          </a:bodyPr>
          <a:lstStyle/>
          <a:p>
            <a:r>
              <a:rPr kumimoji="1" lang="ja-JP" altLang="en-US" sz="3200" dirty="0"/>
              <a:t>６ 在園</a:t>
            </a:r>
            <a:r>
              <a:rPr lang="ja-JP" altLang="en-US" sz="3200" dirty="0"/>
              <a:t>時期による状況①</a:t>
            </a:r>
            <a:endParaRPr kumimoji="1" lang="ja-JP" altLang="en-US" sz="3200" dirty="0"/>
          </a:p>
        </p:txBody>
      </p:sp>
      <p:sp>
        <p:nvSpPr>
          <p:cNvPr id="3" name="コンテンツ プレースホルダー 2"/>
          <p:cNvSpPr>
            <a:spLocks noGrp="1"/>
          </p:cNvSpPr>
          <p:nvPr>
            <p:ph idx="1"/>
          </p:nvPr>
        </p:nvSpPr>
        <p:spPr>
          <a:xfrm>
            <a:off x="1420582" y="1342856"/>
            <a:ext cx="7528132" cy="1587946"/>
          </a:xfrm>
          <a:solidFill>
            <a:schemeClr val="accent5">
              <a:lumMod val="20000"/>
              <a:lumOff val="80000"/>
            </a:schemeClr>
          </a:solidFill>
        </p:spPr>
        <p:txBody>
          <a:bodyPr>
            <a:noAutofit/>
          </a:bodyPr>
          <a:lstStyle/>
          <a:p>
            <a:pPr marL="82296" indent="0">
              <a:buNone/>
            </a:pPr>
            <a:r>
              <a:rPr lang="ja-JP" altLang="en-US" sz="2800" dirty="0">
                <a:latin typeface="+mn-ea"/>
              </a:rPr>
              <a:t>昭和</a:t>
            </a:r>
            <a:r>
              <a:rPr lang="en-US" altLang="ja-JP" sz="2800" dirty="0">
                <a:latin typeface="+mn-ea"/>
              </a:rPr>
              <a:t>47</a:t>
            </a:r>
            <a:r>
              <a:rPr lang="ja-JP" altLang="en-US" sz="2800" dirty="0">
                <a:latin typeface="+mn-ea"/>
              </a:rPr>
              <a:t>年（</a:t>
            </a:r>
            <a:r>
              <a:rPr lang="en-US" altLang="ja-JP" sz="2800" dirty="0">
                <a:latin typeface="+mn-ea"/>
              </a:rPr>
              <a:t>1972</a:t>
            </a:r>
            <a:r>
              <a:rPr lang="ja-JP" altLang="en-US" sz="2800" dirty="0">
                <a:latin typeface="+mn-ea"/>
              </a:rPr>
              <a:t>年）</a:t>
            </a:r>
            <a:r>
              <a:rPr lang="en-US" altLang="ja-JP" sz="2800" dirty="0">
                <a:latin typeface="+mn-ea"/>
              </a:rPr>
              <a:t>4</a:t>
            </a:r>
            <a:r>
              <a:rPr lang="ja-JP" altLang="en-US" sz="2800" dirty="0">
                <a:latin typeface="+mn-ea"/>
              </a:rPr>
              <a:t>月</a:t>
            </a:r>
            <a:endParaRPr lang="en-US" altLang="ja-JP" sz="2800" dirty="0">
              <a:latin typeface="+mn-ea"/>
            </a:endParaRPr>
          </a:p>
          <a:p>
            <a:pPr marL="82296" indent="0">
              <a:buNone/>
            </a:pPr>
            <a:r>
              <a:rPr lang="ja-JP" altLang="en-US" sz="2800" dirty="0">
                <a:latin typeface="+mn-ea"/>
              </a:rPr>
              <a:t>　　　　　　　　～昭和</a:t>
            </a:r>
            <a:r>
              <a:rPr lang="en-US" altLang="ja-JP" sz="2800" dirty="0">
                <a:latin typeface="+mn-ea"/>
              </a:rPr>
              <a:t>59</a:t>
            </a:r>
            <a:r>
              <a:rPr lang="ja-JP" altLang="en-US" sz="2800" dirty="0">
                <a:latin typeface="+mn-ea"/>
              </a:rPr>
              <a:t>年（</a:t>
            </a:r>
            <a:r>
              <a:rPr lang="en-US" altLang="ja-JP" sz="2800" dirty="0">
                <a:latin typeface="+mn-ea"/>
              </a:rPr>
              <a:t>1984</a:t>
            </a:r>
            <a:r>
              <a:rPr lang="ja-JP" altLang="en-US" sz="2800" dirty="0">
                <a:latin typeface="+mn-ea"/>
              </a:rPr>
              <a:t>年）</a:t>
            </a:r>
            <a:r>
              <a:rPr lang="en-US" altLang="ja-JP" sz="2800" dirty="0">
                <a:latin typeface="+mn-ea"/>
              </a:rPr>
              <a:t>10</a:t>
            </a:r>
            <a:r>
              <a:rPr lang="ja-JP" altLang="en-US" sz="2800" dirty="0">
                <a:latin typeface="+mn-ea"/>
              </a:rPr>
              <a:t>月</a:t>
            </a:r>
            <a:endParaRPr lang="en-US" altLang="ja-JP" sz="2800" dirty="0">
              <a:latin typeface="+mn-ea"/>
            </a:endParaRPr>
          </a:p>
          <a:p>
            <a:pPr marL="82296" indent="0" algn="ctr">
              <a:buNone/>
            </a:pPr>
            <a:r>
              <a:rPr lang="ja-JP" altLang="en-US" dirty="0">
                <a:latin typeface="+mn-ea"/>
              </a:rPr>
              <a:t>吹付けアスベスト露出期間</a:t>
            </a:r>
            <a:endParaRPr kumimoji="1" lang="ja-JP" altLang="en-US" dirty="0">
              <a:latin typeface="+mn-ea"/>
            </a:endParaRPr>
          </a:p>
        </p:txBody>
      </p:sp>
      <p:sp>
        <p:nvSpPr>
          <p:cNvPr id="5" name="スライド番号プレースホルダー 4"/>
          <p:cNvSpPr>
            <a:spLocks noGrp="1"/>
          </p:cNvSpPr>
          <p:nvPr>
            <p:ph type="sldNum" sz="quarter" idx="12"/>
          </p:nvPr>
        </p:nvSpPr>
        <p:spPr/>
        <p:txBody>
          <a:bodyPr/>
          <a:lstStyle/>
          <a:p>
            <a:fld id="{167506CD-8F34-406A-ABE9-070B5FA12B0F}" type="slidenum">
              <a:rPr kumimoji="1" lang="ja-JP" altLang="en-US" smtClean="0"/>
              <a:t>9</a:t>
            </a:fld>
            <a:endParaRPr kumimoji="1" lang="ja-JP" altLang="en-US"/>
          </a:p>
        </p:txBody>
      </p:sp>
      <p:sp>
        <p:nvSpPr>
          <p:cNvPr id="8" name="コンテンツ プレースホルダー 2"/>
          <p:cNvSpPr txBox="1">
            <a:spLocks/>
          </p:cNvSpPr>
          <p:nvPr/>
        </p:nvSpPr>
        <p:spPr>
          <a:xfrm>
            <a:off x="1435608" y="3303315"/>
            <a:ext cx="7498080" cy="3240360"/>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buFont typeface="Wingdings 2"/>
              <a:buNone/>
            </a:pPr>
            <a:r>
              <a:rPr lang="ja-JP" altLang="en-US" dirty="0"/>
              <a:t>・開園から遊戯室を保育室に変更するための改修工事までの期間</a:t>
            </a:r>
            <a:endParaRPr lang="en-US" altLang="ja-JP" dirty="0"/>
          </a:p>
          <a:p>
            <a:pPr marL="82296" indent="0">
              <a:buNone/>
            </a:pPr>
            <a:r>
              <a:rPr lang="ja-JP" altLang="en-US" dirty="0"/>
              <a:t>・遊戯室の天井は、建物躯体のコンクリートが剥き出しのままで、その表面は吹き付け</a:t>
            </a:r>
            <a:r>
              <a:rPr lang="ja-JP" altLang="ja-JP" dirty="0"/>
              <a:t>アスベスト含有材の吹付けによる仕上げがなされていた</a:t>
            </a:r>
            <a:r>
              <a:rPr lang="ja-JP" altLang="en-US" dirty="0"/>
              <a:t>。</a:t>
            </a:r>
            <a:endParaRPr lang="en-US" altLang="ja-JP" dirty="0"/>
          </a:p>
          <a:p>
            <a:pPr marL="82296" indent="0">
              <a:buFont typeface="Wingdings 2"/>
              <a:buNone/>
            </a:pPr>
            <a:endParaRPr lang="ja-JP" altLang="en-US" dirty="0"/>
          </a:p>
        </p:txBody>
      </p:sp>
    </p:spTree>
    <p:extLst>
      <p:ext uri="{BB962C8B-B14F-4D97-AF65-F5344CB8AC3E}">
        <p14:creationId xmlns:p14="http://schemas.microsoft.com/office/powerpoint/2010/main" val="429163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4408</TotalTime>
  <Words>4898</Words>
  <Application>Microsoft Office PowerPoint</Application>
  <PresentationFormat>画面に合わせる (4:3)</PresentationFormat>
  <Paragraphs>548</Paragraphs>
  <Slides>65</Slides>
  <Notes>51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65</vt:i4>
      </vt:variant>
    </vt:vector>
  </HeadingPairs>
  <TitlesOfParts>
    <vt:vector size="77" baseType="lpstr">
      <vt:lpstr>HGPｺﾞｼｯｸE</vt:lpstr>
      <vt:lpstr>HGｺﾞｼｯｸE</vt:lpstr>
      <vt:lpstr>Arial</vt:lpstr>
      <vt:lpstr>Calibri</vt:lpstr>
      <vt:lpstr>Cambria Math</vt:lpstr>
      <vt:lpstr>Century</vt:lpstr>
      <vt:lpstr>Gill Sans MT</vt:lpstr>
      <vt:lpstr>Verdana</vt:lpstr>
      <vt:lpstr>Wingdings</vt:lpstr>
      <vt:lpstr>Wingdings 2</vt:lpstr>
      <vt:lpstr>Wingdings 3</vt:lpstr>
      <vt:lpstr>フレッシュ</vt:lpstr>
      <vt:lpstr>藤沢市立浜見保育園アスベスト事案に関する説明</vt:lpstr>
      <vt:lpstr>目次</vt:lpstr>
      <vt:lpstr>PowerPoint プレゼンテーション</vt:lpstr>
      <vt:lpstr>１ はじめに</vt:lpstr>
      <vt:lpstr>２ 藤沢市石綿関連疾患対策委員会について</vt:lpstr>
      <vt:lpstr>３ アスベスト使用が判明した経緯</vt:lpstr>
      <vt:lpstr>４ アスベストの使用場所</vt:lpstr>
      <vt:lpstr>５ アスベスト飛散の事態とリスクレベル</vt:lpstr>
      <vt:lpstr>６ 在園時期による状況①</vt:lpstr>
      <vt:lpstr>７ 在園時期による状況②</vt:lpstr>
      <vt:lpstr>８ 在園時期による状況③</vt:lpstr>
      <vt:lpstr>９ 在園時期による状況④</vt:lpstr>
      <vt:lpstr>10 在園時期による状況⑤</vt:lpstr>
      <vt:lpstr>11 在園時期による状況⑥</vt:lpstr>
      <vt:lpstr>PowerPoint プレゼンテーション</vt:lpstr>
      <vt:lpstr>アスベストの飛散が生じた（若しくはその可能性のある）事態の特定</vt:lpstr>
      <vt:lpstr>対象の区分</vt:lpstr>
      <vt:lpstr>リスクの推定が必要と考えられる対象期間</vt:lpstr>
      <vt:lpstr>リスクの推定は特に必要ないと考えられる区分</vt:lpstr>
      <vt:lpstr>リスク推定のために必要な情報</vt:lpstr>
      <vt:lpstr>各期間のばく露と濃度の関係(1)</vt:lpstr>
      <vt:lpstr>各期間のばく露と濃度の関係(2)</vt:lpstr>
      <vt:lpstr>各期間のばく露と濃度の関係(3)</vt:lpstr>
      <vt:lpstr>リスク推定の結果（園児の場合）</vt:lpstr>
      <vt:lpstr>リスク判断の目安</vt:lpstr>
      <vt:lpstr>リスクレベルごとの検診の必要性</vt:lpstr>
      <vt:lpstr>検診時に配慮すべき放射線リスク</vt:lpstr>
      <vt:lpstr>PowerPoint プレゼンテーション</vt:lpstr>
      <vt:lpstr>検診によって想定される放射線の被ばく量の目安とリスクの関係</vt:lpstr>
      <vt:lpstr>PowerPoint プレゼンテーション</vt:lpstr>
      <vt:lpstr>アスベストとは</vt:lpstr>
      <vt:lpstr>アスベストによる健康障害</vt:lpstr>
      <vt:lpstr>アスベスト関連疾患</vt:lpstr>
      <vt:lpstr>アスベスト関連疾患　主な発症部位</vt:lpstr>
      <vt:lpstr>アスベスト関連疾患</vt:lpstr>
      <vt:lpstr>中皮腫・肺がん</vt:lpstr>
      <vt:lpstr>中皮腫</vt:lpstr>
      <vt:lpstr>肺がん</vt:lpstr>
      <vt:lpstr>石綿と喫煙</vt:lpstr>
      <vt:lpstr>良性石綿胸水・びまん性胸膜肥厚</vt:lpstr>
      <vt:lpstr>びまん性胸膜肥厚</vt:lpstr>
      <vt:lpstr>喉頭がん・卵巣がん・後腹膜線維症</vt:lpstr>
      <vt:lpstr>＜参考＞胸膜プラーク</vt:lpstr>
      <vt:lpstr>＜参考＞胸膜プラーク</vt:lpstr>
      <vt:lpstr>PowerPoint プレゼンテーション</vt:lpstr>
      <vt:lpstr>浜見保育園園児アスベスト健康被害対策について</vt:lpstr>
      <vt:lpstr>検診の目的</vt:lpstr>
      <vt:lpstr>検診の対象者</vt:lpstr>
      <vt:lpstr>検診計画　</vt:lpstr>
      <vt:lpstr>検診の方法</vt:lpstr>
      <vt:lpstr>検診の実施時期</vt:lpstr>
      <vt:lpstr>胸部エックス線等の複写の手続きと検診に要する費用負担</vt:lpstr>
      <vt:lpstr>検診に要する費用負担</vt:lpstr>
      <vt:lpstr>検診結果の送付について</vt:lpstr>
      <vt:lpstr>②見舞金制度とは</vt:lpstr>
      <vt:lpstr>③補償・給付制度とは</vt:lpstr>
      <vt:lpstr>補償・給付制度について</vt:lpstr>
      <vt:lpstr>補償制度について①</vt:lpstr>
      <vt:lpstr>補償制度について②</vt:lpstr>
      <vt:lpstr>補償制度について③</vt:lpstr>
      <vt:lpstr>給付制度について</vt:lpstr>
      <vt:lpstr>浜見保育園在園に係る確認について</vt:lpstr>
      <vt:lpstr>浜見保育園在園に係る確認について</vt:lpstr>
      <vt:lpstr>浜見保育園在園に係る確認について</vt:lpstr>
      <vt:lpstr>さいごに</vt:lpstr>
    </vt:vector>
  </TitlesOfParts>
  <Company>藤沢市役所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浜見保育園アスベスト事案の概要</dc:title>
  <dc:creator>鳥羽</dc:creator>
  <cp:lastModifiedBy>熊野　亨</cp:lastModifiedBy>
  <cp:revision>204</cp:revision>
  <cp:lastPrinted>2021-02-25T05:22:40Z</cp:lastPrinted>
  <dcterms:created xsi:type="dcterms:W3CDTF">2018-12-20T23:39:15Z</dcterms:created>
  <dcterms:modified xsi:type="dcterms:W3CDTF">2025-05-14T08:24:01Z</dcterms:modified>
</cp:coreProperties>
</file>