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0" r:id="rId3"/>
    <p:sldId id="259" r:id="rId4"/>
    <p:sldId id="262" r:id="rId5"/>
    <p:sldId id="265" r:id="rId6"/>
    <p:sldId id="266" r:id="rId7"/>
    <p:sldId id="267" r:id="rId8"/>
    <p:sldId id="287" r:id="rId9"/>
    <p:sldId id="268" r:id="rId10"/>
    <p:sldId id="271" r:id="rId11"/>
    <p:sldId id="272" r:id="rId12"/>
    <p:sldId id="288" r:id="rId13"/>
    <p:sldId id="273" r:id="rId14"/>
    <p:sldId id="269" r:id="rId15"/>
    <p:sldId id="280" r:id="rId16"/>
    <p:sldId id="278" r:id="rId17"/>
    <p:sldId id="279" r:id="rId18"/>
  </p:sldIdLst>
  <p:sldSz cx="12192000" cy="6858000"/>
  <p:notesSz cx="6737350"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伊原　友樹" initials="伊原　友樹" lastIdx="2" clrIdx="0">
    <p:extLst>
      <p:ext uri="{19B8F6BF-5375-455C-9EA6-DF929625EA0E}">
        <p15:presenceInfo xmlns:p15="http://schemas.microsoft.com/office/powerpoint/2012/main" userId="S-1-5-21-3516503984-1954447226-2872387128-61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a:xfrm>
            <a:off x="2416500" y="329307"/>
            <a:ext cx="4973915" cy="309201"/>
          </a:xfrm>
        </p:spPr>
        <p:txBody>
          <a:bodyPr/>
          <a:lstStyle/>
          <a:p>
            <a:endParaRPr kumimoji="1" lang="ja-JP" altLang="en-US"/>
          </a:p>
        </p:txBody>
      </p:sp>
      <p:sp>
        <p:nvSpPr>
          <p:cNvPr id="6" name="Slide Number Placeholder 5"/>
          <p:cNvSpPr>
            <a:spLocks noGrp="1"/>
          </p:cNvSpPr>
          <p:nvPr>
            <p:ph type="sldNum" sz="quarter" idx="12"/>
          </p:nvPr>
        </p:nvSpPr>
        <p:spPr>
          <a:xfrm>
            <a:off x="1437664" y="798973"/>
            <a:ext cx="811019" cy="503578"/>
          </a:xfrm>
        </p:spPr>
        <p:txBody>
          <a:bodyPr/>
          <a:lstStyle/>
          <a:p>
            <a:fld id="{A71AABB3-8D31-4253-84B4-C41463F21165}" type="slidenum">
              <a:rPr kumimoji="1" lang="ja-JP" altLang="en-US" smtClean="0"/>
              <a:t>‹#›</a:t>
            </a:fld>
            <a:endParaRPr kumimoji="1" lang="ja-JP" alt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3274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64537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359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14530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5833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83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0273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462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spTree>
    <p:extLst>
      <p:ext uri="{BB962C8B-B14F-4D97-AF65-F5344CB8AC3E}">
        <p14:creationId xmlns:p14="http://schemas.microsoft.com/office/powerpoint/2010/main" val="689485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040E75-CAB2-4676-8504-A05005F76A7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38019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ED040E75-CAB2-4676-8504-A05005F76A78}" type="datetimeFigureOut">
              <a:rPr kumimoji="1" lang="ja-JP" altLang="en-US" smtClean="0"/>
              <a:t>2025/3/10</a:t>
            </a:fld>
            <a:endParaRPr kumimoji="1" lang="ja-JP" altLang="en-US"/>
          </a:p>
        </p:txBody>
      </p:sp>
      <p:sp>
        <p:nvSpPr>
          <p:cNvPr id="6" name="Footer Placeholder 5"/>
          <p:cNvSpPr>
            <a:spLocks noGrp="1"/>
          </p:cNvSpPr>
          <p:nvPr>
            <p:ph type="ftr" sz="quarter" idx="11"/>
          </p:nvPr>
        </p:nvSpPr>
        <p:spPr>
          <a:xfrm>
            <a:off x="1447382" y="318640"/>
            <a:ext cx="5541004" cy="320931"/>
          </a:xfrm>
        </p:spPr>
        <p:txBody>
          <a:bodyPr/>
          <a:lstStyle/>
          <a:p>
            <a:endParaRPr kumimoji="1" lang="ja-JP" altLang="en-US"/>
          </a:p>
        </p:txBody>
      </p:sp>
      <p:sp>
        <p:nvSpPr>
          <p:cNvPr id="7" name="Slide Number Placeholder 6"/>
          <p:cNvSpPr>
            <a:spLocks noGrp="1"/>
          </p:cNvSpPr>
          <p:nvPr>
            <p:ph type="sldNum" sz="quarter" idx="12"/>
          </p:nvPr>
        </p:nvSpPr>
        <p:spPr/>
        <p:txBody>
          <a:bodyPr/>
          <a:lstStyle/>
          <a:p>
            <a:fld id="{A71AABB3-8D31-4253-84B4-C41463F21165}" type="slidenum">
              <a:rPr kumimoji="1" lang="ja-JP" altLang="en-US" smtClean="0"/>
              <a:t>‹#›</a:t>
            </a:fld>
            <a:endParaRPr kumimoji="1" lang="ja-JP" alt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7081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D040E75-CAB2-4676-8504-A05005F76A78}" type="datetimeFigureOut">
              <a:rPr kumimoji="1" lang="ja-JP" altLang="en-US" smtClean="0"/>
              <a:t>2025/3/10</a:t>
            </a:fld>
            <a:endParaRPr kumimoji="1" lang="ja-JP" alt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A71AABB3-8D31-4253-84B4-C41463F21165}" type="slidenum">
              <a:rPr kumimoji="1" lang="ja-JP" altLang="en-US" smtClean="0"/>
              <a:t>‹#›</a:t>
            </a:fld>
            <a:endParaRPr kumimoji="1" lang="ja-JP" alt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3329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2.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bin"/><Relationship Id="rId5" Type="http://schemas.openxmlformats.org/officeDocument/2006/relationships/image" Target="../media/image13.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Excel_Worksheet.xlsx"/><Relationship Id="rId5" Type="http://schemas.openxmlformats.org/officeDocument/2006/relationships/image" Target="../media/image9.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12302-C146-4486-91BF-F45306EC2EF4}"/>
              </a:ext>
            </a:extLst>
          </p:cNvPr>
          <p:cNvSpPr>
            <a:spLocks noGrp="1"/>
          </p:cNvSpPr>
          <p:nvPr>
            <p:ph type="ctrTitle"/>
          </p:nvPr>
        </p:nvSpPr>
        <p:spPr>
          <a:xfrm>
            <a:off x="2305456" y="887569"/>
            <a:ext cx="8638769" cy="2541431"/>
          </a:xfrm>
        </p:spPr>
        <p:txBody>
          <a:bodyPr>
            <a:normAutofit fontScale="90000"/>
          </a:bodyPr>
          <a:lstStyle/>
          <a:p>
            <a:r>
              <a:rPr kumimoji="1" lang="ja-JP" altLang="en-US" b="1" dirty="0">
                <a:latin typeface="BIZ UDPゴシック" panose="020B0400000000000000" pitchFamily="50" charset="-128"/>
                <a:ea typeface="BIZ UDPゴシック" panose="020B0400000000000000" pitchFamily="50" charset="-128"/>
              </a:rPr>
              <a:t>藤沢市安全・安心プラン</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作り方マニュアル</a:t>
            </a:r>
            <a:br>
              <a:rPr kumimoji="1" lang="en-US" altLang="ja-JP" b="1" dirty="0">
                <a:latin typeface="BIZ UDPゴシック" panose="020B0400000000000000" pitchFamily="50" charset="-128"/>
                <a:ea typeface="BIZ UDPゴシック" panose="020B0400000000000000" pitchFamily="50" charset="-128"/>
              </a:rPr>
            </a:br>
            <a:r>
              <a:rPr kumimoji="1" lang="ja-JP" altLang="en-US" b="1" dirty="0">
                <a:latin typeface="BIZ UDPゴシック" panose="020B0400000000000000" pitchFamily="50" charset="-128"/>
                <a:ea typeface="BIZ UDPゴシック" panose="020B0400000000000000" pitchFamily="50" charset="-128"/>
              </a:rPr>
              <a:t>（作成支援者様向け）</a:t>
            </a:r>
          </a:p>
        </p:txBody>
      </p:sp>
      <p:pic>
        <p:nvPicPr>
          <p:cNvPr id="5" name="図 4">
            <a:extLst>
              <a:ext uri="{FF2B5EF4-FFF2-40B4-BE49-F238E27FC236}">
                <a16:creationId xmlns:a16="http://schemas.microsoft.com/office/drawing/2014/main" id="{13714678-1E01-47C0-95FF-D49FBEAF4D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755" y="2415193"/>
            <a:ext cx="4307224" cy="4307224"/>
          </a:xfrm>
          <a:prstGeom prst="rect">
            <a:avLst/>
          </a:prstGeom>
        </p:spPr>
      </p:pic>
    </p:spTree>
    <p:extLst>
      <p:ext uri="{BB962C8B-B14F-4D97-AF65-F5344CB8AC3E}">
        <p14:creationId xmlns:p14="http://schemas.microsoft.com/office/powerpoint/2010/main" val="9566247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fontScale="90000"/>
          </a:bodyPr>
          <a:lstStyle/>
          <a:p>
            <a:br>
              <a:rPr kumimoji="1" lang="en-US" altLang="ja-JP" dirty="0">
                <a:latin typeface="BIZ UDPゴシック" panose="020B0400000000000000" pitchFamily="50" charset="-128"/>
                <a:ea typeface="BIZ UDPゴシック" panose="020B0400000000000000" pitchFamily="50" charset="-128"/>
              </a:rPr>
            </a:b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対象者の情報</a:t>
            </a:r>
            <a:r>
              <a:rPr kumimoji="1" lang="en-US" altLang="ja-JP" dirty="0">
                <a:latin typeface="BIZ UDPゴシック" panose="020B0400000000000000" pitchFamily="50" charset="-128"/>
                <a:ea typeface="BIZ UDPゴシック" panose="020B0400000000000000" pitchFamily="50" charset="-128"/>
              </a:rPr>
              <a:t>】</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・おなまえ　藤沢　</a:t>
            </a:r>
            <a:r>
              <a:rPr lang="ja-JP" altLang="en-US" dirty="0">
                <a:latin typeface="BIZ UDPゴシック" panose="020B0400000000000000" pitchFamily="50" charset="-128"/>
                <a:ea typeface="BIZ UDPゴシック" panose="020B0400000000000000" pitchFamily="50" charset="-128"/>
              </a:rPr>
              <a:t>三</a:t>
            </a:r>
            <a:r>
              <a:rPr kumimoji="1" lang="ja-JP" altLang="en-US" dirty="0">
                <a:latin typeface="BIZ UDPゴシック" panose="020B0400000000000000" pitchFamily="50" charset="-128"/>
                <a:ea typeface="BIZ UDPゴシック" panose="020B0400000000000000" pitchFamily="50" charset="-128"/>
              </a:rPr>
              <a:t>郎さん（仮名）</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５０歳　男性</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・８０代の母と二人暮らし</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・精神障がい（統合失調症）</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・精神科に月１通院</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・服薬一日４回</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・就労継続支援ｂ型を利用</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7" name="図 6">
            <a:extLst>
              <a:ext uri="{FF2B5EF4-FFF2-40B4-BE49-F238E27FC236}">
                <a16:creationId xmlns:a16="http://schemas.microsoft.com/office/drawing/2014/main" id="{182D7BDB-8F72-40DD-892A-8B1A4DDE4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97175" y="1168383"/>
            <a:ext cx="2957679" cy="4372436"/>
          </a:xfrm>
          <a:prstGeom prst="rect">
            <a:avLst/>
          </a:prstGeom>
        </p:spPr>
      </p:pic>
      <p:sp>
        <p:nvSpPr>
          <p:cNvPr id="3" name="テキスト ボックス 2">
            <a:extLst>
              <a:ext uri="{FF2B5EF4-FFF2-40B4-BE49-F238E27FC236}">
                <a16:creationId xmlns:a16="http://schemas.microsoft.com/office/drawing/2014/main" id="{3E816DED-77EE-4894-8722-49B898FDBEE8}"/>
              </a:ext>
            </a:extLst>
          </p:cNvPr>
          <p:cNvSpPr txBox="1"/>
          <p:nvPr/>
        </p:nvSpPr>
        <p:spPr>
          <a:xfrm>
            <a:off x="3944514" y="5002768"/>
            <a:ext cx="4302972" cy="369332"/>
          </a:xfrm>
          <a:prstGeom prst="rect">
            <a:avLst/>
          </a:prstGeom>
          <a:noFill/>
        </p:spPr>
        <p:txBody>
          <a:bodyPr wrap="square" rtlCol="0">
            <a:spAutoFit/>
          </a:bodyPr>
          <a:lstStyle/>
          <a:p>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実際に存在する人物ではありません。</a:t>
            </a:r>
            <a:endParaRPr kumimoji="1" lang="ja-JP" altLang="en-US" dirty="0"/>
          </a:p>
        </p:txBody>
      </p:sp>
    </p:spTree>
    <p:extLst>
      <p:ext uri="{BB962C8B-B14F-4D97-AF65-F5344CB8AC3E}">
        <p14:creationId xmlns:p14="http://schemas.microsoft.com/office/powerpoint/2010/main" val="144427931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　　　　　　　　本人への聞き取りから有事の際に浮上する課題を引き出し、</a:t>
            </a:r>
            <a:br>
              <a:rPr kumimoji="1" lang="en-US" altLang="ja-JP" sz="2400" dirty="0">
                <a:latin typeface="BIZ UDPゴシック" panose="020B0400000000000000" pitchFamily="50" charset="-128"/>
                <a:ea typeface="BIZ UDPゴシック" panose="020B0400000000000000" pitchFamily="50" charset="-128"/>
              </a:rPr>
            </a:br>
            <a:r>
              <a:rPr kumimoji="1" lang="ja-JP" altLang="en-US" sz="2400" dirty="0">
                <a:latin typeface="BIZ UDPゴシック" panose="020B0400000000000000" pitchFamily="50" charset="-128"/>
                <a:ea typeface="BIZ UDPゴシック" panose="020B0400000000000000" pitchFamily="50" charset="-128"/>
              </a:rPr>
              <a:t>　　　　　　　　緊急時の課題を整理して、プランに明記しましょう。</a:t>
            </a: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graphicFrame>
        <p:nvGraphicFramePr>
          <p:cNvPr id="3" name="表 6">
            <a:extLst>
              <a:ext uri="{FF2B5EF4-FFF2-40B4-BE49-F238E27FC236}">
                <a16:creationId xmlns:a16="http://schemas.microsoft.com/office/drawing/2014/main" id="{8916F30F-003E-4165-9022-B44213026F3B}"/>
              </a:ext>
            </a:extLst>
          </p:cNvPr>
          <p:cNvGraphicFramePr>
            <a:graphicFrameLocks noGrp="1"/>
          </p:cNvGraphicFramePr>
          <p:nvPr>
            <p:extLst>
              <p:ext uri="{D42A27DB-BD31-4B8C-83A1-F6EECF244321}">
                <p14:modId xmlns:p14="http://schemas.microsoft.com/office/powerpoint/2010/main" val="4011457247"/>
              </p:ext>
            </p:extLst>
          </p:nvPr>
        </p:nvGraphicFramePr>
        <p:xfrm>
          <a:off x="1910133" y="1597637"/>
          <a:ext cx="8127999" cy="25654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579066642"/>
                    </a:ext>
                  </a:extLst>
                </a:gridCol>
                <a:gridCol w="2709333">
                  <a:extLst>
                    <a:ext uri="{9D8B030D-6E8A-4147-A177-3AD203B41FA5}">
                      <a16:colId xmlns:a16="http://schemas.microsoft.com/office/drawing/2014/main" val="2411067359"/>
                    </a:ext>
                  </a:extLst>
                </a:gridCol>
                <a:gridCol w="2709333">
                  <a:extLst>
                    <a:ext uri="{9D8B030D-6E8A-4147-A177-3AD203B41FA5}">
                      <a16:colId xmlns:a16="http://schemas.microsoft.com/office/drawing/2014/main" val="1894910126"/>
                    </a:ext>
                  </a:extLst>
                </a:gridCol>
              </a:tblGrid>
              <a:tr h="370840">
                <a:tc>
                  <a:txBody>
                    <a:bodyPr/>
                    <a:lstStyle/>
                    <a:p>
                      <a:pPr algn="ctr"/>
                      <a:r>
                        <a:rPr kumimoji="1" lang="ja-JP" altLang="en-US" dirty="0"/>
                        <a:t>①聞き取り方</a:t>
                      </a:r>
                    </a:p>
                  </a:txBody>
                  <a:tcPr/>
                </a:tc>
                <a:tc>
                  <a:txBody>
                    <a:bodyPr/>
                    <a:lstStyle/>
                    <a:p>
                      <a:pPr algn="ctr"/>
                      <a:r>
                        <a:rPr kumimoji="1" lang="ja-JP" altLang="en-US" dirty="0"/>
                        <a:t>②本人の答え</a:t>
                      </a:r>
                    </a:p>
                  </a:txBody>
                  <a:tcPr/>
                </a:tc>
                <a:tc>
                  <a:txBody>
                    <a:bodyPr/>
                    <a:lstStyle/>
                    <a:p>
                      <a:pPr algn="ctr"/>
                      <a:r>
                        <a:rPr kumimoji="1" lang="ja-JP" altLang="en-US" dirty="0"/>
                        <a:t>③提案</a:t>
                      </a:r>
                    </a:p>
                  </a:txBody>
                  <a:tcPr/>
                </a:tc>
                <a:extLst>
                  <a:ext uri="{0D108BD9-81ED-4DB2-BD59-A6C34878D82A}">
                    <a16:rowId xmlns:a16="http://schemas.microsoft.com/office/drawing/2014/main" val="3349661509"/>
                  </a:ext>
                </a:extLst>
              </a:tr>
              <a:tr h="370840">
                <a:tc>
                  <a:txBody>
                    <a:bodyPr/>
                    <a:lstStyle/>
                    <a:p>
                      <a:r>
                        <a:rPr kumimoji="1" lang="ja-JP" altLang="en-US" dirty="0"/>
                        <a:t>災害時</a:t>
                      </a:r>
                      <a:r>
                        <a:rPr kumimoji="1" lang="en-US" altLang="ja-JP" dirty="0"/>
                        <a:t>/</a:t>
                      </a:r>
                      <a:r>
                        <a:rPr kumimoji="1" lang="ja-JP" altLang="en-US" dirty="0"/>
                        <a:t>介護者不在時はどんなことが不安ですか</a:t>
                      </a:r>
                    </a:p>
                  </a:txBody>
                  <a:tcPr/>
                </a:tc>
                <a:tc>
                  <a:txBody>
                    <a:bodyPr/>
                    <a:lstStyle/>
                    <a:p>
                      <a:r>
                        <a:rPr kumimoji="1" lang="ja-JP" altLang="en-US" dirty="0"/>
                        <a:t>「どこに逃げたらいいかわからない」</a:t>
                      </a:r>
                    </a:p>
                  </a:txBody>
                  <a:tcPr/>
                </a:tc>
                <a:tc>
                  <a:txBody>
                    <a:bodyPr/>
                    <a:lstStyle/>
                    <a:p>
                      <a:r>
                        <a:rPr kumimoji="1" lang="ja-JP" altLang="en-US" dirty="0"/>
                        <a:t>ハザードマップで最寄りの避難所を確認</a:t>
                      </a:r>
                    </a:p>
                  </a:txBody>
                  <a:tcPr/>
                </a:tc>
                <a:extLst>
                  <a:ext uri="{0D108BD9-81ED-4DB2-BD59-A6C34878D82A}">
                    <a16:rowId xmlns:a16="http://schemas.microsoft.com/office/drawing/2014/main" val="3975885166"/>
                  </a:ext>
                </a:extLst>
              </a:tr>
              <a:tr h="370840">
                <a:tc>
                  <a:txBody>
                    <a:bodyPr/>
                    <a:lstStyle/>
                    <a:p>
                      <a:r>
                        <a:rPr kumimoji="1" lang="ja-JP" altLang="en-US" dirty="0"/>
                        <a:t>有事の際に駆けつけてくれる人は近所にいますか</a:t>
                      </a:r>
                    </a:p>
                  </a:txBody>
                  <a:tcPr/>
                </a:tc>
                <a:tc>
                  <a:txBody>
                    <a:bodyPr/>
                    <a:lstStyle/>
                    <a:p>
                      <a:r>
                        <a:rPr kumimoji="1" lang="ja-JP" altLang="en-US" dirty="0"/>
                        <a:t>「家族と友人はおらず、親戚は遠方で支援が期待できない」</a:t>
                      </a:r>
                    </a:p>
                  </a:txBody>
                  <a:tcPr/>
                </a:tc>
                <a:tc>
                  <a:txBody>
                    <a:bodyPr/>
                    <a:lstStyle/>
                    <a:p>
                      <a:r>
                        <a:rPr kumimoji="1" lang="ja-JP" altLang="en-US" dirty="0"/>
                        <a:t>・通所先、民生委員やご近所等との繋がりの確認</a:t>
                      </a:r>
                      <a:endParaRPr kumimoji="1" lang="en-US" altLang="ja-JP" dirty="0"/>
                    </a:p>
                    <a:p>
                      <a:r>
                        <a:rPr kumimoji="1" lang="ja-JP" altLang="en-US" dirty="0"/>
                        <a:t>・必要に応じ入所の検討</a:t>
                      </a:r>
                    </a:p>
                  </a:txBody>
                  <a:tcPr/>
                </a:tc>
                <a:extLst>
                  <a:ext uri="{0D108BD9-81ED-4DB2-BD59-A6C34878D82A}">
                    <a16:rowId xmlns:a16="http://schemas.microsoft.com/office/drawing/2014/main" val="718420850"/>
                  </a:ext>
                </a:extLst>
              </a:tr>
              <a:tr h="370840">
                <a:tc>
                  <a:txBody>
                    <a:bodyPr/>
                    <a:lstStyle/>
                    <a:p>
                      <a:r>
                        <a:rPr kumimoji="1" lang="ja-JP" altLang="en-US" dirty="0"/>
                        <a:t>途切れたら困る支援はなんですか（特に服薬等）</a:t>
                      </a:r>
                    </a:p>
                  </a:txBody>
                  <a:tcPr/>
                </a:tc>
                <a:tc>
                  <a:txBody>
                    <a:bodyPr/>
                    <a:lstStyle/>
                    <a:p>
                      <a:r>
                        <a:rPr kumimoji="1" lang="ja-JP" altLang="en-US" dirty="0"/>
                        <a:t>「精神薬が途切れると発作が出てしまう」</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・薬や必要な用品等のストック</a:t>
                      </a:r>
                    </a:p>
                  </a:txBody>
                  <a:tcPr/>
                </a:tc>
                <a:extLst>
                  <a:ext uri="{0D108BD9-81ED-4DB2-BD59-A6C34878D82A}">
                    <a16:rowId xmlns:a16="http://schemas.microsoft.com/office/drawing/2014/main" val="1775500955"/>
                  </a:ext>
                </a:extLst>
              </a:tr>
            </a:tbl>
          </a:graphicData>
        </a:graphic>
      </p:graphicFrame>
      <p:sp>
        <p:nvSpPr>
          <p:cNvPr id="9" name="矢印: 右 8">
            <a:extLst>
              <a:ext uri="{FF2B5EF4-FFF2-40B4-BE49-F238E27FC236}">
                <a16:creationId xmlns:a16="http://schemas.microsoft.com/office/drawing/2014/main" id="{08C7706F-9784-4B03-8B37-3B8AAB5F587D}"/>
              </a:ext>
            </a:extLst>
          </p:cNvPr>
          <p:cNvSpPr/>
          <p:nvPr/>
        </p:nvSpPr>
        <p:spPr>
          <a:xfrm>
            <a:off x="1600200" y="962894"/>
            <a:ext cx="9010347" cy="5946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657C9DB4-FC6D-4B74-A37A-8DDE31D5E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104" y="3806111"/>
            <a:ext cx="3612607" cy="3612607"/>
          </a:xfrm>
          <a:prstGeom prst="rect">
            <a:avLst/>
          </a:prstGeom>
        </p:spPr>
      </p:pic>
    </p:spTree>
    <p:extLst>
      <p:ext uri="{BB962C8B-B14F-4D97-AF65-F5344CB8AC3E}">
        <p14:creationId xmlns:p14="http://schemas.microsoft.com/office/powerpoint/2010/main" val="105142718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藤沢三郎さんのプランの作成例をご用意しました。</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アイコンをクリックして作成例を閲覧できます。</a:t>
            </a:r>
            <a:br>
              <a:rPr kumimoji="1"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8" name="図 7">
            <a:extLst>
              <a:ext uri="{FF2B5EF4-FFF2-40B4-BE49-F238E27FC236}">
                <a16:creationId xmlns:a16="http://schemas.microsoft.com/office/drawing/2014/main" id="{152A0B18-2B3E-4F77-A3B3-7052BDA7B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85" y="4158443"/>
            <a:ext cx="2324104" cy="2639573"/>
          </a:xfrm>
          <a:prstGeom prst="rect">
            <a:avLst/>
          </a:prstGeom>
        </p:spPr>
      </p:pic>
      <p:sp>
        <p:nvSpPr>
          <p:cNvPr id="15" name="テキスト ボックス 14">
            <a:extLst>
              <a:ext uri="{FF2B5EF4-FFF2-40B4-BE49-F238E27FC236}">
                <a16:creationId xmlns:a16="http://schemas.microsoft.com/office/drawing/2014/main" id="{C9C361A2-B190-40B8-8977-2405601F7B5D}"/>
              </a:ext>
            </a:extLst>
          </p:cNvPr>
          <p:cNvSpPr txBox="1"/>
          <p:nvPr/>
        </p:nvSpPr>
        <p:spPr>
          <a:xfrm>
            <a:off x="1767513" y="472636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ふむふむ・・・</a:t>
            </a:r>
          </a:p>
        </p:txBody>
      </p:sp>
      <p:grpSp>
        <p:nvGrpSpPr>
          <p:cNvPr id="3" name="グループ化 2">
            <a:extLst>
              <a:ext uri="{FF2B5EF4-FFF2-40B4-BE49-F238E27FC236}">
                <a16:creationId xmlns:a16="http://schemas.microsoft.com/office/drawing/2014/main" id="{7F77315B-E674-482E-BED7-B7A11A4252C0}"/>
              </a:ext>
            </a:extLst>
          </p:cNvPr>
          <p:cNvGrpSpPr/>
          <p:nvPr/>
        </p:nvGrpSpPr>
        <p:grpSpPr>
          <a:xfrm>
            <a:off x="1965148" y="2677473"/>
            <a:ext cx="8261703" cy="1503054"/>
            <a:chOff x="1964611" y="2677473"/>
            <a:chExt cx="8261703" cy="1503054"/>
          </a:xfrm>
        </p:grpSpPr>
        <p:sp>
          <p:nvSpPr>
            <p:cNvPr id="11" name="フローチャート: 処理 10">
              <a:extLst>
                <a:ext uri="{FF2B5EF4-FFF2-40B4-BE49-F238E27FC236}">
                  <a16:creationId xmlns:a16="http://schemas.microsoft.com/office/drawing/2014/main" id="{24194706-E5B3-4D36-AA4B-52CA9102E4DC}"/>
                </a:ext>
              </a:extLst>
            </p:cNvPr>
            <p:cNvSpPr/>
            <p:nvPr/>
          </p:nvSpPr>
          <p:spPr>
            <a:xfrm>
              <a:off x="1964611" y="2677473"/>
              <a:ext cx="8261703" cy="1503054"/>
            </a:xfrm>
            <a:prstGeom prst="flowChartProcess">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924570A2-9B02-43F9-83C2-5E2E1689C174}"/>
                </a:ext>
              </a:extLst>
            </p:cNvPr>
            <p:cNvSpPr txBox="1"/>
            <p:nvPr/>
          </p:nvSpPr>
          <p:spPr>
            <a:xfrm>
              <a:off x="2110776" y="2990680"/>
              <a:ext cx="5309199" cy="923330"/>
            </a:xfrm>
            <a:prstGeom prst="rect">
              <a:avLst/>
            </a:prstGeom>
            <a:noFill/>
          </p:spPr>
          <p:txBody>
            <a:bodyPr wrap="square" rtlCol="0">
              <a:spAutoFit/>
            </a:bodyPr>
            <a:lstStyle/>
            <a:p>
              <a:r>
                <a:rPr kumimoji="1" lang="ja-JP" altLang="en-US" sz="1800" dirty="0">
                  <a:latin typeface="BIZ UDPゴシック" panose="020B0400000000000000" pitchFamily="50" charset="-128"/>
                  <a:ea typeface="BIZ UDPゴシック" panose="020B0400000000000000" pitchFamily="50" charset="-128"/>
                </a:rPr>
                <a:t>藤沢三郎さん（仮名）</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sz="1800" dirty="0">
                  <a:latin typeface="BIZ UDPゴシック" panose="020B0400000000000000" pitchFamily="50" charset="-128"/>
                  <a:ea typeface="BIZ UDPゴシック" panose="020B0400000000000000" pitchFamily="50" charset="-128"/>
                </a:rPr>
                <a:t>プラン作成例（精神障がい）</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sz="1800" dirty="0">
                  <a:latin typeface="BIZ UDPゴシック" panose="020B0400000000000000" pitchFamily="50" charset="-128"/>
                  <a:ea typeface="BIZ UDPゴシック" panose="020B0400000000000000" pitchFamily="50" charset="-128"/>
                </a:rPr>
                <a:t>（作成：藤沢市基幹相談支援センターえぽめいく）</a:t>
              </a:r>
            </a:p>
          </p:txBody>
        </p:sp>
        <p:sp>
          <p:nvSpPr>
            <p:cNvPr id="13" name="フローチャート: 処理 12">
              <a:extLst>
                <a:ext uri="{FF2B5EF4-FFF2-40B4-BE49-F238E27FC236}">
                  <a16:creationId xmlns:a16="http://schemas.microsoft.com/office/drawing/2014/main" id="{B982BCF1-4ED0-451E-A70D-548AF581E258}"/>
                </a:ext>
              </a:extLst>
            </p:cNvPr>
            <p:cNvSpPr/>
            <p:nvPr/>
          </p:nvSpPr>
          <p:spPr>
            <a:xfrm>
              <a:off x="7994941" y="2790974"/>
              <a:ext cx="1322275" cy="1276052"/>
            </a:xfrm>
            <a:prstGeom prst="flowChartProcess">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5" name="オブジェクト 4">
            <a:extLst>
              <a:ext uri="{FF2B5EF4-FFF2-40B4-BE49-F238E27FC236}">
                <a16:creationId xmlns:a16="http://schemas.microsoft.com/office/drawing/2014/main" id="{8CA8A876-1495-48B7-BECB-097F863A2218}"/>
              </a:ext>
            </a:extLst>
          </p:cNvPr>
          <p:cNvGraphicFramePr>
            <a:graphicFrameLocks noChangeAspect="1"/>
          </p:cNvGraphicFramePr>
          <p:nvPr>
            <p:extLst>
              <p:ext uri="{D42A27DB-BD31-4B8C-83A1-F6EECF244321}">
                <p14:modId xmlns:p14="http://schemas.microsoft.com/office/powerpoint/2010/main" val="1953206624"/>
              </p:ext>
            </p:extLst>
          </p:nvPr>
        </p:nvGraphicFramePr>
        <p:xfrm>
          <a:off x="8033932" y="3010125"/>
          <a:ext cx="1245366" cy="1078885"/>
        </p:xfrm>
        <a:graphic>
          <a:graphicData uri="http://schemas.openxmlformats.org/presentationml/2006/ole">
            <mc:AlternateContent xmlns:mc="http://schemas.openxmlformats.org/markup-compatibility/2006">
              <mc:Choice xmlns:v="urn:schemas-microsoft-com:vml" Requires="v">
                <p:oleObj spid="_x0000_s2063" name="Worksheet" showAsIcon="1" r:id="rId6" imgW="914400" imgH="792417" progId="Excel.Sheet.8">
                  <p:embed/>
                </p:oleObj>
              </mc:Choice>
              <mc:Fallback>
                <p:oleObj name="Worksheet" showAsIcon="1" r:id="rId6" imgW="914400" imgH="792417" progId="Excel.Sheet.8">
                  <p:embed/>
                  <p:pic>
                    <p:nvPicPr>
                      <p:cNvPr id="0" name=""/>
                      <p:cNvPicPr/>
                      <p:nvPr/>
                    </p:nvPicPr>
                    <p:blipFill>
                      <a:blip r:embed="rId7"/>
                      <a:stretch>
                        <a:fillRect/>
                      </a:stretch>
                    </p:blipFill>
                    <p:spPr>
                      <a:xfrm>
                        <a:off x="8033932" y="3010125"/>
                        <a:ext cx="1245366" cy="1078885"/>
                      </a:xfrm>
                      <a:prstGeom prst="rect">
                        <a:avLst/>
                      </a:prstGeom>
                    </p:spPr>
                  </p:pic>
                </p:oleObj>
              </mc:Fallback>
            </mc:AlternateContent>
          </a:graphicData>
        </a:graphic>
      </p:graphicFrame>
      <p:sp>
        <p:nvSpPr>
          <p:cNvPr id="7" name="テキスト ボックス 6">
            <a:extLst>
              <a:ext uri="{FF2B5EF4-FFF2-40B4-BE49-F238E27FC236}">
                <a16:creationId xmlns:a16="http://schemas.microsoft.com/office/drawing/2014/main" id="{87B5A35A-2F4C-4BB5-9A67-955E62905A13}"/>
              </a:ext>
            </a:extLst>
          </p:cNvPr>
          <p:cNvSpPr txBox="1"/>
          <p:nvPr/>
        </p:nvSpPr>
        <p:spPr>
          <a:xfrm>
            <a:off x="3096023" y="4263101"/>
            <a:ext cx="7562451" cy="646331"/>
          </a:xfrm>
          <a:prstGeom prst="rect">
            <a:avLst/>
          </a:prstGeom>
          <a:noFill/>
        </p:spPr>
        <p:txBody>
          <a:bodyPr wrap="square" rtlCol="0">
            <a:spAutoFit/>
          </a:bodyPr>
          <a:lstStyle/>
          <a:p>
            <a:r>
              <a:rPr kumimoji="1" lang="en-US" altLang="ja-JP" sz="1800" dirty="0">
                <a:latin typeface="BIZ UDPゴシック" panose="020B0400000000000000" pitchFamily="50" charset="-128"/>
                <a:ea typeface="BIZ UDPゴシック" panose="020B0400000000000000" pitchFamily="50" charset="-128"/>
              </a:rPr>
              <a:t>※</a:t>
            </a:r>
            <a:r>
              <a:rPr kumimoji="1" lang="ja-JP" altLang="en-US" sz="1800" dirty="0">
                <a:latin typeface="BIZ UDPゴシック" panose="020B0400000000000000" pitchFamily="50" charset="-128"/>
                <a:ea typeface="BIZ UDPゴシック" panose="020B0400000000000000" pitchFamily="50" charset="-128"/>
              </a:rPr>
              <a:t>様式はホームページにも掲載しております。</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sz="1800" dirty="0">
                <a:latin typeface="BIZ UDPゴシック" panose="020B0400000000000000" pitchFamily="50" charset="-128"/>
                <a:ea typeface="BIZ UDPゴシック" panose="020B0400000000000000" pitchFamily="50" charset="-128"/>
              </a:rPr>
              <a:t>ファイルをクリックしても開けない</a:t>
            </a:r>
            <a:r>
              <a:rPr lang="ja-JP" altLang="en-US" sz="1800" dirty="0">
                <a:latin typeface="BIZ UDPゴシック" panose="020B0400000000000000" pitchFamily="50" charset="-128"/>
                <a:ea typeface="BIZ UDPゴシック" panose="020B0400000000000000" pitchFamily="50" charset="-128"/>
              </a:rPr>
              <a:t>場合</a:t>
            </a:r>
            <a:r>
              <a:rPr kumimoji="1" lang="ja-JP" altLang="en-US" sz="1800" dirty="0">
                <a:latin typeface="BIZ UDPゴシック" panose="020B0400000000000000" pitchFamily="50" charset="-128"/>
                <a:ea typeface="BIZ UDPゴシック" panose="020B0400000000000000" pitchFamily="50" charset="-128"/>
              </a:rPr>
              <a:t>は、そちらをご確認ください。</a:t>
            </a:r>
            <a:endParaRPr kumimoji="1" lang="ja-JP" altLang="en-US" dirty="0"/>
          </a:p>
        </p:txBody>
      </p:sp>
    </p:spTree>
    <p:extLst>
      <p:ext uri="{BB962C8B-B14F-4D97-AF65-F5344CB8AC3E}">
        <p14:creationId xmlns:p14="http://schemas.microsoft.com/office/powerpoint/2010/main" val="232911281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処理 19">
            <a:extLst>
              <a:ext uri="{FF2B5EF4-FFF2-40B4-BE49-F238E27FC236}">
                <a16:creationId xmlns:a16="http://schemas.microsoft.com/office/drawing/2014/main" id="{5738AD5B-AC6E-4AAF-B98D-D94DCA8C04CB}"/>
              </a:ext>
            </a:extLst>
          </p:cNvPr>
          <p:cNvSpPr/>
          <p:nvPr/>
        </p:nvSpPr>
        <p:spPr>
          <a:xfrm>
            <a:off x="1964611" y="2677473"/>
            <a:ext cx="8261703" cy="1503054"/>
          </a:xfrm>
          <a:prstGeom prst="flowChartProcess">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別のモデルケースとして、医療的ケアを要する対象者を想定した作成例もご用意しました。</a:t>
            </a: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8" name="図 7">
            <a:extLst>
              <a:ext uri="{FF2B5EF4-FFF2-40B4-BE49-F238E27FC236}">
                <a16:creationId xmlns:a16="http://schemas.microsoft.com/office/drawing/2014/main" id="{152A0B18-2B3E-4F77-A3B3-7052BDA7B0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985" y="4158443"/>
            <a:ext cx="2324104" cy="2639573"/>
          </a:xfrm>
          <a:prstGeom prst="rect">
            <a:avLst/>
          </a:prstGeom>
        </p:spPr>
      </p:pic>
      <p:sp>
        <p:nvSpPr>
          <p:cNvPr id="15" name="テキスト ボックス 14">
            <a:extLst>
              <a:ext uri="{FF2B5EF4-FFF2-40B4-BE49-F238E27FC236}">
                <a16:creationId xmlns:a16="http://schemas.microsoft.com/office/drawing/2014/main" id="{C9C361A2-B190-40B8-8977-2405601F7B5D}"/>
              </a:ext>
            </a:extLst>
          </p:cNvPr>
          <p:cNvSpPr txBox="1"/>
          <p:nvPr/>
        </p:nvSpPr>
        <p:spPr>
          <a:xfrm>
            <a:off x="1767513" y="472636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なるほど・・・</a:t>
            </a:r>
          </a:p>
        </p:txBody>
      </p:sp>
      <p:sp>
        <p:nvSpPr>
          <p:cNvPr id="18" name="テキスト ボックス 17">
            <a:extLst>
              <a:ext uri="{FF2B5EF4-FFF2-40B4-BE49-F238E27FC236}">
                <a16:creationId xmlns:a16="http://schemas.microsoft.com/office/drawing/2014/main" id="{1B363994-2474-4C36-AE4A-D554C45BD5E8}"/>
              </a:ext>
            </a:extLst>
          </p:cNvPr>
          <p:cNvSpPr txBox="1"/>
          <p:nvPr/>
        </p:nvSpPr>
        <p:spPr>
          <a:xfrm>
            <a:off x="2110776" y="2990680"/>
            <a:ext cx="5309199" cy="1200329"/>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藤沢市子さん（仮名）</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プラン作成例（脳性まひ、医療的ケア）</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（作成：藤沢市基幹相談支援センターえぽめいく）</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p:txBody>
      </p:sp>
      <p:sp>
        <p:nvSpPr>
          <p:cNvPr id="21" name="フローチャート: 処理 20">
            <a:extLst>
              <a:ext uri="{FF2B5EF4-FFF2-40B4-BE49-F238E27FC236}">
                <a16:creationId xmlns:a16="http://schemas.microsoft.com/office/drawing/2014/main" id="{F0ED6FB3-315A-42F1-80DA-96A8A5FB192D}"/>
              </a:ext>
            </a:extLst>
          </p:cNvPr>
          <p:cNvSpPr/>
          <p:nvPr/>
        </p:nvSpPr>
        <p:spPr>
          <a:xfrm>
            <a:off x="7994941" y="2790974"/>
            <a:ext cx="1322275" cy="1276052"/>
          </a:xfrm>
          <a:prstGeom prst="flowChartProcess">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折線 21">
            <a:extLst>
              <a:ext uri="{FF2B5EF4-FFF2-40B4-BE49-F238E27FC236}">
                <a16:creationId xmlns:a16="http://schemas.microsoft.com/office/drawing/2014/main" id="{7CC1C3C4-E866-4245-964D-C553CB6C82F4}"/>
              </a:ext>
            </a:extLst>
          </p:cNvPr>
          <p:cNvSpPr/>
          <p:nvPr/>
        </p:nvSpPr>
        <p:spPr>
          <a:xfrm rot="10800000" flipH="1">
            <a:off x="4048740" y="4343399"/>
            <a:ext cx="1120170" cy="922513"/>
          </a:xfrm>
          <a:prstGeom prst="bentArrow">
            <a:avLst>
              <a:gd name="adj1" fmla="val 25000"/>
              <a:gd name="adj2" fmla="val 237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a:extLst>
              <a:ext uri="{FF2B5EF4-FFF2-40B4-BE49-F238E27FC236}">
                <a16:creationId xmlns:a16="http://schemas.microsoft.com/office/drawing/2014/main" id="{E2F6464A-6492-4E1E-894C-B5E203A87C20}"/>
              </a:ext>
            </a:extLst>
          </p:cNvPr>
          <p:cNvSpPr txBox="1"/>
          <p:nvPr/>
        </p:nvSpPr>
        <p:spPr>
          <a:xfrm>
            <a:off x="5244575" y="4733078"/>
            <a:ext cx="6062206" cy="830997"/>
          </a:xfrm>
          <a:prstGeom prst="rect">
            <a:avLst/>
          </a:prstGeom>
          <a:noFill/>
        </p:spPr>
        <p:txBody>
          <a:bodyPr wrap="square" rtlCol="0">
            <a:spAutoFit/>
          </a:bodyPr>
          <a:lstStyle/>
          <a:p>
            <a:r>
              <a:rPr kumimoji="1" lang="ja-JP" altLang="en-US" sz="2400" b="1" u="sng" dirty="0">
                <a:latin typeface="BIZ UDP新ゴ Light" panose="020B0300000000000000" pitchFamily="50" charset="-128"/>
                <a:ea typeface="BIZ UDP新ゴ Light" panose="020B0300000000000000" pitchFamily="50" charset="-128"/>
              </a:rPr>
              <a:t>特に医療的ケア児者は、必要な医療や</a:t>
            </a:r>
            <a:endParaRPr kumimoji="1" lang="en-US" altLang="ja-JP" sz="2400" b="1" u="sng" dirty="0">
              <a:latin typeface="BIZ UDP新ゴ Light" panose="020B0300000000000000" pitchFamily="50" charset="-128"/>
              <a:ea typeface="BIZ UDP新ゴ Light" panose="020B0300000000000000" pitchFamily="50" charset="-128"/>
            </a:endParaRPr>
          </a:p>
          <a:p>
            <a:r>
              <a:rPr kumimoji="1" lang="ja-JP" altLang="en-US" sz="2400" b="1" u="sng" dirty="0">
                <a:latin typeface="BIZ UDP新ゴ Light" panose="020B0300000000000000" pitchFamily="50" charset="-128"/>
                <a:ea typeface="BIZ UDP新ゴ Light" panose="020B0300000000000000" pitchFamily="50" charset="-128"/>
              </a:rPr>
              <a:t>意思疎通等について綿密な整理が必要です。</a:t>
            </a:r>
          </a:p>
        </p:txBody>
      </p:sp>
      <p:graphicFrame>
        <p:nvGraphicFramePr>
          <p:cNvPr id="3" name="オブジェクト 2">
            <a:extLst>
              <a:ext uri="{FF2B5EF4-FFF2-40B4-BE49-F238E27FC236}">
                <a16:creationId xmlns:a16="http://schemas.microsoft.com/office/drawing/2014/main" id="{7F4E9715-3FC1-4B45-B704-665AB61D66E9}"/>
              </a:ext>
            </a:extLst>
          </p:cNvPr>
          <p:cNvGraphicFramePr>
            <a:graphicFrameLocks noChangeAspect="1"/>
          </p:cNvGraphicFramePr>
          <p:nvPr>
            <p:extLst>
              <p:ext uri="{D42A27DB-BD31-4B8C-83A1-F6EECF244321}">
                <p14:modId xmlns:p14="http://schemas.microsoft.com/office/powerpoint/2010/main" val="589987268"/>
              </p:ext>
            </p:extLst>
          </p:nvPr>
        </p:nvGraphicFramePr>
        <p:xfrm>
          <a:off x="8028155" y="3035813"/>
          <a:ext cx="1255846" cy="1087964"/>
        </p:xfrm>
        <a:graphic>
          <a:graphicData uri="http://schemas.openxmlformats.org/presentationml/2006/ole">
            <mc:AlternateContent xmlns:mc="http://schemas.openxmlformats.org/markup-compatibility/2006">
              <mc:Choice xmlns:v="urn:schemas-microsoft-com:vml" Requires="v">
                <p:oleObj spid="_x0000_s1043" name="Worksheet" showAsIcon="1" r:id="rId6" imgW="914400" imgH="792360" progId="Excel.Sheet.8">
                  <p:embed/>
                </p:oleObj>
              </mc:Choice>
              <mc:Fallback>
                <p:oleObj name="Worksheet" showAsIcon="1" r:id="rId6" imgW="914400" imgH="792360" progId="Excel.Sheet.8">
                  <p:embed/>
                  <p:pic>
                    <p:nvPicPr>
                      <p:cNvPr id="0" name=""/>
                      <p:cNvPicPr/>
                      <p:nvPr/>
                    </p:nvPicPr>
                    <p:blipFill>
                      <a:blip r:embed="rId7"/>
                      <a:stretch>
                        <a:fillRect/>
                      </a:stretch>
                    </p:blipFill>
                    <p:spPr>
                      <a:xfrm>
                        <a:off x="8028155" y="3035813"/>
                        <a:ext cx="1255846" cy="1087964"/>
                      </a:xfrm>
                      <a:prstGeom prst="rect">
                        <a:avLst/>
                      </a:prstGeom>
                    </p:spPr>
                  </p:pic>
                </p:oleObj>
              </mc:Fallback>
            </mc:AlternateContent>
          </a:graphicData>
        </a:graphic>
      </p:graphicFrame>
    </p:spTree>
    <p:extLst>
      <p:ext uri="{BB962C8B-B14F-4D97-AF65-F5344CB8AC3E}">
        <p14:creationId xmlns:p14="http://schemas.microsoft.com/office/powerpoint/2010/main" val="282161193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70629" y="564203"/>
            <a:ext cx="9740296" cy="4567581"/>
          </a:xfrm>
        </p:spPr>
        <p:txBody>
          <a:bodyPr>
            <a:normAutofit fontScale="90000"/>
          </a:bodyPr>
          <a:lstStyle/>
          <a:p>
            <a:br>
              <a:rPr kumimoji="1" lang="en-US" altLang="ja-JP" dirty="0">
                <a:highlight>
                  <a:srgbClr val="FFFF00"/>
                </a:highlight>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・藤沢市は、期間限定の作成報酬（市助成金）を</a:t>
            </a:r>
            <a:r>
              <a:rPr lang="ja-JP" altLang="en-US" dirty="0">
                <a:latin typeface="BIZ UDPゴシック" panose="020B0400000000000000" pitchFamily="50" charset="-128"/>
                <a:ea typeface="BIZ UDPゴシック" panose="020B0400000000000000" pitchFamily="50" charset="-128"/>
              </a:rPr>
              <a:t>設置</a:t>
            </a:r>
            <a:r>
              <a:rPr kumimoji="1" lang="ja-JP" altLang="en-US" dirty="0">
                <a:latin typeface="BIZ UDPゴシック" panose="020B0400000000000000" pitchFamily="50" charset="-128"/>
                <a:ea typeface="BIZ UDPゴシック" panose="020B0400000000000000" pitchFamily="50" charset="-128"/>
              </a:rPr>
              <a:t>します。</a:t>
            </a:r>
            <a:br>
              <a:rPr kumimoji="1" lang="en-US" altLang="ja-JP" dirty="0">
                <a:latin typeface="BIZ UDPゴシック" panose="020B0400000000000000" pitchFamily="50" charset="-128"/>
                <a:ea typeface="BIZ UDPゴシック" panose="020B0400000000000000" pitchFamily="50" charset="-128"/>
              </a:rPr>
            </a:br>
            <a:r>
              <a:rPr kumimoji="1" lang="en-US" altLang="ja-JP" sz="2700" dirty="0">
                <a:latin typeface="BIZ UDPゴシック" panose="020B0400000000000000" pitchFamily="50" charset="-128"/>
                <a:ea typeface="BIZ UDPゴシック" panose="020B0400000000000000" pitchFamily="50" charset="-128"/>
              </a:rPr>
              <a:t>※2025</a:t>
            </a:r>
            <a:r>
              <a:rPr kumimoji="1" lang="ja-JP" altLang="en-US" sz="2700" dirty="0">
                <a:latin typeface="BIZ UDPゴシック" panose="020B0400000000000000" pitchFamily="50" charset="-128"/>
                <a:ea typeface="BIZ UDPゴシック" panose="020B0400000000000000" pitchFamily="50" charset="-128"/>
              </a:rPr>
              <a:t>年２月～２０２５年３月予定（</a:t>
            </a:r>
            <a:r>
              <a:rPr kumimoji="1" lang="en-US" altLang="ja-JP" sz="2700" dirty="0">
                <a:latin typeface="BIZ UDPゴシック" panose="020B0400000000000000" pitchFamily="50" charset="-128"/>
                <a:ea typeface="BIZ UDPゴシック" panose="020B0400000000000000" pitchFamily="50" charset="-128"/>
              </a:rPr>
              <a:t>2025</a:t>
            </a:r>
            <a:r>
              <a:rPr kumimoji="1" lang="ja-JP" altLang="en-US" sz="2700" dirty="0">
                <a:latin typeface="BIZ UDPゴシック" panose="020B0400000000000000" pitchFamily="50" charset="-128"/>
                <a:ea typeface="BIZ UDPゴシック" panose="020B0400000000000000" pitchFamily="50" charset="-128"/>
              </a:rPr>
              <a:t>年</a:t>
            </a:r>
            <a:r>
              <a:rPr kumimoji="1" lang="en-US" altLang="ja-JP" sz="2700" dirty="0">
                <a:latin typeface="BIZ UDPゴシック" panose="020B0400000000000000" pitchFamily="50" charset="-128"/>
                <a:ea typeface="BIZ UDPゴシック" panose="020B0400000000000000" pitchFamily="50" charset="-128"/>
              </a:rPr>
              <a:t>2</a:t>
            </a:r>
            <a:r>
              <a:rPr kumimoji="1" lang="ja-JP" altLang="en-US" sz="2700" dirty="0">
                <a:latin typeface="BIZ UDPゴシック" panose="020B0400000000000000" pitchFamily="50" charset="-128"/>
                <a:ea typeface="BIZ UDPゴシック" panose="020B0400000000000000" pitchFamily="50" charset="-128"/>
              </a:rPr>
              <a:t>月時点。）</a:t>
            </a:r>
            <a:br>
              <a:rPr kumimoji="1" lang="en-US" altLang="ja-JP" sz="2700" dirty="0">
                <a:latin typeface="BIZ UDPゴシック" panose="020B0400000000000000" pitchFamily="50" charset="-128"/>
                <a:ea typeface="BIZ UDPゴシック" panose="020B0400000000000000" pitchFamily="50" charset="-128"/>
              </a:rPr>
            </a:br>
            <a:r>
              <a:rPr kumimoji="1" lang="ja-JP" altLang="en-US" sz="2700" dirty="0">
                <a:latin typeface="BIZ UDPゴシック" panose="020B0400000000000000" pitchFamily="50" charset="-128"/>
                <a:ea typeface="BIZ UDPゴシック" panose="020B0400000000000000" pitchFamily="50" charset="-128"/>
              </a:rPr>
              <a:t>（</a:t>
            </a:r>
            <a:r>
              <a:rPr lang="ja-JP" altLang="en-US" sz="2700" dirty="0">
                <a:latin typeface="BIZ UDPゴシック" panose="020B0400000000000000" pitchFamily="50" charset="-128"/>
                <a:ea typeface="BIZ UDPゴシック" panose="020B0400000000000000" pitchFamily="50" charset="-128"/>
              </a:rPr>
              <a:t>次年度予算案の議決により</a:t>
            </a:r>
            <a:r>
              <a:rPr kumimoji="1" lang="ja-JP" altLang="en-US" sz="2700" dirty="0">
                <a:latin typeface="BIZ UDPゴシック" panose="020B0400000000000000" pitchFamily="50" charset="-128"/>
                <a:ea typeface="BIZ UDPゴシック" panose="020B0400000000000000" pitchFamily="50" charset="-128"/>
              </a:rPr>
              <a:t>期間が延長される場合があります。）</a:t>
            </a:r>
            <a:br>
              <a:rPr kumimoji="1" lang="en-US" altLang="ja-JP" sz="2700" dirty="0">
                <a:latin typeface="BIZ UDPゴシック" panose="020B0400000000000000" pitchFamily="50" charset="-128"/>
                <a:ea typeface="BIZ UDPゴシック" panose="020B0400000000000000" pitchFamily="50" charset="-128"/>
              </a:rPr>
            </a:br>
            <a:r>
              <a:rPr kumimoji="1" lang="en-US" altLang="ja-JP" sz="2700" b="1" u="sng" dirty="0">
                <a:latin typeface="BIZ UDPゴシック" panose="020B0400000000000000" pitchFamily="50" charset="-128"/>
                <a:ea typeface="BIZ UDPゴシック" panose="020B0400000000000000" pitchFamily="50" charset="-128"/>
              </a:rPr>
              <a:t>【</a:t>
            </a:r>
            <a:r>
              <a:rPr kumimoji="1" lang="ja-JP" altLang="en-US" sz="2700" b="1" u="sng" dirty="0">
                <a:latin typeface="BIZ UDPゴシック" panose="020B0400000000000000" pitchFamily="50" charset="-128"/>
                <a:ea typeface="BIZ UDPゴシック" panose="020B0400000000000000" pitchFamily="50" charset="-128"/>
              </a:rPr>
              <a:t>２０２５年３月追記</a:t>
            </a:r>
            <a:r>
              <a:rPr kumimoji="1" lang="en-US" altLang="ja-JP" sz="2700" b="1" u="sng" dirty="0">
                <a:latin typeface="BIZ UDPゴシック" panose="020B0400000000000000" pitchFamily="50" charset="-128"/>
                <a:ea typeface="BIZ UDPゴシック" panose="020B0400000000000000" pitchFamily="50" charset="-128"/>
              </a:rPr>
              <a:t>】</a:t>
            </a:r>
            <a:br>
              <a:rPr kumimoji="1" lang="en-US" altLang="ja-JP" sz="2700" b="1" u="sng" dirty="0">
                <a:latin typeface="BIZ UDPゴシック" panose="020B0400000000000000" pitchFamily="50" charset="-128"/>
                <a:ea typeface="BIZ UDPゴシック" panose="020B0400000000000000" pitchFamily="50" charset="-128"/>
              </a:rPr>
            </a:br>
            <a:r>
              <a:rPr kumimoji="1" lang="ja-JP" altLang="en-US" sz="2700" b="1" u="sng" dirty="0">
                <a:latin typeface="BIZ UDPゴシック" panose="020B0400000000000000" pitchFamily="50" charset="-128"/>
                <a:ea typeface="BIZ UDPゴシック" panose="020B0400000000000000" pitchFamily="50" charset="-128"/>
              </a:rPr>
              <a:t>２０２５年４月１日～２０２６年３月まで期間が延長されました！</a:t>
            </a:r>
            <a:br>
              <a:rPr kumimoji="1" lang="en-US" altLang="ja-JP" sz="2700" b="1" u="sng"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u="sng" dirty="0">
                <a:latin typeface="BIZ UDPゴシック" panose="020B0400000000000000" pitchFamily="50" charset="-128"/>
                <a:ea typeface="BIZ UDPゴシック" panose="020B0400000000000000" pitchFamily="50" charset="-128"/>
              </a:rPr>
              <a:t>・</a:t>
            </a:r>
            <a:r>
              <a:rPr kumimoji="1" lang="ja-JP" altLang="en-US" b="1" u="sng" dirty="0">
                <a:latin typeface="BIZ UDPゴシック" panose="020B0400000000000000" pitchFamily="50" charset="-128"/>
                <a:ea typeface="BIZ UDPゴシック" panose="020B0400000000000000" pitchFamily="50" charset="-128"/>
              </a:rPr>
              <a:t>相談支援専門員が</a:t>
            </a:r>
            <a:r>
              <a:rPr kumimoji="1" lang="ja-JP" altLang="en-US" dirty="0">
                <a:latin typeface="BIZ UDPゴシック" panose="020B0400000000000000" pitchFamily="50" charset="-128"/>
                <a:ea typeface="BIZ UDPゴシック" panose="020B0400000000000000" pitchFamily="50" charset="-128"/>
              </a:rPr>
              <a:t>安全・安心プランの作成支援を行い藤沢市にプランを提出した場合、助成の対象になります。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件単位で助成金の請求が可能です。</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法人内に複数の相談事業所がある場合は、</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実績を法人でとりまとめて請求してください。</a:t>
            </a:r>
            <a:br>
              <a:rPr kumimoji="1" lang="en-US" altLang="ja-JP" u="sng" dirty="0">
                <a:latin typeface="BIZ UDPゴシック" panose="020B0400000000000000" pitchFamily="50" charset="-128"/>
                <a:ea typeface="BIZ UDPゴシック" panose="020B0400000000000000" pitchFamily="50" charset="-128"/>
              </a:rPr>
            </a:br>
            <a:endParaRPr kumimoji="1" lang="ja-JP" altLang="en-US" u="sng"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作成報酬（期間限定の市助成金）</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5" name="図 4">
            <a:extLst>
              <a:ext uri="{FF2B5EF4-FFF2-40B4-BE49-F238E27FC236}">
                <a16:creationId xmlns:a16="http://schemas.microsoft.com/office/drawing/2014/main" id="{ADF08AB3-BC0C-44D5-B3E0-8A6A8AF9E7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1" y="4115225"/>
            <a:ext cx="2994380" cy="2994380"/>
          </a:xfrm>
          <a:prstGeom prst="rect">
            <a:avLst/>
          </a:prstGeom>
        </p:spPr>
      </p:pic>
      <p:sp>
        <p:nvSpPr>
          <p:cNvPr id="8" name="テキスト ボックス 7">
            <a:extLst>
              <a:ext uri="{FF2B5EF4-FFF2-40B4-BE49-F238E27FC236}">
                <a16:creationId xmlns:a16="http://schemas.microsoft.com/office/drawing/2014/main" id="{9635087F-DED2-4F91-B0CA-3D5A1DCAA70C}"/>
              </a:ext>
            </a:extLst>
          </p:cNvPr>
          <p:cNvSpPr txBox="1"/>
          <p:nvPr/>
        </p:nvSpPr>
        <p:spPr>
          <a:xfrm>
            <a:off x="8887431" y="4672231"/>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お知らせだキュン！</a:t>
            </a:r>
          </a:p>
        </p:txBody>
      </p:sp>
    </p:spTree>
    <p:extLst>
      <p:ext uri="{BB962C8B-B14F-4D97-AF65-F5344CB8AC3E}">
        <p14:creationId xmlns:p14="http://schemas.microsoft.com/office/powerpoint/2010/main" val="2152761792"/>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900" dirty="0">
                <a:highlight>
                  <a:srgbClr val="FFFF00"/>
                </a:highlight>
                <a:latin typeface="BIZ UDPゴシック" panose="020B0400000000000000" pitchFamily="50" charset="-128"/>
                <a:ea typeface="BIZ UDPゴシック" panose="020B0400000000000000" pitchFamily="50" charset="-128"/>
              </a:rPr>
            </a:br>
            <a:r>
              <a:rPr lang="ja-JP" altLang="en-US" sz="2900" dirty="0">
                <a:latin typeface="BIZ UDPゴシック" panose="020B0400000000000000" pitchFamily="50" charset="-128"/>
                <a:ea typeface="BIZ UDPゴシック" panose="020B0400000000000000" pitchFamily="50" charset="-128"/>
              </a:rPr>
              <a:t>助成額</a:t>
            </a:r>
            <a:r>
              <a:rPr kumimoji="1" lang="ja-JP" altLang="en-US" sz="2900" dirty="0">
                <a:latin typeface="BIZ UDPゴシック" panose="020B0400000000000000" pitchFamily="50" charset="-128"/>
                <a:ea typeface="BIZ UDPゴシック" panose="020B0400000000000000" pitchFamily="50" charset="-128"/>
              </a:rPr>
              <a:t>は次のとおりです。</a:t>
            </a:r>
            <a:br>
              <a:rPr kumimoji="1" lang="en-US" altLang="ja-JP" sz="2900" dirty="0">
                <a:latin typeface="BIZ UDPゴシック" panose="020B0400000000000000" pitchFamily="50" charset="-128"/>
                <a:ea typeface="BIZ UDPゴシック" panose="020B0400000000000000" pitchFamily="50" charset="-128"/>
              </a:rPr>
            </a:br>
            <a:r>
              <a:rPr kumimoji="1" lang="ja-JP" altLang="en-US" sz="2900" dirty="0">
                <a:latin typeface="BIZ UDPゴシック" panose="020B0400000000000000" pitchFamily="50" charset="-128"/>
                <a:ea typeface="BIZ UDPゴシック" panose="020B0400000000000000" pitchFamily="50" charset="-128"/>
              </a:rPr>
              <a:t>対象者の相談支援の利用状況により助成単価が変わります。</a:t>
            </a:r>
            <a:endParaRPr kumimoji="1" lang="ja-JP" altLang="en-US" sz="2900" u="sng"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作成報酬（期間限定の市助成金）</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7" name="図 6">
            <a:extLst>
              <a:ext uri="{FF2B5EF4-FFF2-40B4-BE49-F238E27FC236}">
                <a16:creationId xmlns:a16="http://schemas.microsoft.com/office/drawing/2014/main" id="{DDA0A275-6D43-41E5-99D6-BCCDB198C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1" y="4115225"/>
            <a:ext cx="2994380" cy="2994380"/>
          </a:xfrm>
          <a:prstGeom prst="rect">
            <a:avLst/>
          </a:prstGeom>
        </p:spPr>
      </p:pic>
      <p:sp>
        <p:nvSpPr>
          <p:cNvPr id="8" name="テキスト ボックス 7">
            <a:extLst>
              <a:ext uri="{FF2B5EF4-FFF2-40B4-BE49-F238E27FC236}">
                <a16:creationId xmlns:a16="http://schemas.microsoft.com/office/drawing/2014/main" id="{DF247212-5EFD-4D4C-AFD1-6EB9EEBEB30F}"/>
              </a:ext>
            </a:extLst>
          </p:cNvPr>
          <p:cNvSpPr txBox="1"/>
          <p:nvPr/>
        </p:nvSpPr>
        <p:spPr>
          <a:xfrm>
            <a:off x="8635504" y="491686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お知らせだキュン！</a:t>
            </a:r>
          </a:p>
        </p:txBody>
      </p:sp>
      <p:graphicFrame>
        <p:nvGraphicFramePr>
          <p:cNvPr id="3" name="表 4">
            <a:extLst>
              <a:ext uri="{FF2B5EF4-FFF2-40B4-BE49-F238E27FC236}">
                <a16:creationId xmlns:a16="http://schemas.microsoft.com/office/drawing/2014/main" id="{2A31E6D7-1A94-4015-96F8-0C9A208DACCC}"/>
              </a:ext>
            </a:extLst>
          </p:cNvPr>
          <p:cNvGraphicFramePr>
            <a:graphicFrameLocks noGrp="1"/>
          </p:cNvGraphicFramePr>
          <p:nvPr>
            <p:extLst>
              <p:ext uri="{D42A27DB-BD31-4B8C-83A1-F6EECF244321}">
                <p14:modId xmlns:p14="http://schemas.microsoft.com/office/powerpoint/2010/main" val="3426815226"/>
              </p:ext>
            </p:extLst>
          </p:nvPr>
        </p:nvGraphicFramePr>
        <p:xfrm>
          <a:off x="2032538" y="2319034"/>
          <a:ext cx="8172317" cy="2834640"/>
        </p:xfrm>
        <a:graphic>
          <a:graphicData uri="http://schemas.openxmlformats.org/drawingml/2006/table">
            <a:tbl>
              <a:tblPr firstRow="1" bandRow="1">
                <a:tableStyleId>{5C22544A-7EE6-4342-B048-85BDC9FD1C3A}</a:tableStyleId>
              </a:tblPr>
              <a:tblGrid>
                <a:gridCol w="5545850">
                  <a:extLst>
                    <a:ext uri="{9D8B030D-6E8A-4147-A177-3AD203B41FA5}">
                      <a16:colId xmlns:a16="http://schemas.microsoft.com/office/drawing/2014/main" val="3536875626"/>
                    </a:ext>
                  </a:extLst>
                </a:gridCol>
                <a:gridCol w="2626467">
                  <a:extLst>
                    <a:ext uri="{9D8B030D-6E8A-4147-A177-3AD203B41FA5}">
                      <a16:colId xmlns:a16="http://schemas.microsoft.com/office/drawing/2014/main" val="3210257709"/>
                    </a:ext>
                  </a:extLst>
                </a:gridCol>
              </a:tblGrid>
              <a:tr h="583839">
                <a:tc>
                  <a:txBody>
                    <a:bodyPr/>
                    <a:lstStyle/>
                    <a:p>
                      <a:pPr algn="ctr"/>
                      <a:r>
                        <a:rPr kumimoji="1" lang="ja-JP" altLang="en-US" dirty="0"/>
                        <a:t>利用者区分</a:t>
                      </a:r>
                      <a:endParaRPr kumimoji="1" lang="en-US" altLang="ja-JP" dirty="0"/>
                    </a:p>
                  </a:txBody>
                  <a:tcPr/>
                </a:tc>
                <a:tc>
                  <a:txBody>
                    <a:bodyPr/>
                    <a:lstStyle/>
                    <a:p>
                      <a:pPr algn="ctr"/>
                      <a:r>
                        <a:rPr kumimoji="1" lang="ja-JP" altLang="en-US" dirty="0"/>
                        <a:t>助成金</a:t>
                      </a:r>
                      <a:endParaRPr kumimoji="1" lang="en-US" altLang="ja-JP" dirty="0"/>
                    </a:p>
                    <a:p>
                      <a:pPr algn="ctr"/>
                      <a:r>
                        <a:rPr kumimoji="1" lang="ja-JP" altLang="en-US" dirty="0"/>
                        <a:t>（利用者１件あたり）</a:t>
                      </a:r>
                    </a:p>
                  </a:txBody>
                  <a:tcPr/>
                </a:tc>
                <a:extLst>
                  <a:ext uri="{0D108BD9-81ED-4DB2-BD59-A6C34878D82A}">
                    <a16:rowId xmlns:a16="http://schemas.microsoft.com/office/drawing/2014/main" val="4168516815"/>
                  </a:ext>
                </a:extLst>
              </a:tr>
              <a:tr h="583839">
                <a:tc>
                  <a:txBody>
                    <a:bodyPr/>
                    <a:lstStyle/>
                    <a:p>
                      <a:pPr algn="l"/>
                      <a:r>
                        <a:rPr kumimoji="1" lang="ja-JP" altLang="ja-JP" sz="1800" kern="1200" dirty="0">
                          <a:solidFill>
                            <a:schemeClr val="dk1"/>
                          </a:solidFill>
                          <a:effectLst/>
                          <a:latin typeface="+mn-lt"/>
                          <a:ea typeface="+mn-ea"/>
                          <a:cs typeface="+mn-cs"/>
                        </a:rPr>
                        <a:t>既に計画相談支援を利用している場合</a:t>
                      </a:r>
                    </a:p>
                    <a:p>
                      <a:pPr algn="l"/>
                      <a:r>
                        <a:rPr kumimoji="1" lang="ja-JP" altLang="ja-JP" sz="1800" kern="1200" dirty="0">
                          <a:solidFill>
                            <a:schemeClr val="dk1"/>
                          </a:solidFill>
                          <a:effectLst/>
                          <a:latin typeface="+mn-lt"/>
                          <a:ea typeface="+mn-ea"/>
                          <a:cs typeface="+mn-cs"/>
                        </a:rPr>
                        <a:t>介護保険ケアプランを作成する場合</a:t>
                      </a:r>
                      <a:endParaRPr kumimoji="1" lang="ja-JP" altLang="en-US" dirty="0"/>
                    </a:p>
                  </a:txBody>
                  <a:tcPr/>
                </a:tc>
                <a:tc>
                  <a:txBody>
                    <a:bodyPr/>
                    <a:lstStyle/>
                    <a:p>
                      <a:pPr algn="ctr"/>
                      <a:r>
                        <a:rPr kumimoji="1" lang="ja-JP" altLang="ja-JP" sz="1800" kern="1200" dirty="0">
                          <a:solidFill>
                            <a:schemeClr val="dk1"/>
                          </a:solidFill>
                          <a:effectLst/>
                          <a:latin typeface="+mn-lt"/>
                          <a:ea typeface="+mn-ea"/>
                          <a:cs typeface="+mn-cs"/>
                        </a:rPr>
                        <a:t>６，０００円</a:t>
                      </a:r>
                      <a:endParaRPr kumimoji="1" lang="ja-JP" altLang="en-US" dirty="0"/>
                    </a:p>
                  </a:txBody>
                  <a:tcPr/>
                </a:tc>
                <a:extLst>
                  <a:ext uri="{0D108BD9-81ED-4DB2-BD59-A6C34878D82A}">
                    <a16:rowId xmlns:a16="http://schemas.microsoft.com/office/drawing/2014/main" val="989276021"/>
                  </a:ext>
                </a:extLst>
              </a:tr>
              <a:tr h="583839">
                <a:tc>
                  <a:txBody>
                    <a:bodyPr/>
                    <a:lstStyle/>
                    <a:p>
                      <a:pPr algn="l"/>
                      <a:r>
                        <a:rPr kumimoji="1" lang="ja-JP" altLang="ja-JP" sz="1800" kern="1200" dirty="0">
                          <a:solidFill>
                            <a:schemeClr val="dk1"/>
                          </a:solidFill>
                          <a:effectLst/>
                          <a:latin typeface="+mn-lt"/>
                          <a:ea typeface="+mn-ea"/>
                          <a:cs typeface="+mn-cs"/>
                        </a:rPr>
                        <a:t>セルフプランから計画相談支援に変更する場合</a:t>
                      </a:r>
                    </a:p>
                    <a:p>
                      <a:pPr algn="l"/>
                      <a:r>
                        <a:rPr kumimoji="1" lang="ja-JP" altLang="en-US" sz="1800" kern="1200" dirty="0">
                          <a:solidFill>
                            <a:schemeClr val="dk1"/>
                          </a:solidFill>
                          <a:effectLst/>
                          <a:latin typeface="+mn-lt"/>
                          <a:ea typeface="+mn-ea"/>
                          <a:cs typeface="+mn-cs"/>
                        </a:rPr>
                        <a:t>（</a:t>
                      </a:r>
                      <a:r>
                        <a:rPr kumimoji="1" lang="ja-JP" altLang="ja-JP" sz="1800" kern="1200" dirty="0">
                          <a:solidFill>
                            <a:schemeClr val="dk1"/>
                          </a:solidFill>
                          <a:effectLst/>
                          <a:latin typeface="+mn-lt"/>
                          <a:ea typeface="+mn-ea"/>
                          <a:cs typeface="+mn-cs"/>
                        </a:rPr>
                        <a:t>変更月から３か月以内にプランの作成</a:t>
                      </a:r>
                      <a:r>
                        <a:rPr kumimoji="1" lang="ja-JP" altLang="en-US" sz="1800" kern="1200" dirty="0">
                          <a:solidFill>
                            <a:schemeClr val="dk1"/>
                          </a:solidFill>
                          <a:effectLst/>
                          <a:latin typeface="+mn-lt"/>
                          <a:ea typeface="+mn-ea"/>
                          <a:cs typeface="+mn-cs"/>
                        </a:rPr>
                        <a:t>する</a:t>
                      </a:r>
                      <a:r>
                        <a:rPr kumimoji="1" lang="ja-JP" altLang="ja-JP" sz="1800" kern="1200" dirty="0">
                          <a:solidFill>
                            <a:schemeClr val="dk1"/>
                          </a:solidFill>
                          <a:effectLst/>
                          <a:latin typeface="+mn-lt"/>
                          <a:ea typeface="+mn-ea"/>
                          <a:cs typeface="+mn-cs"/>
                        </a:rPr>
                        <a:t>場合</a:t>
                      </a:r>
                      <a:r>
                        <a:rPr kumimoji="1" lang="ja-JP" altLang="en-US" sz="1800" kern="1200" dirty="0">
                          <a:solidFill>
                            <a:schemeClr val="dk1"/>
                          </a:solidFill>
                          <a:effectLst/>
                          <a:latin typeface="+mn-lt"/>
                          <a:ea typeface="+mn-ea"/>
                          <a:cs typeface="+mn-cs"/>
                        </a:rPr>
                        <a:t>）</a:t>
                      </a:r>
                      <a:endParaRPr kumimoji="1" lang="ja-JP" altLang="en-US" dirty="0"/>
                    </a:p>
                  </a:txBody>
                  <a:tcPr/>
                </a:tc>
                <a:tc>
                  <a:txBody>
                    <a:bodyPr/>
                    <a:lstStyle/>
                    <a:p>
                      <a:pPr algn="ctr"/>
                      <a:r>
                        <a:rPr kumimoji="1" lang="ja-JP" altLang="ja-JP" sz="1800" kern="1200" dirty="0">
                          <a:solidFill>
                            <a:schemeClr val="dk1"/>
                          </a:solidFill>
                          <a:effectLst/>
                          <a:latin typeface="+mn-lt"/>
                          <a:ea typeface="+mn-ea"/>
                          <a:cs typeface="+mn-cs"/>
                        </a:rPr>
                        <a:t>８，５００円</a:t>
                      </a:r>
                      <a:endParaRPr kumimoji="1" lang="ja-JP" altLang="en-US" dirty="0"/>
                    </a:p>
                  </a:txBody>
                  <a:tcPr/>
                </a:tc>
                <a:extLst>
                  <a:ext uri="{0D108BD9-81ED-4DB2-BD59-A6C34878D82A}">
                    <a16:rowId xmlns:a16="http://schemas.microsoft.com/office/drawing/2014/main" val="961712001"/>
                  </a:ext>
                </a:extLst>
              </a:tr>
              <a:tr h="834055">
                <a:tc>
                  <a:txBody>
                    <a:bodyPr/>
                    <a:lstStyle/>
                    <a:p>
                      <a:pPr algn="l"/>
                      <a:r>
                        <a:rPr kumimoji="1" lang="ja-JP" altLang="ja-JP" sz="1800" kern="1200" dirty="0">
                          <a:solidFill>
                            <a:schemeClr val="dk1"/>
                          </a:solidFill>
                          <a:effectLst/>
                          <a:latin typeface="+mn-lt"/>
                          <a:ea typeface="+mn-ea"/>
                          <a:cs typeface="+mn-cs"/>
                        </a:rPr>
                        <a:t>新規サービス利用者の場合</a:t>
                      </a:r>
                    </a:p>
                    <a:p>
                      <a:pPr algn="l"/>
                      <a:r>
                        <a:rPr kumimoji="1" lang="ja-JP" altLang="ja-JP" sz="1800" kern="1200" dirty="0">
                          <a:solidFill>
                            <a:schemeClr val="dk1"/>
                          </a:solidFill>
                          <a:effectLst/>
                          <a:latin typeface="+mn-lt"/>
                          <a:ea typeface="+mn-ea"/>
                          <a:cs typeface="+mn-cs"/>
                        </a:rPr>
                        <a:t>※計画相談の新規介入月から３か月以内にプランの作成を行う場合</a:t>
                      </a:r>
                      <a:endParaRPr kumimoji="1" lang="ja-JP" altLang="en-US" dirty="0"/>
                    </a:p>
                  </a:txBody>
                  <a:tcPr/>
                </a:tc>
                <a:tc>
                  <a:txBody>
                    <a:bodyPr/>
                    <a:lstStyle/>
                    <a:p>
                      <a:pPr algn="ctr"/>
                      <a:r>
                        <a:rPr kumimoji="1" lang="ja-JP" altLang="ja-JP" sz="1800" kern="1200" dirty="0">
                          <a:solidFill>
                            <a:schemeClr val="dk1"/>
                          </a:solidFill>
                          <a:effectLst/>
                          <a:latin typeface="+mn-lt"/>
                          <a:ea typeface="+mn-ea"/>
                          <a:cs typeface="+mn-cs"/>
                        </a:rPr>
                        <a:t>１１，０００円</a:t>
                      </a:r>
                      <a:endParaRPr kumimoji="1" lang="ja-JP" altLang="en-US" dirty="0"/>
                    </a:p>
                  </a:txBody>
                  <a:tcPr/>
                </a:tc>
                <a:extLst>
                  <a:ext uri="{0D108BD9-81ED-4DB2-BD59-A6C34878D82A}">
                    <a16:rowId xmlns:a16="http://schemas.microsoft.com/office/drawing/2014/main" val="1222839666"/>
                  </a:ext>
                </a:extLst>
              </a:tr>
            </a:tbl>
          </a:graphicData>
        </a:graphic>
      </p:graphicFrame>
      <p:sp>
        <p:nvSpPr>
          <p:cNvPr id="9" name="テキスト ボックス 8">
            <a:extLst>
              <a:ext uri="{FF2B5EF4-FFF2-40B4-BE49-F238E27FC236}">
                <a16:creationId xmlns:a16="http://schemas.microsoft.com/office/drawing/2014/main" id="{A2A08230-97B0-443D-837F-A41A2FD49913}"/>
              </a:ext>
            </a:extLst>
          </p:cNvPr>
          <p:cNvSpPr txBox="1"/>
          <p:nvPr/>
        </p:nvSpPr>
        <p:spPr>
          <a:xfrm>
            <a:off x="8278991" y="533541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お知らせだキュン！</a:t>
            </a:r>
          </a:p>
        </p:txBody>
      </p:sp>
    </p:spTree>
    <p:extLst>
      <p:ext uri="{BB962C8B-B14F-4D97-AF65-F5344CB8AC3E}">
        <p14:creationId xmlns:p14="http://schemas.microsoft.com/office/powerpoint/2010/main" val="63002368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作成報酬（期間限定の市助成金）</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sp>
        <p:nvSpPr>
          <p:cNvPr id="8" name="テキスト ボックス 7">
            <a:extLst>
              <a:ext uri="{FF2B5EF4-FFF2-40B4-BE49-F238E27FC236}">
                <a16:creationId xmlns:a16="http://schemas.microsoft.com/office/drawing/2014/main" id="{DF247212-5EFD-4D4C-AFD1-6EB9EEBEB30F}"/>
              </a:ext>
            </a:extLst>
          </p:cNvPr>
          <p:cNvSpPr txBox="1"/>
          <p:nvPr/>
        </p:nvSpPr>
        <p:spPr>
          <a:xfrm>
            <a:off x="8278991" y="5335416"/>
            <a:ext cx="2419350" cy="276999"/>
          </a:xfrm>
          <a:prstGeom prst="rect">
            <a:avLst/>
          </a:prstGeom>
          <a:noFill/>
        </p:spPr>
        <p:txBody>
          <a:bodyPr wrap="square" rtlCol="0">
            <a:spAutoFit/>
          </a:bodyPr>
          <a:lstStyle/>
          <a:p>
            <a:r>
              <a:rPr kumimoji="1" lang="ja-JP" altLang="en-US" sz="1200" dirty="0">
                <a:latin typeface="BIZ UDPゴシック" panose="020B0400000000000000" pitchFamily="50" charset="-128"/>
                <a:ea typeface="BIZ UDPゴシック" panose="020B0400000000000000" pitchFamily="50" charset="-128"/>
              </a:rPr>
              <a:t>お知らせだキュン！</a:t>
            </a:r>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fontScale="90000"/>
          </a:bodyPr>
          <a:lstStyle/>
          <a:p>
            <a:br>
              <a:rPr kumimoji="1" lang="en-US" altLang="ja-JP" dirty="0">
                <a:highlight>
                  <a:srgbClr val="FFFF00"/>
                </a:highlight>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助成対象の主な条件は次のとおりです。</a:t>
            </a:r>
            <a:br>
              <a:rPr kumimoji="1" lang="en-US" altLang="ja-JP" dirty="0">
                <a:highlight>
                  <a:srgbClr val="FFFF00"/>
                </a:highlight>
                <a:latin typeface="BIZ UDPゴシック" panose="020B0400000000000000" pitchFamily="50" charset="-128"/>
                <a:ea typeface="BIZ UDPゴシック" panose="020B0400000000000000" pitchFamily="50" charset="-128"/>
              </a:rPr>
            </a:br>
            <a:br>
              <a:rPr kumimoji="1" lang="en-US" altLang="ja-JP" sz="2400" dirty="0">
                <a:highlight>
                  <a:srgbClr val="FFFF00"/>
                </a:highlight>
                <a:latin typeface="BIZ UDPゴシック" panose="020B0400000000000000" pitchFamily="50" charset="-128"/>
                <a:ea typeface="BIZ UDPゴシック" panose="020B0400000000000000" pitchFamily="50" charset="-128"/>
              </a:rPr>
            </a:br>
            <a:br>
              <a:rPr kumimoji="1" lang="en-US" altLang="ja-JP" sz="2400" dirty="0">
                <a:highlight>
                  <a:srgbClr val="FFFF00"/>
                </a:highlight>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br>
              <a:rPr lang="en-US" altLang="ja-JP" sz="2400" dirty="0">
                <a:latin typeface="BIZ UDPゴシック" panose="020B0400000000000000" pitchFamily="50" charset="-128"/>
                <a:ea typeface="BIZ UDPゴシック" panose="020B0400000000000000" pitchFamily="50" charset="-128"/>
              </a:rPr>
            </a:br>
            <a:r>
              <a:rPr kumimoji="1" lang="ja-JP" altLang="en-US" u="sng" dirty="0">
                <a:latin typeface="BIZ UDPゴシック" panose="020B0400000000000000" pitchFamily="50" charset="-128"/>
                <a:ea typeface="BIZ UDPゴシック" panose="020B0400000000000000" pitchFamily="50" charset="-128"/>
              </a:rPr>
              <a:t>その他詳細は別紙の手引きをご覧ください。</a:t>
            </a:r>
            <a:br>
              <a:rPr kumimoji="1" lang="en-US" altLang="ja-JP" u="sng" dirty="0">
                <a:latin typeface="BIZ UDPゴシック" panose="020B0400000000000000" pitchFamily="50" charset="-128"/>
                <a:ea typeface="BIZ UDPゴシック" panose="020B0400000000000000" pitchFamily="50" charset="-128"/>
              </a:rPr>
            </a:br>
            <a:endParaRPr kumimoji="1" lang="ja-JP" altLang="en-US" u="sng" dirty="0">
              <a:latin typeface="BIZ UDPゴシック" panose="020B0400000000000000" pitchFamily="50" charset="-128"/>
              <a:ea typeface="BIZ UDPゴシック" panose="020B0400000000000000" pitchFamily="50" charset="-128"/>
            </a:endParaRPr>
          </a:p>
        </p:txBody>
      </p:sp>
      <p:graphicFrame>
        <p:nvGraphicFramePr>
          <p:cNvPr id="10" name="表 10">
            <a:extLst>
              <a:ext uri="{FF2B5EF4-FFF2-40B4-BE49-F238E27FC236}">
                <a16:creationId xmlns:a16="http://schemas.microsoft.com/office/drawing/2014/main" id="{3BEE36AE-05F2-4E97-A88F-FA07BEAD2D52}"/>
              </a:ext>
            </a:extLst>
          </p:cNvPr>
          <p:cNvGraphicFramePr>
            <a:graphicFrameLocks noGrp="1"/>
          </p:cNvGraphicFramePr>
          <p:nvPr>
            <p:extLst>
              <p:ext uri="{D42A27DB-BD31-4B8C-83A1-F6EECF244321}">
                <p14:modId xmlns:p14="http://schemas.microsoft.com/office/powerpoint/2010/main" val="547077021"/>
              </p:ext>
            </p:extLst>
          </p:nvPr>
        </p:nvGraphicFramePr>
        <p:xfrm>
          <a:off x="1552575" y="1838325"/>
          <a:ext cx="9145766" cy="2409828"/>
        </p:xfrm>
        <a:graphic>
          <a:graphicData uri="http://schemas.openxmlformats.org/drawingml/2006/table">
            <a:tbl>
              <a:tblPr firstRow="1" bandRow="1">
                <a:tableStyleId>{5C22544A-7EE6-4342-B048-85BDC9FD1C3A}</a:tableStyleId>
              </a:tblPr>
              <a:tblGrid>
                <a:gridCol w="9145766">
                  <a:extLst>
                    <a:ext uri="{9D8B030D-6E8A-4147-A177-3AD203B41FA5}">
                      <a16:colId xmlns:a16="http://schemas.microsoft.com/office/drawing/2014/main" val="1085540444"/>
                    </a:ext>
                  </a:extLst>
                </a:gridCol>
              </a:tblGrid>
              <a:tr h="420855">
                <a:tc>
                  <a:txBody>
                    <a:bodyPr/>
                    <a:lstStyle/>
                    <a:p>
                      <a:pPr algn="ctr"/>
                      <a:r>
                        <a:rPr kumimoji="1" lang="ja-JP" altLang="en-US" dirty="0"/>
                        <a:t>主な条件</a:t>
                      </a:r>
                    </a:p>
                  </a:txBody>
                  <a:tcPr/>
                </a:tc>
                <a:extLst>
                  <a:ext uri="{0D108BD9-81ED-4DB2-BD59-A6C34878D82A}">
                    <a16:rowId xmlns:a16="http://schemas.microsoft.com/office/drawing/2014/main" val="620735543"/>
                  </a:ext>
                </a:extLst>
              </a:tr>
              <a:tr h="726408">
                <a:tc>
                  <a:txBody>
                    <a:bodyPr/>
                    <a:lstStyle/>
                    <a:p>
                      <a:r>
                        <a:rPr kumimoji="1" lang="ja-JP" altLang="en-US" sz="1800" dirty="0">
                          <a:latin typeface="BIZ UDPゴシック" panose="020B0400000000000000" pitchFamily="50" charset="-128"/>
                          <a:ea typeface="BIZ UDPゴシック" panose="020B0400000000000000" pitchFamily="50" charset="-128"/>
                        </a:rPr>
                        <a:t>相談支援専門員（藤沢市外事業所従事者も対象）が計画相談支援を提供する対象者に藤沢市安全・安心プランの作成支援を行い、作成したプランを当市に提出した場合</a:t>
                      </a:r>
                      <a:endParaRPr kumimoji="1" lang="ja-JP" altLang="en-US" dirty="0"/>
                    </a:p>
                  </a:txBody>
                  <a:tcPr/>
                </a:tc>
                <a:extLst>
                  <a:ext uri="{0D108BD9-81ED-4DB2-BD59-A6C34878D82A}">
                    <a16:rowId xmlns:a16="http://schemas.microsoft.com/office/drawing/2014/main" val="290641751"/>
                  </a:ext>
                </a:extLst>
              </a:tr>
              <a:tr h="420855">
                <a:tc>
                  <a:txBody>
                    <a:bodyPr/>
                    <a:lstStyle/>
                    <a:p>
                      <a:r>
                        <a:rPr lang="ja-JP" altLang="en-US" sz="1800" dirty="0">
                          <a:latin typeface="BIZ UDPゴシック" panose="020B0400000000000000" pitchFamily="50" charset="-128"/>
                          <a:ea typeface="BIZ UDPゴシック" panose="020B0400000000000000" pitchFamily="50" charset="-128"/>
                        </a:rPr>
                        <a:t>作成対象者は、藤沢市が援護する者であること</a:t>
                      </a:r>
                      <a:endParaRPr kumimoji="1" lang="ja-JP" altLang="en-US" dirty="0"/>
                    </a:p>
                  </a:txBody>
                  <a:tcPr/>
                </a:tc>
                <a:extLst>
                  <a:ext uri="{0D108BD9-81ED-4DB2-BD59-A6C34878D82A}">
                    <a16:rowId xmlns:a16="http://schemas.microsoft.com/office/drawing/2014/main" val="678043507"/>
                  </a:ext>
                </a:extLst>
              </a:tr>
              <a:tr h="420855">
                <a:tc>
                  <a:txBody>
                    <a:bodyPr/>
                    <a:lstStyle/>
                    <a:p>
                      <a:r>
                        <a:rPr lang="ja-JP" altLang="en-US" sz="1800" dirty="0">
                          <a:latin typeface="BIZ UDPゴシック" panose="020B0400000000000000" pitchFamily="50" charset="-128"/>
                          <a:ea typeface="BIZ UDPゴシック" panose="020B0400000000000000" pitchFamily="50" charset="-128"/>
                        </a:rPr>
                        <a:t>２０２５年２月１２日～２０２６年３月３１日までに作成されたプランであること</a:t>
                      </a:r>
                      <a:endParaRPr kumimoji="1" lang="ja-JP" altLang="en-US" dirty="0"/>
                    </a:p>
                  </a:txBody>
                  <a:tcPr/>
                </a:tc>
                <a:extLst>
                  <a:ext uri="{0D108BD9-81ED-4DB2-BD59-A6C34878D82A}">
                    <a16:rowId xmlns:a16="http://schemas.microsoft.com/office/drawing/2014/main" val="460146109"/>
                  </a:ext>
                </a:extLst>
              </a:tr>
              <a:tr h="420855">
                <a:tc>
                  <a:txBody>
                    <a:bodyPr/>
                    <a:lstStyle/>
                    <a:p>
                      <a:r>
                        <a:rPr lang="ja-JP" altLang="en-US" sz="1800" dirty="0">
                          <a:latin typeface="BIZ UDPゴシック" panose="020B0400000000000000" pitchFamily="50" charset="-128"/>
                          <a:ea typeface="BIZ UDPゴシック" panose="020B0400000000000000" pitchFamily="50" charset="-128"/>
                        </a:rPr>
                        <a:t>作成対象者一人につき、助成回数は</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件（</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回）まで</a:t>
                      </a:r>
                      <a:endParaRPr kumimoji="1" lang="ja-JP" altLang="en-US" dirty="0"/>
                    </a:p>
                  </a:txBody>
                  <a:tcPr/>
                </a:tc>
                <a:extLst>
                  <a:ext uri="{0D108BD9-81ED-4DB2-BD59-A6C34878D82A}">
                    <a16:rowId xmlns:a16="http://schemas.microsoft.com/office/drawing/2014/main" val="2226643331"/>
                  </a:ext>
                </a:extLst>
              </a:tr>
            </a:tbl>
          </a:graphicData>
        </a:graphic>
      </p:graphicFrame>
      <p:pic>
        <p:nvPicPr>
          <p:cNvPr id="7" name="図 6">
            <a:extLst>
              <a:ext uri="{FF2B5EF4-FFF2-40B4-BE49-F238E27FC236}">
                <a16:creationId xmlns:a16="http://schemas.microsoft.com/office/drawing/2014/main" id="{DDA0A275-6D43-41E5-99D6-BCCDB198C7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2601" y="4115225"/>
            <a:ext cx="2994380" cy="2994380"/>
          </a:xfrm>
          <a:prstGeom prst="rect">
            <a:avLst/>
          </a:prstGeom>
        </p:spPr>
      </p:pic>
    </p:spTree>
    <p:extLst>
      <p:ext uri="{BB962C8B-B14F-4D97-AF65-F5344CB8AC3E}">
        <p14:creationId xmlns:p14="http://schemas.microsoft.com/office/powerpoint/2010/main" val="1048519588"/>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309309" y="814471"/>
            <a:ext cx="9997472" cy="4567581"/>
          </a:xfrm>
        </p:spPr>
        <p:txBody>
          <a:bodyPr>
            <a:normAutofit/>
          </a:bodyPr>
          <a:lstStyle/>
          <a:p>
            <a:br>
              <a:rPr kumimoji="1" lang="en-US" altLang="ja-JP" dirty="0">
                <a:highlight>
                  <a:srgbClr val="FFFF00"/>
                </a:highlight>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災害時や介護者不在時等の支援を円滑</a:t>
            </a:r>
            <a:r>
              <a:rPr lang="ja-JP" altLang="en-US" dirty="0">
                <a:latin typeface="BIZ UDPゴシック" panose="020B0400000000000000" pitchFamily="50" charset="-128"/>
                <a:ea typeface="BIZ UDPゴシック" panose="020B0400000000000000" pitchFamily="50" charset="-128"/>
              </a:rPr>
              <a:t>なものにするには</a:t>
            </a:r>
            <a:r>
              <a:rPr kumimoji="1" lang="ja-JP" altLang="en-US" dirty="0">
                <a:latin typeface="BIZ UDPゴシック" panose="020B0400000000000000" pitchFamily="50" charset="-128"/>
                <a:ea typeface="BIZ UDPゴシック" panose="020B0400000000000000" pitchFamily="50" charset="-128"/>
              </a:rPr>
              <a:t>、事前の備えと綿密な計画が必要です。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藤沢市では、個別避難計画や安全・安心プランの活用をとおして、</a:t>
            </a:r>
            <a:r>
              <a:rPr lang="ja-JP" altLang="en-US" dirty="0">
                <a:latin typeface="BIZ UDPゴシック" panose="020B0400000000000000" pitchFamily="50" charset="-128"/>
                <a:ea typeface="BIZ UDPゴシック" panose="020B0400000000000000" pitchFamily="50" charset="-128"/>
              </a:rPr>
              <a:t>緊急時</a:t>
            </a:r>
            <a:r>
              <a:rPr kumimoji="1" lang="ja-JP" altLang="en-US" dirty="0">
                <a:latin typeface="BIZ UDPゴシック" panose="020B0400000000000000" pitchFamily="50" charset="-128"/>
                <a:ea typeface="BIZ UDPゴシック" panose="020B0400000000000000" pitchFamily="50" charset="-128"/>
              </a:rPr>
              <a:t>の備えの重要性を啓発して参ります。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endParaRPr kumimoji="1" lang="ja-JP" altLang="en-US" u="sng"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さいごに</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5" name="図 4">
            <a:extLst>
              <a:ext uri="{FF2B5EF4-FFF2-40B4-BE49-F238E27FC236}">
                <a16:creationId xmlns:a16="http://schemas.microsoft.com/office/drawing/2014/main" id="{2DA434F6-2FE4-4F21-9D44-5CB3AAA11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854" y="4057738"/>
            <a:ext cx="2306708" cy="2648628"/>
          </a:xfrm>
          <a:prstGeom prst="rect">
            <a:avLst/>
          </a:prstGeom>
        </p:spPr>
      </p:pic>
    </p:spTree>
    <p:extLst>
      <p:ext uri="{BB962C8B-B14F-4D97-AF65-F5344CB8AC3E}">
        <p14:creationId xmlns:p14="http://schemas.microsoft.com/office/powerpoint/2010/main" val="1819431864"/>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fontScale="90000"/>
          </a:bodyPr>
          <a:lstStyle/>
          <a:p>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１　この資料について（安全・安心プランってなに？）</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２　プランの活用方法は？</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３　個別避難計画との関係</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４　実際に作ってみよう！</a:t>
            </a:r>
            <a:br>
              <a:rPr lang="en-US" altLang="ja-JP" dirty="0">
                <a:latin typeface="BIZ UDPゴシック" panose="020B0400000000000000" pitchFamily="50" charset="-128"/>
                <a:ea typeface="BIZ UDPゴシック" panose="020B0400000000000000" pitchFamily="50" charset="-128"/>
              </a:rPr>
            </a:b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５　作成報酬（期間限定の市助成金）</a:t>
            </a:r>
            <a:br>
              <a:rPr lang="ja-JP" altLang="en-US"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目次</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8" name="図 7">
            <a:extLst>
              <a:ext uri="{FF2B5EF4-FFF2-40B4-BE49-F238E27FC236}">
                <a16:creationId xmlns:a16="http://schemas.microsoft.com/office/drawing/2014/main" id="{E8D709B3-FE72-4B2D-B350-6230B326C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34938" y="2047493"/>
            <a:ext cx="4076701" cy="4810507"/>
          </a:xfrm>
          <a:prstGeom prst="rect">
            <a:avLst/>
          </a:prstGeom>
        </p:spPr>
      </p:pic>
      <p:sp>
        <p:nvSpPr>
          <p:cNvPr id="11" name="テキスト ボックス 10">
            <a:extLst>
              <a:ext uri="{FF2B5EF4-FFF2-40B4-BE49-F238E27FC236}">
                <a16:creationId xmlns:a16="http://schemas.microsoft.com/office/drawing/2014/main" id="{63DB5670-93E8-4FA0-8829-F15C4FE5BA49}"/>
              </a:ext>
            </a:extLst>
          </p:cNvPr>
          <p:cNvSpPr txBox="1"/>
          <p:nvPr/>
        </p:nvSpPr>
        <p:spPr>
          <a:xfrm rot="20391292">
            <a:off x="7811688" y="2764844"/>
            <a:ext cx="2123486" cy="923330"/>
          </a:xfrm>
          <a:prstGeom prst="rect">
            <a:avLst/>
          </a:prstGeom>
          <a:noFill/>
        </p:spPr>
        <p:txBody>
          <a:bodyPr wrap="square" rtlCol="0">
            <a:spAutoFit/>
          </a:bodyPr>
          <a:lstStyle/>
          <a:p>
            <a:r>
              <a:rPr kumimoji="1" lang="ja-JP" altLang="en-US" sz="5400" b="1" dirty="0">
                <a:latin typeface="BIZ UDP新丸ゴ" panose="020F0400000000000000" pitchFamily="50" charset="-128"/>
                <a:ea typeface="BIZ UDP新丸ゴ" panose="020F0400000000000000" pitchFamily="50" charset="-128"/>
              </a:rPr>
              <a:t>もくじ</a:t>
            </a:r>
          </a:p>
        </p:txBody>
      </p:sp>
    </p:spTree>
    <p:extLst>
      <p:ext uri="{BB962C8B-B14F-4D97-AF65-F5344CB8AC3E}">
        <p14:creationId xmlns:p14="http://schemas.microsoft.com/office/powerpoint/2010/main" val="292506568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・この資料は、藤沢市安全・安心プランの作成支援をされる支援者様向けの資料です。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・安全・安心プランの作成手順等を解説するこを目的としています。</a:t>
            </a:r>
          </a:p>
        </p:txBody>
      </p:sp>
      <p:pic>
        <p:nvPicPr>
          <p:cNvPr id="6" name="コンテンツ プレースホルダー 5">
            <a:extLst>
              <a:ext uri="{FF2B5EF4-FFF2-40B4-BE49-F238E27FC236}">
                <a16:creationId xmlns:a16="http://schemas.microsoft.com/office/drawing/2014/main" id="{E92166C9-A011-44FF-B98E-11A2376110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1704" y="3429000"/>
            <a:ext cx="3117051" cy="3157508"/>
          </a:xfrm>
        </p:spPr>
      </p:pic>
      <p:sp>
        <p:nvSpPr>
          <p:cNvPr id="7" name="スクロール: 横 6">
            <a:extLst>
              <a:ext uri="{FF2B5EF4-FFF2-40B4-BE49-F238E27FC236}">
                <a16:creationId xmlns:a16="http://schemas.microsoft.com/office/drawing/2014/main" id="{C93771B6-3BD7-42F3-A054-21981895D1FB}"/>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この資料について</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spTree>
    <p:extLst>
      <p:ext uri="{BB962C8B-B14F-4D97-AF65-F5344CB8AC3E}">
        <p14:creationId xmlns:p14="http://schemas.microsoft.com/office/powerpoint/2010/main" val="300842352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a:t>
            </a:r>
            <a:r>
              <a:rPr kumimoji="1" lang="ja-JP" altLang="en-US" u="sng" dirty="0">
                <a:latin typeface="BIZ UDPゴシック" panose="020B0400000000000000" pitchFamily="50" charset="-128"/>
                <a:ea typeface="BIZ UDPゴシック" panose="020B0400000000000000" pitchFamily="50" charset="-128"/>
              </a:rPr>
              <a:t>安全・安心プランは、緊急時やお困りの時に、どこに相談したらよいか、どのような支援が必要か、利用できるのかを記したプランです。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・記載した内容は、支援者全員で確認します。</a:t>
            </a:r>
          </a:p>
        </p:txBody>
      </p:sp>
      <p:sp>
        <p:nvSpPr>
          <p:cNvPr id="10" name="スクロール: 横 9">
            <a:extLst>
              <a:ext uri="{FF2B5EF4-FFF2-40B4-BE49-F238E27FC236}">
                <a16:creationId xmlns:a16="http://schemas.microsoft.com/office/drawing/2014/main" id="{01A9B84D-AABF-4975-A670-2E3F3D0227E0}"/>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安全・安心プランってなに？</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7" name="コンテンツ プレースホルダー 8">
            <a:extLst>
              <a:ext uri="{FF2B5EF4-FFF2-40B4-BE49-F238E27FC236}">
                <a16:creationId xmlns:a16="http://schemas.microsoft.com/office/drawing/2014/main" id="{D8EF11AB-68E6-44CD-B7ED-3C4A821D32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203" y="4020190"/>
            <a:ext cx="2007848" cy="2703819"/>
          </a:xfrm>
          <a:prstGeom prst="rect">
            <a:avLst/>
          </a:prstGeom>
        </p:spPr>
      </p:pic>
    </p:spTree>
    <p:extLst>
      <p:ext uri="{BB962C8B-B14F-4D97-AF65-F5344CB8AC3E}">
        <p14:creationId xmlns:p14="http://schemas.microsoft.com/office/powerpoint/2010/main" val="60645037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・介護者不在時、災害時等</a:t>
            </a:r>
            <a:r>
              <a:rPr lang="ja-JP" altLang="en-US" dirty="0">
                <a:latin typeface="BIZ UDPゴシック" panose="020B0400000000000000" pitchFamily="50" charset="-128"/>
                <a:ea typeface="BIZ UDPゴシック" panose="020B0400000000000000" pitchFamily="50" charset="-128"/>
              </a:rPr>
              <a:t>に備えた</a:t>
            </a:r>
            <a:r>
              <a:rPr kumimoji="1" lang="ja-JP" altLang="en-US" dirty="0">
                <a:latin typeface="BIZ UDPゴシック" panose="020B0400000000000000" pitchFamily="50" charset="-128"/>
                <a:ea typeface="BIZ UDPゴシック" panose="020B0400000000000000" pitchFamily="50" charset="-128"/>
              </a:rPr>
              <a:t>情報共有・整理</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・個別支援計画やサービス等利用計画の補助資料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・上記の活用目的に加えて、作成過程で必要な支援の整理や備えを促すねらいがあります。</a:t>
            </a:r>
          </a:p>
        </p:txBody>
      </p:sp>
      <p:sp>
        <p:nvSpPr>
          <p:cNvPr id="6" name="スクロール: 横 5">
            <a:extLst>
              <a:ext uri="{FF2B5EF4-FFF2-40B4-BE49-F238E27FC236}">
                <a16:creationId xmlns:a16="http://schemas.microsoft.com/office/drawing/2014/main" id="{8BF82A45-0E27-46D6-8948-63FCAEC24DF7}"/>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プランの活用方法は？</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10" name="コンテンツ プレースホルダー 8">
            <a:extLst>
              <a:ext uri="{FF2B5EF4-FFF2-40B4-BE49-F238E27FC236}">
                <a16:creationId xmlns:a16="http://schemas.microsoft.com/office/drawing/2014/main" id="{64DB35A7-0F1C-410E-A3C0-8898425703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203" y="4020190"/>
            <a:ext cx="2007848" cy="2703819"/>
          </a:xfrm>
          <a:prstGeom prst="rect">
            <a:avLst/>
          </a:prstGeom>
        </p:spPr>
      </p:pic>
    </p:spTree>
    <p:extLst>
      <p:ext uri="{BB962C8B-B14F-4D97-AF65-F5344CB8AC3E}">
        <p14:creationId xmlns:p14="http://schemas.microsoft.com/office/powerpoint/2010/main" val="101070134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dirty="0">
                <a:latin typeface="BIZ UDPゴシック" panose="020B0400000000000000" pitchFamily="50" charset="-128"/>
                <a:ea typeface="BIZ UDPゴシック" panose="020B0400000000000000" pitchFamily="50" charset="-128"/>
              </a:rPr>
            </a:br>
            <a:r>
              <a:rPr lang="en-US" altLang="ja-JP" dirty="0">
                <a:latin typeface="BIZ UDPゴシック" panose="020B0400000000000000" pitchFamily="50" charset="-128"/>
                <a:ea typeface="BIZ UDPゴシック" panose="020B0400000000000000" pitchFamily="50" charset="-128"/>
              </a:rPr>
              <a:t>q.</a:t>
            </a:r>
            <a:r>
              <a:rPr kumimoji="1" lang="ja-JP" altLang="en-US" dirty="0">
                <a:latin typeface="BIZ UDPゴシック" panose="020B0400000000000000" pitchFamily="50" charset="-128"/>
                <a:ea typeface="BIZ UDPゴシック" panose="020B0400000000000000" pitchFamily="50" charset="-128"/>
              </a:rPr>
              <a:t>個別避難計画と概要が似ているが、何が違うの？</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en-US" altLang="ja-JP" dirty="0">
                <a:latin typeface="BIZ UDPゴシック" panose="020B0400000000000000" pitchFamily="50" charset="-128"/>
                <a:ea typeface="BIZ UDPゴシック" panose="020B0400000000000000" pitchFamily="50" charset="-128"/>
              </a:rPr>
              <a:t>A.</a:t>
            </a:r>
            <a:r>
              <a:rPr kumimoji="1" lang="ja-JP" altLang="en-US" dirty="0">
                <a:latin typeface="BIZ UDPゴシック" panose="020B0400000000000000" pitchFamily="50" charset="-128"/>
                <a:ea typeface="BIZ UDPゴシック" panose="020B0400000000000000" pitchFamily="50" charset="-128"/>
              </a:rPr>
              <a:t>安全・安心プランは、個別避難計画の様式と比較して、</a:t>
            </a:r>
            <a:r>
              <a:rPr kumimoji="1" lang="ja-JP" altLang="en-US" u="sng" dirty="0">
                <a:latin typeface="BIZ UDPゴシック" panose="020B0400000000000000" pitchFamily="50" charset="-128"/>
                <a:ea typeface="BIZ UDPゴシック" panose="020B0400000000000000" pitchFamily="50" charset="-128"/>
              </a:rPr>
              <a:t>障がい者の要配慮事項等により特化した支援計画の記載が可能な様式で構成されています</a:t>
            </a:r>
            <a:r>
              <a:rPr kumimoji="1" lang="ja-JP" altLang="en-US" dirty="0">
                <a:latin typeface="BIZ UDPゴシック" panose="020B0400000000000000" pitchFamily="50" charset="-128"/>
                <a:ea typeface="BIZ UDPゴシック" panose="020B0400000000000000" pitchFamily="50" charset="-128"/>
              </a:rPr>
              <a:t>。</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個別避難計画やサービス等利用計画で記載しきれない必要な支援情報を補完することが可能です。</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個別避難計画との関係</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10" name="コンテンツ プレースホルダー 8">
            <a:extLst>
              <a:ext uri="{FF2B5EF4-FFF2-40B4-BE49-F238E27FC236}">
                <a16:creationId xmlns:a16="http://schemas.microsoft.com/office/drawing/2014/main" id="{9B1E0FC0-1326-4ECD-A6E7-FD98C4A8E4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1203" y="4020190"/>
            <a:ext cx="2007848" cy="2703819"/>
          </a:xfrm>
          <a:prstGeom prst="rect">
            <a:avLst/>
          </a:prstGeom>
        </p:spPr>
      </p:pic>
    </p:spTree>
    <p:extLst>
      <p:ext uri="{BB962C8B-B14F-4D97-AF65-F5344CB8AC3E}">
        <p14:creationId xmlns:p14="http://schemas.microsoft.com/office/powerpoint/2010/main" val="190631550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endParaRPr kumimoji="1" lang="ja-JP" altLang="en-US"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個別避難計画との関係</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sp>
        <p:nvSpPr>
          <p:cNvPr id="5" name="吹き出し: 角を丸めた四角形 4">
            <a:extLst>
              <a:ext uri="{FF2B5EF4-FFF2-40B4-BE49-F238E27FC236}">
                <a16:creationId xmlns:a16="http://schemas.microsoft.com/office/drawing/2014/main" id="{66909553-44A7-48C5-80D4-F177F4801906}"/>
              </a:ext>
            </a:extLst>
          </p:cNvPr>
          <p:cNvSpPr/>
          <p:nvPr/>
        </p:nvSpPr>
        <p:spPr>
          <a:xfrm>
            <a:off x="1563989" y="4360288"/>
            <a:ext cx="9683254" cy="1158442"/>
          </a:xfrm>
          <a:prstGeom prst="wedgeRoundRectCallout">
            <a:avLst>
              <a:gd name="adj1" fmla="val 21169"/>
              <a:gd name="adj2" fmla="val -7316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2A461279-52AC-4FAC-B54E-BF706BCAE77B}"/>
              </a:ext>
            </a:extLst>
          </p:cNvPr>
          <p:cNvSpPr txBox="1">
            <a:spLocks/>
          </p:cNvSpPr>
          <p:nvPr/>
        </p:nvSpPr>
        <p:spPr>
          <a:xfrm>
            <a:off x="1563989" y="969629"/>
            <a:ext cx="9603275" cy="457118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a:lstStyle>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個別避難計画のみでは障がい特性上必要な配慮や、支援を記入しきれない場合等の活用が想定されます。</a:t>
            </a:r>
          </a:p>
        </p:txBody>
      </p:sp>
      <p:graphicFrame>
        <p:nvGraphicFramePr>
          <p:cNvPr id="3" name="表 4">
            <a:extLst>
              <a:ext uri="{FF2B5EF4-FFF2-40B4-BE49-F238E27FC236}">
                <a16:creationId xmlns:a16="http://schemas.microsoft.com/office/drawing/2014/main" id="{27BFC55F-13CC-4871-871C-245A5DB561DA}"/>
              </a:ext>
            </a:extLst>
          </p:cNvPr>
          <p:cNvGraphicFramePr>
            <a:graphicFrameLocks noGrp="1"/>
          </p:cNvGraphicFramePr>
          <p:nvPr>
            <p:extLst>
              <p:ext uri="{D42A27DB-BD31-4B8C-83A1-F6EECF244321}">
                <p14:modId xmlns:p14="http://schemas.microsoft.com/office/powerpoint/2010/main" val="466689259"/>
              </p:ext>
            </p:extLst>
          </p:nvPr>
        </p:nvGraphicFramePr>
        <p:xfrm>
          <a:off x="1703219" y="1150896"/>
          <a:ext cx="9240399" cy="2914469"/>
        </p:xfrm>
        <a:graphic>
          <a:graphicData uri="http://schemas.openxmlformats.org/drawingml/2006/table">
            <a:tbl>
              <a:tblPr firstRow="1" bandRow="1">
                <a:tableStyleId>{5C22544A-7EE6-4342-B048-85BDC9FD1C3A}</a:tableStyleId>
              </a:tblPr>
              <a:tblGrid>
                <a:gridCol w="3080133">
                  <a:extLst>
                    <a:ext uri="{9D8B030D-6E8A-4147-A177-3AD203B41FA5}">
                      <a16:colId xmlns:a16="http://schemas.microsoft.com/office/drawing/2014/main" val="1618350096"/>
                    </a:ext>
                  </a:extLst>
                </a:gridCol>
                <a:gridCol w="3080133">
                  <a:extLst>
                    <a:ext uri="{9D8B030D-6E8A-4147-A177-3AD203B41FA5}">
                      <a16:colId xmlns:a16="http://schemas.microsoft.com/office/drawing/2014/main" val="1299947880"/>
                    </a:ext>
                  </a:extLst>
                </a:gridCol>
                <a:gridCol w="3080133">
                  <a:extLst>
                    <a:ext uri="{9D8B030D-6E8A-4147-A177-3AD203B41FA5}">
                      <a16:colId xmlns:a16="http://schemas.microsoft.com/office/drawing/2014/main" val="1902660801"/>
                    </a:ext>
                  </a:extLst>
                </a:gridCol>
              </a:tblGrid>
              <a:tr h="483749">
                <a:tc>
                  <a:txBody>
                    <a:bodyPr/>
                    <a:lstStyle/>
                    <a:p>
                      <a:pPr algn="ctr"/>
                      <a:r>
                        <a:rPr kumimoji="1" lang="ja-JP" altLang="en-US" dirty="0"/>
                        <a:t>比較のポイント</a:t>
                      </a:r>
                    </a:p>
                  </a:txBody>
                  <a:tcPr/>
                </a:tc>
                <a:tc>
                  <a:txBody>
                    <a:bodyPr/>
                    <a:lstStyle/>
                    <a:p>
                      <a:pPr algn="ctr"/>
                      <a:r>
                        <a:rPr kumimoji="1" lang="ja-JP" altLang="en-US" dirty="0"/>
                        <a:t>藤沢市安全・安心プラン</a:t>
                      </a:r>
                    </a:p>
                  </a:txBody>
                  <a:tcPr/>
                </a:tc>
                <a:tc>
                  <a:txBody>
                    <a:bodyPr/>
                    <a:lstStyle/>
                    <a:p>
                      <a:pPr algn="ctr"/>
                      <a:r>
                        <a:rPr kumimoji="1" lang="ja-JP" altLang="en-US" dirty="0"/>
                        <a:t>個別避難計画</a:t>
                      </a:r>
                    </a:p>
                  </a:txBody>
                  <a:tcPr/>
                </a:tc>
                <a:extLst>
                  <a:ext uri="{0D108BD9-81ED-4DB2-BD59-A6C34878D82A}">
                    <a16:rowId xmlns:a16="http://schemas.microsoft.com/office/drawing/2014/main" val="3290888530"/>
                  </a:ext>
                </a:extLst>
              </a:tr>
              <a:tr h="505440">
                <a:tc>
                  <a:txBody>
                    <a:bodyPr/>
                    <a:lstStyle/>
                    <a:p>
                      <a:pPr algn="ctr"/>
                      <a:r>
                        <a:rPr kumimoji="1" lang="ja-JP" altLang="en-US" dirty="0"/>
                        <a:t>作成対象者</a:t>
                      </a:r>
                    </a:p>
                  </a:txBody>
                  <a:tcPr/>
                </a:tc>
                <a:tc>
                  <a:txBody>
                    <a:bodyPr/>
                    <a:lstStyle/>
                    <a:p>
                      <a:pPr algn="ctr"/>
                      <a:r>
                        <a:rPr kumimoji="1" lang="ja-JP" altLang="en-US" dirty="0"/>
                        <a:t>藤沢市が援護する障がい者</a:t>
                      </a:r>
                    </a:p>
                  </a:txBody>
                  <a:tcPr/>
                </a:tc>
                <a:tc>
                  <a:txBody>
                    <a:bodyPr/>
                    <a:lstStyle/>
                    <a:p>
                      <a:pPr algn="ctr"/>
                      <a:r>
                        <a:rPr kumimoji="1" lang="ja-JP" altLang="en-US" dirty="0"/>
                        <a:t>避難時要配慮者</a:t>
                      </a:r>
                      <a:endParaRPr kumimoji="1" lang="en-US" altLang="ja-JP" dirty="0"/>
                    </a:p>
                    <a:p>
                      <a:pPr algn="ctr"/>
                      <a:r>
                        <a:rPr kumimoji="1" lang="ja-JP" altLang="en-US" dirty="0"/>
                        <a:t>（高齢者、</a:t>
                      </a:r>
                      <a:r>
                        <a:rPr kumimoji="1" lang="ja-JP" altLang="en-US" u="sng" dirty="0"/>
                        <a:t>障がい者</a:t>
                      </a:r>
                      <a:r>
                        <a:rPr kumimoji="1" lang="ja-JP" altLang="en-US" dirty="0"/>
                        <a:t>、乳幼児その他配慮を要する者）</a:t>
                      </a:r>
                    </a:p>
                  </a:txBody>
                  <a:tcPr/>
                </a:tc>
                <a:extLst>
                  <a:ext uri="{0D108BD9-81ED-4DB2-BD59-A6C34878D82A}">
                    <a16:rowId xmlns:a16="http://schemas.microsoft.com/office/drawing/2014/main" val="1524163157"/>
                  </a:ext>
                </a:extLst>
              </a:tr>
              <a:tr h="505440">
                <a:tc>
                  <a:txBody>
                    <a:bodyPr/>
                    <a:lstStyle/>
                    <a:p>
                      <a:pPr algn="ctr"/>
                      <a:r>
                        <a:rPr kumimoji="1" lang="ja-JP" altLang="en-US" dirty="0"/>
                        <a:t>制度整備の主体</a:t>
                      </a:r>
                    </a:p>
                  </a:txBody>
                  <a:tcPr/>
                </a:tc>
                <a:tc>
                  <a:txBody>
                    <a:bodyPr/>
                    <a:lstStyle/>
                    <a:p>
                      <a:pPr algn="ctr"/>
                      <a:r>
                        <a:rPr kumimoji="1" lang="ja-JP" altLang="en-US" dirty="0"/>
                        <a:t>藤沢市（任意事業）</a:t>
                      </a:r>
                    </a:p>
                  </a:txBody>
                  <a:tcPr/>
                </a:tc>
                <a:tc>
                  <a:txBody>
                    <a:bodyPr/>
                    <a:lstStyle/>
                    <a:p>
                      <a:pPr algn="ctr"/>
                      <a:r>
                        <a:rPr kumimoji="1" lang="ja-JP" altLang="en-US" dirty="0"/>
                        <a:t>国</a:t>
                      </a:r>
                    </a:p>
                  </a:txBody>
                  <a:tcPr/>
                </a:tc>
                <a:extLst>
                  <a:ext uri="{0D108BD9-81ED-4DB2-BD59-A6C34878D82A}">
                    <a16:rowId xmlns:a16="http://schemas.microsoft.com/office/drawing/2014/main" val="367069362"/>
                  </a:ext>
                </a:extLst>
              </a:tr>
              <a:tr h="505440">
                <a:tc>
                  <a:txBody>
                    <a:bodyPr/>
                    <a:lstStyle/>
                    <a:p>
                      <a:pPr algn="ctr"/>
                      <a:r>
                        <a:rPr kumimoji="1" lang="ja-JP" altLang="en-US" dirty="0"/>
                        <a:t>作成後の提出先</a:t>
                      </a:r>
                    </a:p>
                  </a:txBody>
                  <a:tcPr/>
                </a:tc>
                <a:tc>
                  <a:txBody>
                    <a:bodyPr/>
                    <a:lstStyle/>
                    <a:p>
                      <a:pPr algn="ctr"/>
                      <a:r>
                        <a:rPr kumimoji="1" lang="ja-JP" altLang="en-US" dirty="0"/>
                        <a:t>障がい者支援課</a:t>
                      </a:r>
                    </a:p>
                  </a:txBody>
                  <a:tcPr/>
                </a:tc>
                <a:tc>
                  <a:txBody>
                    <a:bodyPr/>
                    <a:lstStyle/>
                    <a:p>
                      <a:pPr algn="ctr"/>
                      <a:r>
                        <a:rPr kumimoji="1" lang="ja-JP" altLang="en-US" dirty="0"/>
                        <a:t>危機管理課</a:t>
                      </a:r>
                    </a:p>
                  </a:txBody>
                  <a:tcPr/>
                </a:tc>
                <a:extLst>
                  <a:ext uri="{0D108BD9-81ED-4DB2-BD59-A6C34878D82A}">
                    <a16:rowId xmlns:a16="http://schemas.microsoft.com/office/drawing/2014/main" val="107226528"/>
                  </a:ext>
                </a:extLst>
              </a:tr>
              <a:tr h="505440">
                <a:tc>
                  <a:txBody>
                    <a:bodyPr/>
                    <a:lstStyle/>
                    <a:p>
                      <a:pPr algn="ctr"/>
                      <a:r>
                        <a:rPr kumimoji="1" lang="ja-JP" altLang="en-US" dirty="0"/>
                        <a:t>プラン（計画）間の連携</a:t>
                      </a:r>
                    </a:p>
                  </a:txBody>
                  <a:tcPr/>
                </a:tc>
                <a:tc gridSpan="2">
                  <a:txBody>
                    <a:bodyPr/>
                    <a:lstStyle/>
                    <a:p>
                      <a:pPr algn="ctr"/>
                      <a:r>
                        <a:rPr kumimoji="1" lang="ja-JP" altLang="en-US" b="1" dirty="0"/>
                        <a:t>安全・安心プランの様式③は個別避難計画提出時に添付可</a:t>
                      </a:r>
                    </a:p>
                  </a:txBody>
                  <a:tcPr/>
                </a:tc>
                <a:tc hMerge="1">
                  <a:txBody>
                    <a:bodyPr/>
                    <a:lstStyle/>
                    <a:p>
                      <a:pPr algn="ctr"/>
                      <a:endParaRPr kumimoji="1" lang="ja-JP" altLang="en-US" dirty="0"/>
                    </a:p>
                  </a:txBody>
                  <a:tcPr/>
                </a:tc>
                <a:extLst>
                  <a:ext uri="{0D108BD9-81ED-4DB2-BD59-A6C34878D82A}">
                    <a16:rowId xmlns:a16="http://schemas.microsoft.com/office/drawing/2014/main" val="3677428765"/>
                  </a:ext>
                </a:extLst>
              </a:tr>
            </a:tbl>
          </a:graphicData>
        </a:graphic>
      </p:graphicFrame>
    </p:spTree>
    <p:extLst>
      <p:ext uri="{BB962C8B-B14F-4D97-AF65-F5344CB8AC3E}">
        <p14:creationId xmlns:p14="http://schemas.microsoft.com/office/powerpoint/2010/main" val="352313325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normAutofit/>
          </a:bodyPr>
          <a:lstStyle/>
          <a:p>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br>
              <a:rPr kumimoji="1" lang="en-US" altLang="ja-JP" sz="2400" dirty="0">
                <a:latin typeface="BIZ UDPゴシック" panose="020B0400000000000000" pitchFamily="50" charset="-128"/>
                <a:ea typeface="BIZ UDPゴシック" panose="020B0400000000000000" pitchFamily="50" charset="-128"/>
              </a:rPr>
            </a:br>
            <a:endParaRPr kumimoji="1" lang="ja-JP" altLang="en-US" sz="2400" dirty="0">
              <a:latin typeface="BIZ UDPゴシック" panose="020B0400000000000000" pitchFamily="50" charset="-128"/>
              <a:ea typeface="BIZ UDPゴシック" panose="020B0400000000000000" pitchFamily="50" charset="-128"/>
            </a:endParaRP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4"/>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プランの様式（記入例有）</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sp>
        <p:nvSpPr>
          <p:cNvPr id="13" name="テキスト ボックス 12">
            <a:extLst>
              <a:ext uri="{FF2B5EF4-FFF2-40B4-BE49-F238E27FC236}">
                <a16:creationId xmlns:a16="http://schemas.microsoft.com/office/drawing/2014/main" id="{26A8936D-7B48-4601-AD86-92138003D26D}"/>
              </a:ext>
            </a:extLst>
          </p:cNvPr>
          <p:cNvSpPr txBox="1"/>
          <p:nvPr/>
        </p:nvSpPr>
        <p:spPr>
          <a:xfrm>
            <a:off x="2244508" y="1341598"/>
            <a:ext cx="10205646" cy="954107"/>
          </a:xfrm>
          <a:prstGeom prst="rect">
            <a:avLst/>
          </a:prstGeom>
          <a:noFill/>
        </p:spPr>
        <p:txBody>
          <a:bodyPr wrap="square" rtlCol="0">
            <a:spAutoFit/>
          </a:bodyPr>
          <a:lstStyle/>
          <a:p>
            <a:r>
              <a:rPr kumimoji="1" lang="ja-JP" altLang="en-US" sz="2800" b="1" dirty="0">
                <a:latin typeface="BIZ UDP新ゴ Light" panose="020B0300000000000000" pitchFamily="50" charset="-128"/>
                <a:ea typeface="BIZ UDP新ゴ Light" panose="020B0300000000000000" pitchFamily="50" charset="-128"/>
              </a:rPr>
              <a:t>藤沢市の安全・安心プランの様式はこちらです。</a:t>
            </a:r>
            <a:endParaRPr kumimoji="1" lang="en-US" altLang="ja-JP" sz="2800" b="1" dirty="0">
              <a:latin typeface="BIZ UDP新ゴ Light" panose="020B0300000000000000" pitchFamily="50" charset="-128"/>
              <a:ea typeface="BIZ UDP新ゴ Light" panose="020B0300000000000000" pitchFamily="50" charset="-128"/>
            </a:endParaRPr>
          </a:p>
          <a:p>
            <a:r>
              <a:rPr kumimoji="1" lang="ja-JP" altLang="en-US" sz="2800" b="1" dirty="0">
                <a:latin typeface="BIZ UDP新ゴ Light" panose="020B0300000000000000" pitchFamily="50" charset="-128"/>
                <a:ea typeface="BIZ UDP新ゴ Light" panose="020B0300000000000000" pitchFamily="50" charset="-128"/>
              </a:rPr>
              <a:t>（アイコンをクリックすると閲覧できます。）</a:t>
            </a:r>
          </a:p>
        </p:txBody>
      </p:sp>
      <p:pic>
        <p:nvPicPr>
          <p:cNvPr id="22" name="図 21">
            <a:extLst>
              <a:ext uri="{FF2B5EF4-FFF2-40B4-BE49-F238E27FC236}">
                <a16:creationId xmlns:a16="http://schemas.microsoft.com/office/drawing/2014/main" id="{D2BF20DF-CADA-4736-A061-D8FD82179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0416" y="2590662"/>
            <a:ext cx="4419738" cy="4419738"/>
          </a:xfrm>
          <a:prstGeom prst="rect">
            <a:avLst/>
          </a:prstGeom>
        </p:spPr>
      </p:pic>
      <p:sp>
        <p:nvSpPr>
          <p:cNvPr id="23" name="テキスト ボックス 22">
            <a:extLst>
              <a:ext uri="{FF2B5EF4-FFF2-40B4-BE49-F238E27FC236}">
                <a16:creationId xmlns:a16="http://schemas.microsoft.com/office/drawing/2014/main" id="{E5382DEB-A82A-4428-A267-004E860A2ACD}"/>
              </a:ext>
            </a:extLst>
          </p:cNvPr>
          <p:cNvSpPr txBox="1"/>
          <p:nvPr/>
        </p:nvSpPr>
        <p:spPr>
          <a:xfrm>
            <a:off x="6651291" y="3407903"/>
            <a:ext cx="3741860" cy="646331"/>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様式は市ホームページにも</a:t>
            </a:r>
            <a:endParaRPr kumimoji="1" lang="en-US" altLang="ja-JP" dirty="0">
              <a:latin typeface="HGS創英角ﾎﾟｯﾌﾟ体" panose="040B0A00000000000000" pitchFamily="50" charset="-128"/>
              <a:ea typeface="HGS創英角ﾎﾟｯﾌﾟ体" panose="040B0A00000000000000" pitchFamily="50" charset="-128"/>
            </a:endParaRPr>
          </a:p>
          <a:p>
            <a:r>
              <a:rPr kumimoji="1" lang="ja-JP" altLang="en-US" dirty="0">
                <a:latin typeface="HGS創英角ﾎﾟｯﾌﾟ体" panose="040B0A00000000000000" pitchFamily="50" charset="-128"/>
                <a:ea typeface="HGS創英角ﾎﾟｯﾌﾟ体" panose="040B0A00000000000000" pitchFamily="50" charset="-128"/>
              </a:rPr>
              <a:t>掲載されてるキュン！</a:t>
            </a:r>
          </a:p>
        </p:txBody>
      </p:sp>
      <p:grpSp>
        <p:nvGrpSpPr>
          <p:cNvPr id="11" name="グループ化 10">
            <a:extLst>
              <a:ext uri="{FF2B5EF4-FFF2-40B4-BE49-F238E27FC236}">
                <a16:creationId xmlns:a16="http://schemas.microsoft.com/office/drawing/2014/main" id="{F0BBE9E5-783F-461B-B8E4-966EA96AA0E0}"/>
              </a:ext>
            </a:extLst>
          </p:cNvPr>
          <p:cNvGrpSpPr/>
          <p:nvPr/>
        </p:nvGrpSpPr>
        <p:grpSpPr>
          <a:xfrm>
            <a:off x="1569850" y="2892916"/>
            <a:ext cx="4419738" cy="1503054"/>
            <a:chOff x="1964610" y="2677473"/>
            <a:chExt cx="8261702" cy="1503054"/>
          </a:xfrm>
        </p:grpSpPr>
        <p:sp>
          <p:nvSpPr>
            <p:cNvPr id="12" name="フローチャート: 処理 11">
              <a:extLst>
                <a:ext uri="{FF2B5EF4-FFF2-40B4-BE49-F238E27FC236}">
                  <a16:creationId xmlns:a16="http://schemas.microsoft.com/office/drawing/2014/main" id="{2DE48AB9-F6BE-4145-83C4-3ACC6129E25A}"/>
                </a:ext>
              </a:extLst>
            </p:cNvPr>
            <p:cNvSpPr/>
            <p:nvPr/>
          </p:nvSpPr>
          <p:spPr>
            <a:xfrm>
              <a:off x="1964610" y="2677473"/>
              <a:ext cx="8261702" cy="1503054"/>
            </a:xfrm>
            <a:prstGeom prst="flowChartProcess">
              <a:avLst/>
            </a:prstGeom>
            <a:solidFill>
              <a:schemeClr val="accent3">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B30928EE-F916-40F6-A4A8-DBD306BFE2F7}"/>
                </a:ext>
              </a:extLst>
            </p:cNvPr>
            <p:cNvSpPr txBox="1"/>
            <p:nvPr/>
          </p:nvSpPr>
          <p:spPr>
            <a:xfrm>
              <a:off x="2210438" y="3105835"/>
              <a:ext cx="5309198" cy="646331"/>
            </a:xfrm>
            <a:prstGeom prst="rect">
              <a:avLst/>
            </a:prstGeom>
            <a:noFill/>
          </p:spPr>
          <p:txBody>
            <a:bodyPr wrap="square" rtlCol="0">
              <a:spAutoFit/>
            </a:bodyPr>
            <a:lstStyle/>
            <a:p>
              <a:r>
                <a:rPr kumimoji="1" lang="ja-JP" altLang="en-US" sz="1800" dirty="0">
                  <a:latin typeface="BIZ UDPゴシック" panose="020B0400000000000000" pitchFamily="50" charset="-128"/>
                  <a:ea typeface="BIZ UDPゴシック" panose="020B0400000000000000" pitchFamily="50" charset="-128"/>
                </a:rPr>
                <a:t>藤沢市安全・安心プラン</a:t>
              </a:r>
              <a:endParaRPr kumimoji="1" lang="en-US" altLang="ja-JP" sz="1800"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記入様式（記入例有）</a:t>
              </a:r>
              <a:endParaRPr kumimoji="1" lang="ja-JP" altLang="en-US" sz="1800" dirty="0">
                <a:latin typeface="BIZ UDPゴシック" panose="020B0400000000000000" pitchFamily="50" charset="-128"/>
                <a:ea typeface="BIZ UDPゴシック" panose="020B0400000000000000" pitchFamily="50" charset="-128"/>
              </a:endParaRPr>
            </a:p>
          </p:txBody>
        </p:sp>
        <p:sp>
          <p:nvSpPr>
            <p:cNvPr id="15" name="フローチャート: 処理 14">
              <a:extLst>
                <a:ext uri="{FF2B5EF4-FFF2-40B4-BE49-F238E27FC236}">
                  <a16:creationId xmlns:a16="http://schemas.microsoft.com/office/drawing/2014/main" id="{C7298BF8-20AB-4AF1-8527-3C201D1104E8}"/>
                </a:ext>
              </a:extLst>
            </p:cNvPr>
            <p:cNvSpPr/>
            <p:nvPr/>
          </p:nvSpPr>
          <p:spPr>
            <a:xfrm>
              <a:off x="7128117" y="2790974"/>
              <a:ext cx="2372863" cy="1276052"/>
            </a:xfrm>
            <a:prstGeom prst="flowChartProcess">
              <a:avLst/>
            </a:prstGeom>
            <a:solidFill>
              <a:schemeClr val="accent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5" name="オブジェクト 4">
            <a:extLst>
              <a:ext uri="{FF2B5EF4-FFF2-40B4-BE49-F238E27FC236}">
                <a16:creationId xmlns:a16="http://schemas.microsoft.com/office/drawing/2014/main" id="{7D8D910C-2B20-4B23-9338-83A812BCC027}"/>
              </a:ext>
            </a:extLst>
          </p:cNvPr>
          <p:cNvGraphicFramePr>
            <a:graphicFrameLocks noChangeAspect="1"/>
          </p:cNvGraphicFramePr>
          <p:nvPr>
            <p:extLst>
              <p:ext uri="{D42A27DB-BD31-4B8C-83A1-F6EECF244321}">
                <p14:modId xmlns:p14="http://schemas.microsoft.com/office/powerpoint/2010/main" val="243217050"/>
              </p:ext>
            </p:extLst>
          </p:nvPr>
        </p:nvGraphicFramePr>
        <p:xfrm>
          <a:off x="4399868" y="3211906"/>
          <a:ext cx="1201691" cy="1041049"/>
        </p:xfrm>
        <a:graphic>
          <a:graphicData uri="http://schemas.openxmlformats.org/presentationml/2006/ole">
            <mc:AlternateContent xmlns:mc="http://schemas.openxmlformats.org/markup-compatibility/2006">
              <mc:Choice xmlns:v="urn:schemas-microsoft-com:vml" Requires="v">
                <p:oleObj spid="_x0000_s3084" name="Worksheet" showAsIcon="1" r:id="rId6" imgW="914400" imgH="792360" progId="Excel.Sheet.12">
                  <p:embed/>
                </p:oleObj>
              </mc:Choice>
              <mc:Fallback>
                <p:oleObj name="Worksheet" showAsIcon="1" r:id="rId6" imgW="914400" imgH="792360" progId="Excel.Sheet.12">
                  <p:embed/>
                  <p:pic>
                    <p:nvPicPr>
                      <p:cNvPr id="0" name=""/>
                      <p:cNvPicPr/>
                      <p:nvPr/>
                    </p:nvPicPr>
                    <p:blipFill>
                      <a:blip r:embed="rId7"/>
                      <a:stretch>
                        <a:fillRect/>
                      </a:stretch>
                    </p:blipFill>
                    <p:spPr>
                      <a:xfrm>
                        <a:off x="4399868" y="3211906"/>
                        <a:ext cx="1201691" cy="1041049"/>
                      </a:xfrm>
                      <a:prstGeom prst="rect">
                        <a:avLst/>
                      </a:prstGeom>
                    </p:spPr>
                  </p:pic>
                </p:oleObj>
              </mc:Fallback>
            </mc:AlternateContent>
          </a:graphicData>
        </a:graphic>
      </p:graphicFrame>
    </p:spTree>
    <p:extLst>
      <p:ext uri="{BB962C8B-B14F-4D97-AF65-F5344CB8AC3E}">
        <p14:creationId xmlns:p14="http://schemas.microsoft.com/office/powerpoint/2010/main" val="288073706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D81FC91-87A1-42AE-89B9-0C134107C931}"/>
              </a:ext>
            </a:extLst>
          </p:cNvPr>
          <p:cNvSpPr/>
          <p:nvPr/>
        </p:nvSpPr>
        <p:spPr>
          <a:xfrm>
            <a:off x="885219" y="564204"/>
            <a:ext cx="10563832" cy="514533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67868AB7-91BD-4714-BDC8-84F0AA8ED4AC}"/>
              </a:ext>
            </a:extLst>
          </p:cNvPr>
          <p:cNvSpPr>
            <a:spLocks noGrp="1"/>
          </p:cNvSpPr>
          <p:nvPr>
            <p:ph type="title"/>
          </p:nvPr>
        </p:nvSpPr>
        <p:spPr>
          <a:xfrm>
            <a:off x="1451579" y="804519"/>
            <a:ext cx="9603275" cy="4567581"/>
          </a:xfrm>
        </p:spPr>
        <p:txBody>
          <a:bodyPr/>
          <a:lstStyle/>
          <a:p>
            <a:br>
              <a:rPr kumimoji="1"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ある日、相談員のあなたはこんなご相談をうけました。</a:t>
            </a:r>
            <a:br>
              <a:rPr kumimoji="1" lang="en-US" altLang="ja-JP" dirty="0">
                <a:latin typeface="BIZ UDPゴシック" panose="020B0400000000000000" pitchFamily="50" charset="-128"/>
                <a:ea typeface="BIZ UDPゴシック" panose="020B0400000000000000" pitchFamily="50" charset="-128"/>
              </a:rPr>
            </a:b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・最近、家族の体調が悪そうで心配。</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・もし家族が入院すると、自分は取り残されてしまう。</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・急に一人になったとき、支援が受けられるか不安。</a:t>
            </a:r>
            <a:br>
              <a:rPr kumimoji="1" lang="en-US" altLang="ja-JP" dirty="0">
                <a:latin typeface="BIZ UDPゴシック" panose="020B0400000000000000" pitchFamily="50" charset="-128"/>
                <a:ea typeface="BIZ UDPゴシック" panose="020B0400000000000000" pitchFamily="50" charset="-128"/>
              </a:rPr>
            </a:br>
            <a:r>
              <a:rPr kumimoji="1" lang="ja-JP" altLang="en-US" dirty="0">
                <a:latin typeface="BIZ UDPゴシック" panose="020B0400000000000000" pitchFamily="50" charset="-128"/>
                <a:ea typeface="BIZ UDPゴシック" panose="020B0400000000000000" pitchFamily="50" charset="-128"/>
              </a:rPr>
              <a:t>・考えてみれば、災害の時もそうなるかもしれない。</a:t>
            </a:r>
          </a:p>
        </p:txBody>
      </p:sp>
      <p:sp>
        <p:nvSpPr>
          <p:cNvPr id="6" name="スクロール: 横 5">
            <a:extLst>
              <a:ext uri="{FF2B5EF4-FFF2-40B4-BE49-F238E27FC236}">
                <a16:creationId xmlns:a16="http://schemas.microsoft.com/office/drawing/2014/main" id="{E745E11E-C528-47F2-A8FB-FD79DC7458C1}"/>
              </a:ext>
            </a:extLst>
          </p:cNvPr>
          <p:cNvSpPr/>
          <p:nvPr/>
        </p:nvSpPr>
        <p:spPr>
          <a:xfrm>
            <a:off x="2208179" y="47487"/>
            <a:ext cx="7821037" cy="1033433"/>
          </a:xfrm>
          <a:prstGeom prst="horizontalScroll">
            <a:avLst/>
          </a:prstGeom>
          <a:blipFill dpi="0" rotWithShape="1">
            <a:blip r:embed="rId3"/>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a:solidFill>
                  <a:schemeClr val="tx1"/>
                </a:solidFill>
                <a:latin typeface="BIZ UDP新丸ゴ Light" panose="020F0300000000000000" pitchFamily="50" charset="-128"/>
                <a:ea typeface="BIZ UDP新丸ゴ Light" panose="020F0300000000000000" pitchFamily="50" charset="-128"/>
              </a:rPr>
              <a:t>実際に作ってみよう！</a:t>
            </a:r>
            <a:endParaRPr kumimoji="1" lang="ja-JP" altLang="en-US" b="1" dirty="0">
              <a:solidFill>
                <a:schemeClr val="tx1"/>
              </a:solidFill>
              <a:latin typeface="BIZ UDP新丸ゴ Light" panose="020F0300000000000000" pitchFamily="50" charset="-128"/>
              <a:ea typeface="BIZ UDP新丸ゴ Light" panose="020F0300000000000000" pitchFamily="50" charset="-128"/>
            </a:endParaRPr>
          </a:p>
        </p:txBody>
      </p:sp>
      <p:pic>
        <p:nvPicPr>
          <p:cNvPr id="5" name="図 4">
            <a:extLst>
              <a:ext uri="{FF2B5EF4-FFF2-40B4-BE49-F238E27FC236}">
                <a16:creationId xmlns:a16="http://schemas.microsoft.com/office/drawing/2014/main" id="{9B1867FF-9766-4D97-BA12-AE2FF1B89F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293" y="3734515"/>
            <a:ext cx="3612607" cy="3612607"/>
          </a:xfrm>
          <a:prstGeom prst="rect">
            <a:avLst/>
          </a:prstGeom>
        </p:spPr>
      </p:pic>
      <p:sp>
        <p:nvSpPr>
          <p:cNvPr id="3" name="矢印: 折線 2">
            <a:extLst>
              <a:ext uri="{FF2B5EF4-FFF2-40B4-BE49-F238E27FC236}">
                <a16:creationId xmlns:a16="http://schemas.microsoft.com/office/drawing/2014/main" id="{E0E28873-7A06-44F9-AF3C-7D7B087C2991}"/>
              </a:ext>
            </a:extLst>
          </p:cNvPr>
          <p:cNvSpPr/>
          <p:nvPr/>
        </p:nvSpPr>
        <p:spPr>
          <a:xfrm rot="10800000" flipH="1">
            <a:off x="4048740" y="4232480"/>
            <a:ext cx="1120170" cy="1033433"/>
          </a:xfrm>
          <a:prstGeom prst="bentArrow">
            <a:avLst>
              <a:gd name="adj1" fmla="val 25000"/>
              <a:gd name="adj2" fmla="val 2377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1D1A45C5-F1E7-4D7E-9CE5-9C71B3BB19C0}"/>
              </a:ext>
            </a:extLst>
          </p:cNvPr>
          <p:cNvSpPr txBox="1"/>
          <p:nvPr/>
        </p:nvSpPr>
        <p:spPr>
          <a:xfrm>
            <a:off x="5244575" y="4733078"/>
            <a:ext cx="6062206" cy="523220"/>
          </a:xfrm>
          <a:prstGeom prst="rect">
            <a:avLst/>
          </a:prstGeom>
          <a:noFill/>
        </p:spPr>
        <p:txBody>
          <a:bodyPr wrap="square" rtlCol="0">
            <a:spAutoFit/>
          </a:bodyPr>
          <a:lstStyle/>
          <a:p>
            <a:r>
              <a:rPr kumimoji="1" lang="ja-JP" altLang="en-US" sz="2800" b="1" u="sng" dirty="0">
                <a:latin typeface="BIZ UDP新ゴ Light" panose="020B0300000000000000" pitchFamily="50" charset="-128"/>
                <a:ea typeface="BIZ UDP新ゴ Light" panose="020B0300000000000000" pitchFamily="50" charset="-128"/>
              </a:rPr>
              <a:t>安全・安心プランで必要な支援を整理</a:t>
            </a:r>
          </a:p>
        </p:txBody>
      </p:sp>
    </p:spTree>
    <p:extLst>
      <p:ext uri="{BB962C8B-B14F-4D97-AF65-F5344CB8AC3E}">
        <p14:creationId xmlns:p14="http://schemas.microsoft.com/office/powerpoint/2010/main" val="347704182"/>
      </p:ext>
    </p:extLst>
  </p:cSld>
  <p:clrMapOvr>
    <a:masterClrMapping/>
  </p:clrMapOvr>
  <p:transition spd="slow">
    <p:push dir="u"/>
  </p:transition>
</p:sld>
</file>

<file path=ppt/theme/theme1.xml><?xml version="1.0" encoding="utf-8"?>
<a:theme xmlns:a="http://schemas.openxmlformats.org/drawingml/2006/main" name="ギャラリー">
  <a:themeElements>
    <a:clrScheme name="ギャラリー">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ギャラリー">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ギャラリー">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1090</TotalTime>
  <Words>1457</Words>
  <Application>Microsoft Office PowerPoint</Application>
  <PresentationFormat>ワイド画面</PresentationFormat>
  <Paragraphs>112</Paragraphs>
  <Slides>17</Slides>
  <Notes>0</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26" baseType="lpstr">
      <vt:lpstr>BIZ UDPゴシック</vt:lpstr>
      <vt:lpstr>BIZ UDP新ゴ Light</vt:lpstr>
      <vt:lpstr>BIZ UDP新丸ゴ</vt:lpstr>
      <vt:lpstr>BIZ UDP新丸ゴ Light</vt:lpstr>
      <vt:lpstr>HGS創英角ﾎﾟｯﾌﾟ体</vt:lpstr>
      <vt:lpstr>Arial</vt:lpstr>
      <vt:lpstr>Gill Sans MT</vt:lpstr>
      <vt:lpstr>ギャラリー</vt:lpstr>
      <vt:lpstr>Worksheet</vt:lpstr>
      <vt:lpstr>藤沢市安全・安心プラン 作り方マニュアル （作成支援者様向け）</vt:lpstr>
      <vt:lpstr> １　この資料について（安全・安心プランってなに？）  ２　プランの活用方法は？  ３　個別避難計画との関係  ４　実際に作ってみよう！  ５　作成報酬（期間限定の市助成金） </vt:lpstr>
      <vt:lpstr> ・この資料は、藤沢市安全・安心プランの作成支援をされる支援者様向けの資料です。  ・安全・安心プランの作成手順等を解説するこを目的としています。</vt:lpstr>
      <vt:lpstr> ・安全・安心プランは、緊急時やお困りの時に、どこに相談したらよいか、どのような支援が必要か、利用できるのかを記したプランです。  ・記載した内容は、支援者全員で確認します。</vt:lpstr>
      <vt:lpstr> ・介護者不在時、災害時等に備えた情報共有・整理  ・個別支援計画やサービス等利用計画の補助資料  ・上記の活用目的に加えて、作成過程で必要な支援の整理や備えを促すねらいがあります。</vt:lpstr>
      <vt:lpstr> q.個別避難計画と概要が似ているが、何が違うの？  A.安全・安心プランは、個別避難計画の様式と比較して、障がい者の要配慮事項等により特化した支援計画の記載が可能な様式で構成されています。 個別避難計画やサービス等利用計画で記載しきれない必要な支援情報を補完することが可能です。  </vt:lpstr>
      <vt:lpstr>   </vt:lpstr>
      <vt:lpstr>         </vt:lpstr>
      <vt:lpstr> ある日、相談員のあなたはこんなご相談をうけました。  ・最近、家族の体調が悪そうで心配。 ・もし家族が入院すると、自分は取り残されてしまう。 ・急に一人になったとき、支援が受けられるか不安。 ・考えてみれば、災害の時もそうなるかもしれない。</vt:lpstr>
      <vt:lpstr> 【対象者の情報】  ・おなまえ　藤沢　三郎さん（仮名） ・５０歳　男性 ・８０代の母と二人暮らし ・精神障がい（統合失調症） ・精神科に月１通院 ・服薬一日４回 ・就労継続支援ｂ型を利用   </vt:lpstr>
      <vt:lpstr>           　　　　　　　　本人への聞き取りから有事の際に浮上する課題を引き出し、 　　　　　　　　緊急時の課題を整理して、プランに明記しましょう。</vt:lpstr>
      <vt:lpstr> 藤沢三郎さんのプランの作成例をご用意しました。 アイコンをクリックして作成例を閲覧できます。  </vt:lpstr>
      <vt:lpstr> 別のモデルケースとして、医療的ケアを要する対象者を想定した作成例もご用意しました。</vt:lpstr>
      <vt:lpstr> ・藤沢市は、期間限定の作成報酬（市助成金）を設置します。 ※2025年２月～２０２５年３月予定（2025年2月時点。） （次年度予算案の議決により期間が延長される場合があります。） 【２０２５年３月追記】 ２０２５年４月１日～２０２６年３月まで期間が延長されました！  ・相談支援専門員が安全・安心プランの作成支援を行い藤沢市にプランを提出した場合、助成の対象になります。  ・1件単位で助成金の請求が可能です。 法人内に複数の相談事業所がある場合は、 実績を法人でとりまとめて請求してください。 </vt:lpstr>
      <vt:lpstr> 助成額は次のとおりです。 対象者の相談支援の利用状況により助成単価が変わります。</vt:lpstr>
      <vt:lpstr> 助成対象の主な条件は次のとおりです。          その他詳細は別紙の手引きをご覧ください。 </vt:lpstr>
      <vt:lpstr> 災害時や介護者不在時等の支援を円滑なものにするには、事前の備えと綿密な計画が必要です。  藤沢市では、個別避難計画や安全・安心プランの活用をとおして、緊急時の備えの重要性を啓発して参ります。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安全・安心プラン 作り方講座 （作成支援者様向け）</dc:title>
  <dc:creator>伊原　友樹</dc:creator>
  <cp:lastModifiedBy>伊原　友樹</cp:lastModifiedBy>
  <cp:revision>103</cp:revision>
  <cp:lastPrinted>2024-11-14T03:37:16Z</cp:lastPrinted>
  <dcterms:created xsi:type="dcterms:W3CDTF">2024-11-11T07:00:47Z</dcterms:created>
  <dcterms:modified xsi:type="dcterms:W3CDTF">2025-03-10T06:57:53Z</dcterms:modified>
</cp:coreProperties>
</file>