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 ContentType="application/vnd.ms-exce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70" r:id="rId3"/>
    <p:sldId id="259" r:id="rId4"/>
    <p:sldId id="262" r:id="rId5"/>
    <p:sldId id="265" r:id="rId6"/>
    <p:sldId id="287" r:id="rId7"/>
    <p:sldId id="272" r:id="rId8"/>
    <p:sldId id="268" r:id="rId9"/>
    <p:sldId id="271" r:id="rId10"/>
    <p:sldId id="288" r:id="rId11"/>
    <p:sldId id="289" r:id="rId12"/>
    <p:sldId id="273" r:id="rId13"/>
    <p:sldId id="269" r:id="rId14"/>
    <p:sldId id="280" r:id="rId15"/>
    <p:sldId id="278" r:id="rId16"/>
    <p:sldId id="279" r:id="rId17"/>
  </p:sldIdLst>
  <p:sldSz cx="12192000" cy="6858000"/>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伊原　友樹" initials="伊原　友樹" lastIdx="2" clrIdx="0">
    <p:extLst>
      <p:ext uri="{19B8F6BF-5375-455C-9EA6-DF929625EA0E}">
        <p15:presenceInfo xmlns:p15="http://schemas.microsoft.com/office/powerpoint/2012/main" userId="S-1-5-21-3516503984-1954447226-2872387128-61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350" y="0"/>
            <a:ext cx="2919413" cy="495300"/>
          </a:xfrm>
          <a:prstGeom prst="rect">
            <a:avLst/>
          </a:prstGeom>
        </p:spPr>
        <p:txBody>
          <a:bodyPr vert="horz" lIns="91440" tIns="45720" rIns="91440" bIns="45720" rtlCol="0"/>
          <a:lstStyle>
            <a:lvl1pPr algn="r">
              <a:defRPr sz="1200"/>
            </a:lvl1pPr>
          </a:lstStyle>
          <a:p>
            <a:fld id="{C25F07FF-1723-4320-8C37-64839D75064E}" type="datetimeFigureOut">
              <a:rPr kumimoji="1" lang="ja-JP" altLang="en-US" smtClean="0"/>
              <a:t>2025/5/20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8200"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9800"/>
            <a:ext cx="5391150" cy="38862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350" y="9374188"/>
            <a:ext cx="2919413" cy="495300"/>
          </a:xfrm>
          <a:prstGeom prst="rect">
            <a:avLst/>
          </a:prstGeom>
        </p:spPr>
        <p:txBody>
          <a:bodyPr vert="horz" lIns="91440" tIns="45720" rIns="91440" bIns="45720" rtlCol="0" anchor="b"/>
          <a:lstStyle>
            <a:lvl1pPr algn="r">
              <a:defRPr sz="1200"/>
            </a:lvl1pPr>
          </a:lstStyle>
          <a:p>
            <a:fld id="{B762CAAC-62DA-40D7-9572-9AD7890A474D}" type="slidenum">
              <a:rPr kumimoji="1" lang="ja-JP" altLang="en-US" smtClean="0"/>
              <a:t>‹#›</a:t>
            </a:fld>
            <a:endParaRPr kumimoji="1" lang="ja-JP" altLang="en-US"/>
          </a:p>
        </p:txBody>
      </p:sp>
    </p:spTree>
    <p:extLst>
      <p:ext uri="{BB962C8B-B14F-4D97-AF65-F5344CB8AC3E}">
        <p14:creationId xmlns:p14="http://schemas.microsoft.com/office/powerpoint/2010/main" val="1818830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62CAAC-62DA-40D7-9572-9AD7890A474D}" type="slidenum">
              <a:rPr kumimoji="1" lang="ja-JP" altLang="en-US" smtClean="0"/>
              <a:t>11</a:t>
            </a:fld>
            <a:endParaRPr kumimoji="1" lang="ja-JP" altLang="en-US"/>
          </a:p>
        </p:txBody>
      </p:sp>
    </p:spTree>
    <p:extLst>
      <p:ext uri="{BB962C8B-B14F-4D97-AF65-F5344CB8AC3E}">
        <p14:creationId xmlns:p14="http://schemas.microsoft.com/office/powerpoint/2010/main" val="1714184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A71AABB3-8D31-4253-84B4-C41463F21165}"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327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453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359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453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833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3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27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462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spTree>
    <p:extLst>
      <p:ext uri="{BB962C8B-B14F-4D97-AF65-F5344CB8AC3E}">
        <p14:creationId xmlns:p14="http://schemas.microsoft.com/office/powerpoint/2010/main" val="68948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040E75-CAB2-4676-8504-A05005F76A78}" type="datetimeFigureOut">
              <a:rPr kumimoji="1" lang="ja-JP" altLang="en-US" smtClean="0"/>
              <a:t>2025/5/20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801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D040E75-CAB2-4676-8504-A05005F76A78}" type="datetimeFigureOut">
              <a:rPr kumimoji="1" lang="ja-JP" altLang="en-US" smtClean="0"/>
              <a:t>2025/5/20</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708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040E75-CAB2-4676-8504-A05005F76A78}" type="datetimeFigureOut">
              <a:rPr kumimoji="1" lang="ja-JP" altLang="en-US" smtClean="0"/>
              <a:t>2025/5/20</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71AABB3-8D31-4253-84B4-C41463F21165}"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3329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xls"/><Relationship Id="rId5" Type="http://schemas.openxmlformats.org/officeDocument/2006/relationships/image" Target="../media/image13.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Excel_97-2003_Worksheet1.xls"/><Relationship Id="rId5" Type="http://schemas.openxmlformats.org/officeDocument/2006/relationships/image" Target="../media/image13.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12302-C146-4486-91BF-F45306EC2EF4}"/>
              </a:ext>
            </a:extLst>
          </p:cNvPr>
          <p:cNvSpPr>
            <a:spLocks noGrp="1"/>
          </p:cNvSpPr>
          <p:nvPr>
            <p:ph type="ctrTitle"/>
          </p:nvPr>
        </p:nvSpPr>
        <p:spPr>
          <a:xfrm>
            <a:off x="2305456" y="887569"/>
            <a:ext cx="8638769" cy="2541431"/>
          </a:xfrm>
        </p:spPr>
        <p:txBody>
          <a:bodyPr>
            <a:normAutofit fontScale="90000"/>
          </a:bodyPr>
          <a:lstStyle/>
          <a:p>
            <a:r>
              <a:rPr kumimoji="1" lang="ja-JP" altLang="en-US" b="1" dirty="0">
                <a:latin typeface="BIZ UDPゴシック" panose="020B0400000000000000" pitchFamily="50" charset="-128"/>
                <a:ea typeface="BIZ UDPゴシック" panose="020B0400000000000000" pitchFamily="50" charset="-128"/>
              </a:rPr>
              <a:t>藤沢市安全・安心プラン</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作り方マニュアル</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（作成支援者様向け）</a:t>
            </a:r>
          </a:p>
        </p:txBody>
      </p:sp>
      <p:pic>
        <p:nvPicPr>
          <p:cNvPr id="5" name="図 4">
            <a:extLst>
              <a:ext uri="{FF2B5EF4-FFF2-40B4-BE49-F238E27FC236}">
                <a16:creationId xmlns:a16="http://schemas.microsoft.com/office/drawing/2014/main" id="{13714678-1E01-47C0-95FF-D49FBEAF4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755" y="2415193"/>
            <a:ext cx="4307224" cy="4307224"/>
          </a:xfrm>
          <a:prstGeom prst="rect">
            <a:avLst/>
          </a:prstGeom>
        </p:spPr>
      </p:pic>
    </p:spTree>
    <p:extLst>
      <p:ext uri="{BB962C8B-B14F-4D97-AF65-F5344CB8AC3E}">
        <p14:creationId xmlns:p14="http://schemas.microsoft.com/office/powerpoint/2010/main" val="956624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lstStyle/>
          <a:p>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藤沢三郎さんのプランの作成例をご用意しました。</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アイコンをクリックして作成例を閲覧できます。</a:t>
            </a:r>
            <a:br>
              <a:rPr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4"/>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8" name="図 7">
            <a:extLst>
              <a:ext uri="{FF2B5EF4-FFF2-40B4-BE49-F238E27FC236}">
                <a16:creationId xmlns:a16="http://schemas.microsoft.com/office/drawing/2014/main" id="{152A0B18-2B3E-4F77-A3B3-7052BDA7B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85" y="4158443"/>
            <a:ext cx="2324104" cy="2639573"/>
          </a:xfrm>
          <a:prstGeom prst="rect">
            <a:avLst/>
          </a:prstGeom>
        </p:spPr>
      </p:pic>
      <p:sp>
        <p:nvSpPr>
          <p:cNvPr id="15" name="テキスト ボックス 14">
            <a:extLst>
              <a:ext uri="{FF2B5EF4-FFF2-40B4-BE49-F238E27FC236}">
                <a16:creationId xmlns:a16="http://schemas.microsoft.com/office/drawing/2014/main" id="{C9C361A2-B190-40B8-8977-2405601F7B5D}"/>
              </a:ext>
            </a:extLst>
          </p:cNvPr>
          <p:cNvSpPr txBox="1"/>
          <p:nvPr/>
        </p:nvSpPr>
        <p:spPr>
          <a:xfrm>
            <a:off x="1767513" y="472636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ふむふむ・・・</a:t>
            </a:r>
          </a:p>
        </p:txBody>
      </p:sp>
      <p:grpSp>
        <p:nvGrpSpPr>
          <p:cNvPr id="3" name="グループ化 2">
            <a:extLst>
              <a:ext uri="{FF2B5EF4-FFF2-40B4-BE49-F238E27FC236}">
                <a16:creationId xmlns:a16="http://schemas.microsoft.com/office/drawing/2014/main" id="{7F77315B-E674-482E-BED7-B7A11A4252C0}"/>
              </a:ext>
            </a:extLst>
          </p:cNvPr>
          <p:cNvGrpSpPr/>
          <p:nvPr/>
        </p:nvGrpSpPr>
        <p:grpSpPr>
          <a:xfrm>
            <a:off x="1965148" y="2677473"/>
            <a:ext cx="8261703" cy="1503054"/>
            <a:chOff x="1964611" y="2677473"/>
            <a:chExt cx="8261703" cy="1503054"/>
          </a:xfrm>
        </p:grpSpPr>
        <p:sp>
          <p:nvSpPr>
            <p:cNvPr id="11" name="フローチャート: 処理 10">
              <a:extLst>
                <a:ext uri="{FF2B5EF4-FFF2-40B4-BE49-F238E27FC236}">
                  <a16:creationId xmlns:a16="http://schemas.microsoft.com/office/drawing/2014/main" id="{24194706-E5B3-4D36-AA4B-52CA9102E4DC}"/>
                </a:ext>
              </a:extLst>
            </p:cNvPr>
            <p:cNvSpPr/>
            <p:nvPr/>
          </p:nvSpPr>
          <p:spPr>
            <a:xfrm>
              <a:off x="1964611" y="2677473"/>
              <a:ext cx="8261703" cy="1503054"/>
            </a:xfrm>
            <a:prstGeom prst="flowChartProcess">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24570A2-9B02-43F9-83C2-5E2E1689C174}"/>
                </a:ext>
              </a:extLst>
            </p:cNvPr>
            <p:cNvSpPr txBox="1"/>
            <p:nvPr/>
          </p:nvSpPr>
          <p:spPr>
            <a:xfrm>
              <a:off x="2110776" y="2990680"/>
              <a:ext cx="5309199" cy="923330"/>
            </a:xfrm>
            <a:prstGeom prst="rect">
              <a:avLst/>
            </a:prstGeom>
            <a:noFill/>
          </p:spPr>
          <p:txBody>
            <a:bodyPr wrap="square" rtlCol="0">
              <a:spAutoFit/>
            </a:bodyPr>
            <a:lstStyle/>
            <a:p>
              <a:r>
                <a:rPr kumimoji="1" lang="ja-JP" altLang="en-US" sz="1800" dirty="0">
                  <a:latin typeface="BIZ UDPゴシック" panose="020B0400000000000000" pitchFamily="50" charset="-128"/>
                  <a:ea typeface="BIZ UDPゴシック" panose="020B0400000000000000" pitchFamily="50" charset="-128"/>
                </a:rPr>
                <a:t>藤沢三郎さん（仮名）</a:t>
              </a:r>
              <a:endParaRPr kumimoji="1" lang="en-US" altLang="ja-JP" sz="1800" dirty="0">
                <a:latin typeface="BIZ UDPゴシック" panose="020B0400000000000000" pitchFamily="50" charset="-128"/>
                <a:ea typeface="BIZ UDPゴシック" panose="020B0400000000000000" pitchFamily="50" charset="-128"/>
              </a:endParaRPr>
            </a:p>
            <a:p>
              <a:r>
                <a:rPr kumimoji="1" lang="ja-JP" altLang="en-US" sz="1800" dirty="0">
                  <a:latin typeface="BIZ UDPゴシック" panose="020B0400000000000000" pitchFamily="50" charset="-128"/>
                  <a:ea typeface="BIZ UDPゴシック" panose="020B0400000000000000" pitchFamily="50" charset="-128"/>
                </a:rPr>
                <a:t>プラン作成例（精神障がい）</a:t>
              </a:r>
              <a:endParaRPr kumimoji="1" lang="en-US" altLang="ja-JP" sz="1800" dirty="0">
                <a:latin typeface="BIZ UDPゴシック" panose="020B0400000000000000" pitchFamily="50" charset="-128"/>
                <a:ea typeface="BIZ UDPゴシック" panose="020B0400000000000000" pitchFamily="50" charset="-128"/>
              </a:endParaRPr>
            </a:p>
            <a:p>
              <a:r>
                <a:rPr kumimoji="1" lang="ja-JP" altLang="en-US" sz="1800" dirty="0">
                  <a:latin typeface="BIZ UDPゴシック" panose="020B0400000000000000" pitchFamily="50" charset="-128"/>
                  <a:ea typeface="BIZ UDPゴシック" panose="020B0400000000000000" pitchFamily="50" charset="-128"/>
                </a:rPr>
                <a:t>（作成：藤沢市基幹相談支援センターえぽめいく）</a:t>
              </a:r>
            </a:p>
          </p:txBody>
        </p:sp>
        <p:sp>
          <p:nvSpPr>
            <p:cNvPr id="13" name="フローチャート: 処理 12">
              <a:extLst>
                <a:ext uri="{FF2B5EF4-FFF2-40B4-BE49-F238E27FC236}">
                  <a16:creationId xmlns:a16="http://schemas.microsoft.com/office/drawing/2014/main" id="{B982BCF1-4ED0-451E-A70D-548AF581E258}"/>
                </a:ext>
              </a:extLst>
            </p:cNvPr>
            <p:cNvSpPr/>
            <p:nvPr/>
          </p:nvSpPr>
          <p:spPr>
            <a:xfrm>
              <a:off x="7994941" y="2790974"/>
              <a:ext cx="1322275" cy="1276052"/>
            </a:xfrm>
            <a:prstGeom prst="flowChartProcess">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0" name="オブジェクト 9">
            <a:extLst>
              <a:ext uri="{FF2B5EF4-FFF2-40B4-BE49-F238E27FC236}">
                <a16:creationId xmlns:a16="http://schemas.microsoft.com/office/drawing/2014/main" id="{91C79632-DFA5-4D50-817D-848F9275255E}"/>
              </a:ext>
            </a:extLst>
          </p:cNvPr>
          <p:cNvGraphicFramePr>
            <a:graphicFrameLocks noChangeAspect="1"/>
          </p:cNvGraphicFramePr>
          <p:nvPr>
            <p:extLst>
              <p:ext uri="{D42A27DB-BD31-4B8C-83A1-F6EECF244321}">
                <p14:modId xmlns:p14="http://schemas.microsoft.com/office/powerpoint/2010/main" val="1138862056"/>
              </p:ext>
            </p:extLst>
          </p:nvPr>
        </p:nvGraphicFramePr>
        <p:xfrm>
          <a:off x="8029966" y="2953874"/>
          <a:ext cx="1253297" cy="1085757"/>
        </p:xfrm>
        <a:graphic>
          <a:graphicData uri="http://schemas.openxmlformats.org/presentationml/2006/ole">
            <mc:AlternateContent xmlns:mc="http://schemas.openxmlformats.org/markup-compatibility/2006">
              <mc:Choice xmlns:v="urn:schemas-microsoft-com:vml" Requires="v">
                <p:oleObj spid="_x0000_s2058" name="Worksheet" showAsIcon="1" r:id="rId6" imgW="914400" imgH="792360" progId="Excel.Sheet.8">
                  <p:embed/>
                </p:oleObj>
              </mc:Choice>
              <mc:Fallback>
                <p:oleObj name="Worksheet" showAsIcon="1" r:id="rId6" imgW="914400" imgH="792360" progId="Excel.Sheet.8">
                  <p:embed/>
                  <p:pic>
                    <p:nvPicPr>
                      <p:cNvPr id="0" name=""/>
                      <p:cNvPicPr/>
                      <p:nvPr/>
                    </p:nvPicPr>
                    <p:blipFill>
                      <a:blip r:embed="rId7"/>
                      <a:stretch>
                        <a:fillRect/>
                      </a:stretch>
                    </p:blipFill>
                    <p:spPr>
                      <a:xfrm>
                        <a:off x="8029966" y="2953874"/>
                        <a:ext cx="1253297" cy="1085757"/>
                      </a:xfrm>
                      <a:prstGeom prst="rect">
                        <a:avLst/>
                      </a:prstGeom>
                    </p:spPr>
                  </p:pic>
                </p:oleObj>
              </mc:Fallback>
            </mc:AlternateContent>
          </a:graphicData>
        </a:graphic>
      </p:graphicFrame>
    </p:spTree>
    <p:extLst>
      <p:ext uri="{BB962C8B-B14F-4D97-AF65-F5344CB8AC3E}">
        <p14:creationId xmlns:p14="http://schemas.microsoft.com/office/powerpoint/2010/main" val="232911281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707316"/>
            <a:ext cx="9603275" cy="4567581"/>
          </a:xfrm>
        </p:spPr>
        <p:txBody>
          <a:bodyPr>
            <a:normAutofit fontScale="90000"/>
          </a:bodyPr>
          <a:lstStyle/>
          <a:p>
            <a:br>
              <a:rPr kumimoji="1" lang="en-US" altLang="ja-JP" dirty="0">
                <a:latin typeface="BIZ UDPゴシック" panose="020B0400000000000000" pitchFamily="50" charset="-128"/>
                <a:ea typeface="BIZ UDPゴシック" panose="020B0400000000000000" pitchFamily="50" charset="-128"/>
              </a:rPr>
            </a:b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対象者の情報</a:t>
            </a:r>
            <a:r>
              <a:rPr kumimoji="1" lang="en-US" altLang="ja-JP" dirty="0">
                <a:latin typeface="BIZ UDPゴシック" panose="020B0400000000000000" pitchFamily="50" charset="-128"/>
                <a:ea typeface="BIZ UDPゴシック" panose="020B0400000000000000" pitchFamily="50" charset="-128"/>
              </a:rPr>
              <a:t>】</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・おなまえ　藤沢　市子さん（仮名）</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26</a:t>
            </a:r>
            <a:r>
              <a:rPr lang="ja-JP" altLang="en-US" dirty="0">
                <a:latin typeface="BIZ UDPゴシック" panose="020B0400000000000000" pitchFamily="50" charset="-128"/>
                <a:ea typeface="BIZ UDPゴシック" panose="020B0400000000000000" pitchFamily="50" charset="-128"/>
              </a:rPr>
              <a:t>歳　女性</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60</a:t>
            </a:r>
            <a:r>
              <a:rPr lang="ja-JP" altLang="en-US" dirty="0">
                <a:latin typeface="BIZ UDPゴシック" panose="020B0400000000000000" pitchFamily="50" charset="-128"/>
                <a:ea typeface="BIZ UDPゴシック" panose="020B0400000000000000" pitchFamily="50" charset="-128"/>
              </a:rPr>
              <a:t>代の父と二人暮らし</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・重症心身障がい、区分６</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・脳性まひ、てんかん、痰吸引、胃ろう</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・訪問診療、看護、リハ</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・服薬あり</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・生活介護、訪問入浴を利用</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4"/>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7" name="図 6">
            <a:extLst>
              <a:ext uri="{FF2B5EF4-FFF2-40B4-BE49-F238E27FC236}">
                <a16:creationId xmlns:a16="http://schemas.microsoft.com/office/drawing/2014/main" id="{182D7BDB-8F72-40DD-892A-8B1A4DDE4D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7175" y="1168383"/>
            <a:ext cx="2957679" cy="4372436"/>
          </a:xfrm>
          <a:prstGeom prst="rect">
            <a:avLst/>
          </a:prstGeom>
        </p:spPr>
      </p:pic>
      <p:sp>
        <p:nvSpPr>
          <p:cNvPr id="3" name="テキスト ボックス 2">
            <a:extLst>
              <a:ext uri="{FF2B5EF4-FFF2-40B4-BE49-F238E27FC236}">
                <a16:creationId xmlns:a16="http://schemas.microsoft.com/office/drawing/2014/main" id="{3E816DED-77EE-4894-8722-49B898FDBEE8}"/>
              </a:ext>
            </a:extLst>
          </p:cNvPr>
          <p:cNvSpPr txBox="1"/>
          <p:nvPr/>
        </p:nvSpPr>
        <p:spPr>
          <a:xfrm>
            <a:off x="4101730" y="5274897"/>
            <a:ext cx="4302972" cy="369332"/>
          </a:xfrm>
          <a:prstGeom prst="rect">
            <a:avLst/>
          </a:prstGeom>
          <a:noFill/>
        </p:spPr>
        <p:txBody>
          <a:bodyPr wrap="square" rtlCol="0">
            <a:spAutoFit/>
          </a:bodyPr>
          <a:lstStyle/>
          <a:p>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実際に存在する人物ではありません。</a:t>
            </a:r>
            <a:endParaRPr kumimoji="1" lang="ja-JP" altLang="en-US" dirty="0"/>
          </a:p>
        </p:txBody>
      </p:sp>
    </p:spTree>
    <p:extLst>
      <p:ext uri="{BB962C8B-B14F-4D97-AF65-F5344CB8AC3E}">
        <p14:creationId xmlns:p14="http://schemas.microsoft.com/office/powerpoint/2010/main" val="45419321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処理 19">
            <a:extLst>
              <a:ext uri="{FF2B5EF4-FFF2-40B4-BE49-F238E27FC236}">
                <a16:creationId xmlns:a16="http://schemas.microsoft.com/office/drawing/2014/main" id="{5738AD5B-AC6E-4AAF-B98D-D94DCA8C04CB}"/>
              </a:ext>
            </a:extLst>
          </p:cNvPr>
          <p:cNvSpPr/>
          <p:nvPr/>
        </p:nvSpPr>
        <p:spPr>
          <a:xfrm>
            <a:off x="1964611" y="2677473"/>
            <a:ext cx="8261703" cy="1503054"/>
          </a:xfrm>
          <a:prstGeom prst="flowChartProcess">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lstStyle/>
          <a:p>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別のモデルケースとして、医療的ケアを要する対象者を想定した作成例もご用意しました。</a:t>
            </a: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4"/>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8" name="図 7">
            <a:extLst>
              <a:ext uri="{FF2B5EF4-FFF2-40B4-BE49-F238E27FC236}">
                <a16:creationId xmlns:a16="http://schemas.microsoft.com/office/drawing/2014/main" id="{152A0B18-2B3E-4F77-A3B3-7052BDA7B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85" y="4158443"/>
            <a:ext cx="2324104" cy="2639573"/>
          </a:xfrm>
          <a:prstGeom prst="rect">
            <a:avLst/>
          </a:prstGeom>
        </p:spPr>
      </p:pic>
      <p:sp>
        <p:nvSpPr>
          <p:cNvPr id="15" name="テキスト ボックス 14">
            <a:extLst>
              <a:ext uri="{FF2B5EF4-FFF2-40B4-BE49-F238E27FC236}">
                <a16:creationId xmlns:a16="http://schemas.microsoft.com/office/drawing/2014/main" id="{C9C361A2-B190-40B8-8977-2405601F7B5D}"/>
              </a:ext>
            </a:extLst>
          </p:cNvPr>
          <p:cNvSpPr txBox="1"/>
          <p:nvPr/>
        </p:nvSpPr>
        <p:spPr>
          <a:xfrm>
            <a:off x="1767513" y="472636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なるほど・・・</a:t>
            </a:r>
          </a:p>
        </p:txBody>
      </p:sp>
      <p:sp>
        <p:nvSpPr>
          <p:cNvPr id="18" name="テキスト ボックス 17">
            <a:extLst>
              <a:ext uri="{FF2B5EF4-FFF2-40B4-BE49-F238E27FC236}">
                <a16:creationId xmlns:a16="http://schemas.microsoft.com/office/drawing/2014/main" id="{1B363994-2474-4C36-AE4A-D554C45BD5E8}"/>
              </a:ext>
            </a:extLst>
          </p:cNvPr>
          <p:cNvSpPr txBox="1"/>
          <p:nvPr/>
        </p:nvSpPr>
        <p:spPr>
          <a:xfrm>
            <a:off x="2110776" y="2990680"/>
            <a:ext cx="5309199" cy="120032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藤沢市子さん（仮名）</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プラン作成例（脳性まひ、医療的ケア）</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（作成：藤沢市基幹相談支援センターえぽめいく）</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sp>
        <p:nvSpPr>
          <p:cNvPr id="21" name="フローチャート: 処理 20">
            <a:extLst>
              <a:ext uri="{FF2B5EF4-FFF2-40B4-BE49-F238E27FC236}">
                <a16:creationId xmlns:a16="http://schemas.microsoft.com/office/drawing/2014/main" id="{F0ED6FB3-315A-42F1-80DA-96A8A5FB192D}"/>
              </a:ext>
            </a:extLst>
          </p:cNvPr>
          <p:cNvSpPr/>
          <p:nvPr/>
        </p:nvSpPr>
        <p:spPr>
          <a:xfrm>
            <a:off x="7994941" y="2790974"/>
            <a:ext cx="1322275" cy="1276052"/>
          </a:xfrm>
          <a:prstGeom prst="flowChartProcess">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折線 21">
            <a:extLst>
              <a:ext uri="{FF2B5EF4-FFF2-40B4-BE49-F238E27FC236}">
                <a16:creationId xmlns:a16="http://schemas.microsoft.com/office/drawing/2014/main" id="{7CC1C3C4-E866-4245-964D-C553CB6C82F4}"/>
              </a:ext>
            </a:extLst>
          </p:cNvPr>
          <p:cNvSpPr/>
          <p:nvPr/>
        </p:nvSpPr>
        <p:spPr>
          <a:xfrm rot="10800000" flipH="1">
            <a:off x="4048740" y="4343399"/>
            <a:ext cx="1120170" cy="922513"/>
          </a:xfrm>
          <a:prstGeom prst="bentArrow">
            <a:avLst>
              <a:gd name="adj1" fmla="val 25000"/>
              <a:gd name="adj2" fmla="val 237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a:extLst>
              <a:ext uri="{FF2B5EF4-FFF2-40B4-BE49-F238E27FC236}">
                <a16:creationId xmlns:a16="http://schemas.microsoft.com/office/drawing/2014/main" id="{E2F6464A-6492-4E1E-894C-B5E203A87C20}"/>
              </a:ext>
            </a:extLst>
          </p:cNvPr>
          <p:cNvSpPr txBox="1"/>
          <p:nvPr/>
        </p:nvSpPr>
        <p:spPr>
          <a:xfrm>
            <a:off x="5244575" y="4733078"/>
            <a:ext cx="6062206" cy="830997"/>
          </a:xfrm>
          <a:prstGeom prst="rect">
            <a:avLst/>
          </a:prstGeom>
          <a:noFill/>
        </p:spPr>
        <p:txBody>
          <a:bodyPr wrap="square" rtlCol="0">
            <a:spAutoFit/>
          </a:bodyPr>
          <a:lstStyle/>
          <a:p>
            <a:r>
              <a:rPr kumimoji="1" lang="ja-JP" altLang="en-US" sz="2400" b="1" u="sng" dirty="0">
                <a:latin typeface="BIZ UDP新ゴ Light" panose="020B0300000000000000" pitchFamily="50" charset="-128"/>
                <a:ea typeface="BIZ UDP新ゴ Light" panose="020B0300000000000000" pitchFamily="50" charset="-128"/>
              </a:rPr>
              <a:t>特に医療的ケア児者は、必要な医療や</a:t>
            </a:r>
            <a:endParaRPr kumimoji="1" lang="en-US" altLang="ja-JP" sz="2400" b="1" u="sng" dirty="0">
              <a:latin typeface="BIZ UDP新ゴ Light" panose="020B0300000000000000" pitchFamily="50" charset="-128"/>
              <a:ea typeface="BIZ UDP新ゴ Light" panose="020B0300000000000000" pitchFamily="50" charset="-128"/>
            </a:endParaRPr>
          </a:p>
          <a:p>
            <a:r>
              <a:rPr kumimoji="1" lang="ja-JP" altLang="en-US" sz="2400" b="1" u="sng" dirty="0">
                <a:latin typeface="BIZ UDP新ゴ Light" panose="020B0300000000000000" pitchFamily="50" charset="-128"/>
                <a:ea typeface="BIZ UDP新ゴ Light" panose="020B0300000000000000" pitchFamily="50" charset="-128"/>
              </a:rPr>
              <a:t>意思疎通等について綿密な整理が必要です。</a:t>
            </a:r>
          </a:p>
        </p:txBody>
      </p:sp>
      <p:graphicFrame>
        <p:nvGraphicFramePr>
          <p:cNvPr id="5" name="オブジェクト 4">
            <a:extLst>
              <a:ext uri="{FF2B5EF4-FFF2-40B4-BE49-F238E27FC236}">
                <a16:creationId xmlns:a16="http://schemas.microsoft.com/office/drawing/2014/main" id="{CE9B7F81-0714-483A-996E-EA9F13EA4CB4}"/>
              </a:ext>
            </a:extLst>
          </p:cNvPr>
          <p:cNvGraphicFramePr>
            <a:graphicFrameLocks noChangeAspect="1"/>
          </p:cNvGraphicFramePr>
          <p:nvPr>
            <p:extLst>
              <p:ext uri="{D42A27DB-BD31-4B8C-83A1-F6EECF244321}">
                <p14:modId xmlns:p14="http://schemas.microsoft.com/office/powerpoint/2010/main" val="3882007079"/>
              </p:ext>
            </p:extLst>
          </p:nvPr>
        </p:nvGraphicFramePr>
        <p:xfrm>
          <a:off x="7994941" y="2921513"/>
          <a:ext cx="1322275" cy="1145513"/>
        </p:xfrm>
        <a:graphic>
          <a:graphicData uri="http://schemas.openxmlformats.org/presentationml/2006/ole">
            <mc:AlternateContent xmlns:mc="http://schemas.openxmlformats.org/markup-compatibility/2006">
              <mc:Choice xmlns:v="urn:schemas-microsoft-com:vml" Requires="v">
                <p:oleObj spid="_x0000_s3082" name="Worksheet" showAsIcon="1" r:id="rId6" imgW="914400" imgH="792360" progId="Excel.Sheet.8">
                  <p:embed/>
                </p:oleObj>
              </mc:Choice>
              <mc:Fallback>
                <p:oleObj name="Worksheet" showAsIcon="1" r:id="rId6" imgW="914400" imgH="792360" progId="Excel.Sheet.8">
                  <p:embed/>
                  <p:pic>
                    <p:nvPicPr>
                      <p:cNvPr id="0" name=""/>
                      <p:cNvPicPr/>
                      <p:nvPr/>
                    </p:nvPicPr>
                    <p:blipFill>
                      <a:blip r:embed="rId7"/>
                      <a:stretch>
                        <a:fillRect/>
                      </a:stretch>
                    </p:blipFill>
                    <p:spPr>
                      <a:xfrm>
                        <a:off x="7994941" y="2921513"/>
                        <a:ext cx="1322275" cy="1145513"/>
                      </a:xfrm>
                      <a:prstGeom prst="rect">
                        <a:avLst/>
                      </a:prstGeom>
                    </p:spPr>
                  </p:pic>
                </p:oleObj>
              </mc:Fallback>
            </mc:AlternateContent>
          </a:graphicData>
        </a:graphic>
      </p:graphicFrame>
    </p:spTree>
    <p:extLst>
      <p:ext uri="{BB962C8B-B14F-4D97-AF65-F5344CB8AC3E}">
        <p14:creationId xmlns:p14="http://schemas.microsoft.com/office/powerpoint/2010/main" val="282161193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740296" cy="4567581"/>
          </a:xfrm>
        </p:spPr>
        <p:txBody>
          <a:bodyPr>
            <a:normAutofit fontScale="90000"/>
          </a:bodyPr>
          <a:lstStyle/>
          <a:p>
            <a:br>
              <a:rPr kumimoji="1" lang="en-US" altLang="ja-JP" dirty="0">
                <a:highlight>
                  <a:srgbClr val="FFFF00"/>
                </a:highlight>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・藤沢市は、期間限定の作成報酬（市助成金）を</a:t>
            </a:r>
            <a:r>
              <a:rPr lang="ja-JP" altLang="en-US" dirty="0">
                <a:latin typeface="BIZ UDPゴシック" panose="020B0400000000000000" pitchFamily="50" charset="-128"/>
                <a:ea typeface="BIZ UDPゴシック" panose="020B0400000000000000" pitchFamily="50" charset="-128"/>
              </a:rPr>
              <a:t>設置</a:t>
            </a:r>
            <a:r>
              <a:rPr kumimoji="1" lang="ja-JP" altLang="en-US" dirty="0">
                <a:latin typeface="BIZ UDPゴシック" panose="020B0400000000000000" pitchFamily="50" charset="-128"/>
                <a:ea typeface="BIZ UDPゴシック" panose="020B0400000000000000" pitchFamily="50" charset="-128"/>
              </a:rPr>
              <a:t>します。</a:t>
            </a:r>
            <a:br>
              <a:rPr kumimoji="1" lang="en-US" altLang="ja-JP" dirty="0">
                <a:latin typeface="BIZ UDPゴシック" panose="020B0400000000000000" pitchFamily="50" charset="-128"/>
                <a:ea typeface="BIZ UDPゴシック" panose="020B0400000000000000" pitchFamily="50" charset="-128"/>
              </a:rPr>
            </a:br>
            <a:r>
              <a:rPr kumimoji="1" lang="en-US" altLang="ja-JP" sz="2700" dirty="0">
                <a:latin typeface="BIZ UDPゴシック" panose="020B0400000000000000" pitchFamily="50" charset="-128"/>
                <a:ea typeface="BIZ UDPゴシック" panose="020B0400000000000000" pitchFamily="50" charset="-128"/>
              </a:rPr>
              <a:t>※2025</a:t>
            </a:r>
            <a:r>
              <a:rPr kumimoji="1" lang="ja-JP" altLang="en-US" sz="2700" dirty="0">
                <a:latin typeface="BIZ UDPゴシック" panose="020B0400000000000000" pitchFamily="50" charset="-128"/>
                <a:ea typeface="BIZ UDPゴシック" panose="020B0400000000000000" pitchFamily="50" charset="-128"/>
              </a:rPr>
              <a:t>年４月～２０２６年３月予定（</a:t>
            </a:r>
            <a:r>
              <a:rPr kumimoji="1" lang="en-US" altLang="ja-JP" sz="2700" dirty="0">
                <a:latin typeface="BIZ UDPゴシック" panose="020B0400000000000000" pitchFamily="50" charset="-128"/>
                <a:ea typeface="BIZ UDPゴシック" panose="020B0400000000000000" pitchFamily="50" charset="-128"/>
              </a:rPr>
              <a:t>2025</a:t>
            </a:r>
            <a:r>
              <a:rPr kumimoji="1" lang="ja-JP" altLang="en-US" sz="2700" dirty="0">
                <a:latin typeface="BIZ UDPゴシック" panose="020B0400000000000000" pitchFamily="50" charset="-128"/>
                <a:ea typeface="BIZ UDPゴシック" panose="020B0400000000000000" pitchFamily="50" charset="-128"/>
              </a:rPr>
              <a:t>年</a:t>
            </a:r>
            <a:r>
              <a:rPr lang="ja-JP" altLang="en-US" sz="2700" dirty="0">
                <a:latin typeface="BIZ UDPゴシック" panose="020B0400000000000000" pitchFamily="50" charset="-128"/>
                <a:ea typeface="BIZ UDPゴシック" panose="020B0400000000000000" pitchFamily="50" charset="-128"/>
              </a:rPr>
              <a:t>５</a:t>
            </a:r>
            <a:r>
              <a:rPr kumimoji="1" lang="ja-JP" altLang="en-US" sz="2700" dirty="0">
                <a:latin typeface="BIZ UDPゴシック" panose="020B0400000000000000" pitchFamily="50" charset="-128"/>
                <a:ea typeface="BIZ UDPゴシック" panose="020B0400000000000000" pitchFamily="50" charset="-128"/>
              </a:rPr>
              <a:t>月時点。）</a:t>
            </a:r>
            <a:br>
              <a:rPr kumimoji="1" lang="en-US" altLang="ja-JP" sz="2700" dirty="0">
                <a:latin typeface="BIZ UDPゴシック" panose="020B0400000000000000" pitchFamily="50" charset="-128"/>
                <a:ea typeface="BIZ UDPゴシック" panose="020B0400000000000000" pitchFamily="50" charset="-128"/>
              </a:rPr>
            </a:br>
            <a:r>
              <a:rPr kumimoji="1" lang="ja-JP" altLang="en-US" sz="2700" dirty="0">
                <a:latin typeface="BIZ UDPゴシック" panose="020B0400000000000000" pitchFamily="50" charset="-128"/>
                <a:ea typeface="BIZ UDPゴシック" panose="020B0400000000000000" pitchFamily="50" charset="-128"/>
              </a:rPr>
              <a:t>（</a:t>
            </a:r>
            <a:r>
              <a:rPr lang="ja-JP" altLang="en-US" sz="2700" dirty="0">
                <a:latin typeface="BIZ UDPゴシック" panose="020B0400000000000000" pitchFamily="50" charset="-128"/>
                <a:ea typeface="BIZ UDPゴシック" panose="020B0400000000000000" pitchFamily="50" charset="-128"/>
              </a:rPr>
              <a:t>次年度予算案の議決により</a:t>
            </a:r>
            <a:r>
              <a:rPr kumimoji="1" lang="ja-JP" altLang="en-US" sz="2700" dirty="0">
                <a:latin typeface="BIZ UDPゴシック" panose="020B0400000000000000" pitchFamily="50" charset="-128"/>
                <a:ea typeface="BIZ UDPゴシック" panose="020B0400000000000000" pitchFamily="50" charset="-128"/>
              </a:rPr>
              <a:t>期間が延長される場合があります。）</a:t>
            </a:r>
            <a:br>
              <a:rPr kumimoji="1" lang="en-US" altLang="ja-JP" dirty="0">
                <a:highlight>
                  <a:srgbClr val="FFFF00"/>
                </a:highlight>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u="sng" dirty="0">
                <a:latin typeface="BIZ UDPゴシック" panose="020B0400000000000000" pitchFamily="50" charset="-128"/>
                <a:ea typeface="BIZ UDPゴシック" panose="020B0400000000000000" pitchFamily="50" charset="-128"/>
              </a:rPr>
              <a:t>・</a:t>
            </a:r>
            <a:r>
              <a:rPr kumimoji="1" lang="ja-JP" altLang="en-US" b="1" u="sng" dirty="0">
                <a:latin typeface="BIZ UDPゴシック" panose="020B0400000000000000" pitchFamily="50" charset="-128"/>
                <a:ea typeface="BIZ UDPゴシック" panose="020B0400000000000000" pitchFamily="50" charset="-128"/>
              </a:rPr>
              <a:t>相談支援専門員が</a:t>
            </a:r>
            <a:r>
              <a:rPr kumimoji="1" lang="ja-JP" altLang="en-US" dirty="0">
                <a:latin typeface="BIZ UDPゴシック" panose="020B0400000000000000" pitchFamily="50" charset="-128"/>
                <a:ea typeface="BIZ UDPゴシック" panose="020B0400000000000000" pitchFamily="50" charset="-128"/>
              </a:rPr>
              <a:t>安全・安心プランの作成支援を行い藤沢市にプランを提出した場合、助成の対象になります。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件単位で助成金の請求が可能です。</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法人内に複数の相談事業所がある場合は、</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実績を法人でとりまとめて請求してください。</a:t>
            </a:r>
            <a:br>
              <a:rPr kumimoji="1" lang="en-US" altLang="ja-JP" u="sng" dirty="0">
                <a:latin typeface="BIZ UDPゴシック" panose="020B0400000000000000" pitchFamily="50" charset="-128"/>
                <a:ea typeface="BIZ UDPゴシック" panose="020B0400000000000000" pitchFamily="50" charset="-128"/>
              </a:rPr>
            </a:br>
            <a:endParaRPr kumimoji="1" lang="ja-JP" altLang="en-US" u="sng"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028497" y="47487"/>
            <a:ext cx="8000719"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作成報酬（期間限定の市助成金）</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5" name="図 4">
            <a:extLst>
              <a:ext uri="{FF2B5EF4-FFF2-40B4-BE49-F238E27FC236}">
                <a16:creationId xmlns:a16="http://schemas.microsoft.com/office/drawing/2014/main" id="{ADF08AB3-BC0C-44D5-B3E0-8A6A8AF9E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1" y="4115225"/>
            <a:ext cx="2994380" cy="2994380"/>
          </a:xfrm>
          <a:prstGeom prst="rect">
            <a:avLst/>
          </a:prstGeom>
        </p:spPr>
      </p:pic>
      <p:sp>
        <p:nvSpPr>
          <p:cNvPr id="8" name="テキスト ボックス 7">
            <a:extLst>
              <a:ext uri="{FF2B5EF4-FFF2-40B4-BE49-F238E27FC236}">
                <a16:creationId xmlns:a16="http://schemas.microsoft.com/office/drawing/2014/main" id="{9635087F-DED2-4F91-B0CA-3D5A1DCAA70C}"/>
              </a:ext>
            </a:extLst>
          </p:cNvPr>
          <p:cNvSpPr txBox="1"/>
          <p:nvPr/>
        </p:nvSpPr>
        <p:spPr>
          <a:xfrm>
            <a:off x="8278991" y="533541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お知らせだキュン！</a:t>
            </a:r>
          </a:p>
        </p:txBody>
      </p:sp>
    </p:spTree>
    <p:extLst>
      <p:ext uri="{BB962C8B-B14F-4D97-AF65-F5344CB8AC3E}">
        <p14:creationId xmlns:p14="http://schemas.microsoft.com/office/powerpoint/2010/main" val="215276179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sz="2900" dirty="0">
                <a:highlight>
                  <a:srgbClr val="FFFF00"/>
                </a:highlight>
                <a:latin typeface="BIZ UDPゴシック" panose="020B0400000000000000" pitchFamily="50" charset="-128"/>
                <a:ea typeface="BIZ UDPゴシック" panose="020B0400000000000000" pitchFamily="50" charset="-128"/>
              </a:rPr>
            </a:br>
            <a:r>
              <a:rPr lang="ja-JP" altLang="en-US" sz="2900" dirty="0">
                <a:latin typeface="BIZ UDPゴシック" panose="020B0400000000000000" pitchFamily="50" charset="-128"/>
                <a:ea typeface="BIZ UDPゴシック" panose="020B0400000000000000" pitchFamily="50" charset="-128"/>
              </a:rPr>
              <a:t>助成額</a:t>
            </a:r>
            <a:r>
              <a:rPr kumimoji="1" lang="ja-JP" altLang="en-US" sz="2900" dirty="0">
                <a:latin typeface="BIZ UDPゴシック" panose="020B0400000000000000" pitchFamily="50" charset="-128"/>
                <a:ea typeface="BIZ UDPゴシック" panose="020B0400000000000000" pitchFamily="50" charset="-128"/>
              </a:rPr>
              <a:t>は次のとおりです。</a:t>
            </a:r>
            <a:br>
              <a:rPr kumimoji="1" lang="en-US" altLang="ja-JP" sz="2900" dirty="0">
                <a:latin typeface="BIZ UDPゴシック" panose="020B0400000000000000" pitchFamily="50" charset="-128"/>
                <a:ea typeface="BIZ UDPゴシック" panose="020B0400000000000000" pitchFamily="50" charset="-128"/>
              </a:rPr>
            </a:br>
            <a:r>
              <a:rPr kumimoji="1" lang="ja-JP" altLang="en-US" sz="2900" dirty="0">
                <a:latin typeface="BIZ UDPゴシック" panose="020B0400000000000000" pitchFamily="50" charset="-128"/>
                <a:ea typeface="BIZ UDPゴシック" panose="020B0400000000000000" pitchFamily="50" charset="-128"/>
              </a:rPr>
              <a:t>対象者の相談支援の利用状況により助成単価が変わります。</a:t>
            </a:r>
            <a:endParaRPr kumimoji="1" lang="ja-JP" altLang="en-US" sz="2900" u="sng"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032539" y="47487"/>
            <a:ext cx="7996678"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作成報酬（期間限定の市助成金）</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7" name="図 6">
            <a:extLst>
              <a:ext uri="{FF2B5EF4-FFF2-40B4-BE49-F238E27FC236}">
                <a16:creationId xmlns:a16="http://schemas.microsoft.com/office/drawing/2014/main" id="{DDA0A275-6D43-41E5-99D6-BCCDB198C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1" y="4115225"/>
            <a:ext cx="2994380" cy="2994380"/>
          </a:xfrm>
          <a:prstGeom prst="rect">
            <a:avLst/>
          </a:prstGeom>
        </p:spPr>
      </p:pic>
      <p:sp>
        <p:nvSpPr>
          <p:cNvPr id="8" name="テキスト ボックス 7">
            <a:extLst>
              <a:ext uri="{FF2B5EF4-FFF2-40B4-BE49-F238E27FC236}">
                <a16:creationId xmlns:a16="http://schemas.microsoft.com/office/drawing/2014/main" id="{DF247212-5EFD-4D4C-AFD1-6EB9EEBEB30F}"/>
              </a:ext>
            </a:extLst>
          </p:cNvPr>
          <p:cNvSpPr txBox="1"/>
          <p:nvPr/>
        </p:nvSpPr>
        <p:spPr>
          <a:xfrm>
            <a:off x="8635504" y="491686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お知らせだキュン！</a:t>
            </a:r>
          </a:p>
        </p:txBody>
      </p:sp>
      <p:graphicFrame>
        <p:nvGraphicFramePr>
          <p:cNvPr id="3" name="表 4">
            <a:extLst>
              <a:ext uri="{FF2B5EF4-FFF2-40B4-BE49-F238E27FC236}">
                <a16:creationId xmlns:a16="http://schemas.microsoft.com/office/drawing/2014/main" id="{2A31E6D7-1A94-4015-96F8-0C9A208DACCC}"/>
              </a:ext>
            </a:extLst>
          </p:cNvPr>
          <p:cNvGraphicFramePr>
            <a:graphicFrameLocks noGrp="1"/>
          </p:cNvGraphicFramePr>
          <p:nvPr>
            <p:extLst>
              <p:ext uri="{D42A27DB-BD31-4B8C-83A1-F6EECF244321}">
                <p14:modId xmlns:p14="http://schemas.microsoft.com/office/powerpoint/2010/main" val="3426815226"/>
              </p:ext>
            </p:extLst>
          </p:nvPr>
        </p:nvGraphicFramePr>
        <p:xfrm>
          <a:off x="2032538" y="2319034"/>
          <a:ext cx="8172317" cy="2834640"/>
        </p:xfrm>
        <a:graphic>
          <a:graphicData uri="http://schemas.openxmlformats.org/drawingml/2006/table">
            <a:tbl>
              <a:tblPr firstRow="1" bandRow="1">
                <a:tableStyleId>{5C22544A-7EE6-4342-B048-85BDC9FD1C3A}</a:tableStyleId>
              </a:tblPr>
              <a:tblGrid>
                <a:gridCol w="5545850">
                  <a:extLst>
                    <a:ext uri="{9D8B030D-6E8A-4147-A177-3AD203B41FA5}">
                      <a16:colId xmlns:a16="http://schemas.microsoft.com/office/drawing/2014/main" val="3536875626"/>
                    </a:ext>
                  </a:extLst>
                </a:gridCol>
                <a:gridCol w="2626467">
                  <a:extLst>
                    <a:ext uri="{9D8B030D-6E8A-4147-A177-3AD203B41FA5}">
                      <a16:colId xmlns:a16="http://schemas.microsoft.com/office/drawing/2014/main" val="3210257709"/>
                    </a:ext>
                  </a:extLst>
                </a:gridCol>
              </a:tblGrid>
              <a:tr h="583839">
                <a:tc>
                  <a:txBody>
                    <a:bodyPr/>
                    <a:lstStyle/>
                    <a:p>
                      <a:pPr algn="ctr"/>
                      <a:r>
                        <a:rPr kumimoji="1" lang="ja-JP" altLang="en-US" dirty="0"/>
                        <a:t>利用者区分</a:t>
                      </a:r>
                      <a:endParaRPr kumimoji="1" lang="en-US" altLang="ja-JP" dirty="0"/>
                    </a:p>
                  </a:txBody>
                  <a:tcPr/>
                </a:tc>
                <a:tc>
                  <a:txBody>
                    <a:bodyPr/>
                    <a:lstStyle/>
                    <a:p>
                      <a:pPr algn="ctr"/>
                      <a:r>
                        <a:rPr kumimoji="1" lang="ja-JP" altLang="en-US" dirty="0"/>
                        <a:t>助成金</a:t>
                      </a:r>
                      <a:endParaRPr kumimoji="1" lang="en-US" altLang="ja-JP" dirty="0"/>
                    </a:p>
                    <a:p>
                      <a:pPr algn="ctr"/>
                      <a:r>
                        <a:rPr kumimoji="1" lang="ja-JP" altLang="en-US" dirty="0"/>
                        <a:t>（利用者１件あたり）</a:t>
                      </a:r>
                    </a:p>
                  </a:txBody>
                  <a:tcPr/>
                </a:tc>
                <a:extLst>
                  <a:ext uri="{0D108BD9-81ED-4DB2-BD59-A6C34878D82A}">
                    <a16:rowId xmlns:a16="http://schemas.microsoft.com/office/drawing/2014/main" val="4168516815"/>
                  </a:ext>
                </a:extLst>
              </a:tr>
              <a:tr h="583839">
                <a:tc>
                  <a:txBody>
                    <a:bodyPr/>
                    <a:lstStyle/>
                    <a:p>
                      <a:pPr algn="l"/>
                      <a:r>
                        <a:rPr kumimoji="1" lang="ja-JP" altLang="ja-JP" sz="1800" kern="1200" dirty="0">
                          <a:solidFill>
                            <a:schemeClr val="dk1"/>
                          </a:solidFill>
                          <a:effectLst/>
                          <a:latin typeface="+mn-lt"/>
                          <a:ea typeface="+mn-ea"/>
                          <a:cs typeface="+mn-cs"/>
                        </a:rPr>
                        <a:t>既に計画相談支援を利用している場合</a:t>
                      </a:r>
                    </a:p>
                    <a:p>
                      <a:pPr algn="l"/>
                      <a:r>
                        <a:rPr kumimoji="1" lang="ja-JP" altLang="ja-JP" sz="1800" kern="1200" dirty="0">
                          <a:solidFill>
                            <a:schemeClr val="dk1"/>
                          </a:solidFill>
                          <a:effectLst/>
                          <a:latin typeface="+mn-lt"/>
                          <a:ea typeface="+mn-ea"/>
                          <a:cs typeface="+mn-cs"/>
                        </a:rPr>
                        <a:t>介護保険ケアプランを作成する場合</a:t>
                      </a:r>
                      <a:endParaRPr kumimoji="1" lang="ja-JP" altLang="en-US" dirty="0"/>
                    </a:p>
                  </a:txBody>
                  <a:tcPr/>
                </a:tc>
                <a:tc>
                  <a:txBody>
                    <a:bodyPr/>
                    <a:lstStyle/>
                    <a:p>
                      <a:pPr algn="ctr"/>
                      <a:r>
                        <a:rPr kumimoji="1" lang="ja-JP" altLang="ja-JP" sz="1800" kern="1200" dirty="0">
                          <a:solidFill>
                            <a:schemeClr val="dk1"/>
                          </a:solidFill>
                          <a:effectLst/>
                          <a:latin typeface="+mn-lt"/>
                          <a:ea typeface="+mn-ea"/>
                          <a:cs typeface="+mn-cs"/>
                        </a:rPr>
                        <a:t>６，０００円</a:t>
                      </a:r>
                      <a:endParaRPr kumimoji="1" lang="ja-JP" altLang="en-US" dirty="0"/>
                    </a:p>
                  </a:txBody>
                  <a:tcPr/>
                </a:tc>
                <a:extLst>
                  <a:ext uri="{0D108BD9-81ED-4DB2-BD59-A6C34878D82A}">
                    <a16:rowId xmlns:a16="http://schemas.microsoft.com/office/drawing/2014/main" val="989276021"/>
                  </a:ext>
                </a:extLst>
              </a:tr>
              <a:tr h="583839">
                <a:tc>
                  <a:txBody>
                    <a:bodyPr/>
                    <a:lstStyle/>
                    <a:p>
                      <a:pPr algn="l"/>
                      <a:r>
                        <a:rPr kumimoji="1" lang="ja-JP" altLang="ja-JP" sz="1800" kern="1200" dirty="0">
                          <a:solidFill>
                            <a:schemeClr val="dk1"/>
                          </a:solidFill>
                          <a:effectLst/>
                          <a:latin typeface="+mn-lt"/>
                          <a:ea typeface="+mn-ea"/>
                          <a:cs typeface="+mn-cs"/>
                        </a:rPr>
                        <a:t>セルフプランから計画相談支援に変更する場合</a:t>
                      </a:r>
                    </a:p>
                    <a:p>
                      <a:pPr algn="l"/>
                      <a:r>
                        <a:rPr kumimoji="1" lang="ja-JP" altLang="en-US" sz="1800" kern="1200" dirty="0">
                          <a:solidFill>
                            <a:schemeClr val="dk1"/>
                          </a:solidFill>
                          <a:effectLst/>
                          <a:latin typeface="+mn-lt"/>
                          <a:ea typeface="+mn-ea"/>
                          <a:cs typeface="+mn-cs"/>
                        </a:rPr>
                        <a:t>（</a:t>
                      </a:r>
                      <a:r>
                        <a:rPr kumimoji="1" lang="ja-JP" altLang="ja-JP" sz="1800" kern="1200" dirty="0">
                          <a:solidFill>
                            <a:schemeClr val="dk1"/>
                          </a:solidFill>
                          <a:effectLst/>
                          <a:latin typeface="+mn-lt"/>
                          <a:ea typeface="+mn-ea"/>
                          <a:cs typeface="+mn-cs"/>
                        </a:rPr>
                        <a:t>変更月から３か月以内にプランの作成</a:t>
                      </a:r>
                      <a:r>
                        <a:rPr kumimoji="1" lang="ja-JP" altLang="en-US" sz="1800" kern="1200" dirty="0">
                          <a:solidFill>
                            <a:schemeClr val="dk1"/>
                          </a:solidFill>
                          <a:effectLst/>
                          <a:latin typeface="+mn-lt"/>
                          <a:ea typeface="+mn-ea"/>
                          <a:cs typeface="+mn-cs"/>
                        </a:rPr>
                        <a:t>する</a:t>
                      </a:r>
                      <a:r>
                        <a:rPr kumimoji="1" lang="ja-JP" altLang="ja-JP" sz="1800" kern="1200" dirty="0">
                          <a:solidFill>
                            <a:schemeClr val="dk1"/>
                          </a:solidFill>
                          <a:effectLst/>
                          <a:latin typeface="+mn-lt"/>
                          <a:ea typeface="+mn-ea"/>
                          <a:cs typeface="+mn-cs"/>
                        </a:rPr>
                        <a:t>場合</a:t>
                      </a:r>
                      <a:r>
                        <a:rPr kumimoji="1" lang="ja-JP" altLang="en-US" sz="1800" kern="1200" dirty="0">
                          <a:solidFill>
                            <a:schemeClr val="dk1"/>
                          </a:solidFill>
                          <a:effectLst/>
                          <a:latin typeface="+mn-lt"/>
                          <a:ea typeface="+mn-ea"/>
                          <a:cs typeface="+mn-cs"/>
                        </a:rPr>
                        <a:t>）</a:t>
                      </a:r>
                      <a:endParaRPr kumimoji="1" lang="ja-JP" altLang="en-US" dirty="0"/>
                    </a:p>
                  </a:txBody>
                  <a:tcPr/>
                </a:tc>
                <a:tc>
                  <a:txBody>
                    <a:bodyPr/>
                    <a:lstStyle/>
                    <a:p>
                      <a:pPr algn="ctr"/>
                      <a:r>
                        <a:rPr kumimoji="1" lang="ja-JP" altLang="ja-JP" sz="1800" kern="1200" dirty="0">
                          <a:solidFill>
                            <a:schemeClr val="dk1"/>
                          </a:solidFill>
                          <a:effectLst/>
                          <a:latin typeface="+mn-lt"/>
                          <a:ea typeface="+mn-ea"/>
                          <a:cs typeface="+mn-cs"/>
                        </a:rPr>
                        <a:t>８，５００円</a:t>
                      </a:r>
                      <a:endParaRPr kumimoji="1" lang="ja-JP" altLang="en-US" dirty="0"/>
                    </a:p>
                  </a:txBody>
                  <a:tcPr/>
                </a:tc>
                <a:extLst>
                  <a:ext uri="{0D108BD9-81ED-4DB2-BD59-A6C34878D82A}">
                    <a16:rowId xmlns:a16="http://schemas.microsoft.com/office/drawing/2014/main" val="961712001"/>
                  </a:ext>
                </a:extLst>
              </a:tr>
              <a:tr h="834055">
                <a:tc>
                  <a:txBody>
                    <a:bodyPr/>
                    <a:lstStyle/>
                    <a:p>
                      <a:pPr algn="l"/>
                      <a:r>
                        <a:rPr kumimoji="1" lang="ja-JP" altLang="ja-JP" sz="1800" kern="1200" dirty="0">
                          <a:solidFill>
                            <a:schemeClr val="dk1"/>
                          </a:solidFill>
                          <a:effectLst/>
                          <a:latin typeface="+mn-lt"/>
                          <a:ea typeface="+mn-ea"/>
                          <a:cs typeface="+mn-cs"/>
                        </a:rPr>
                        <a:t>新規サービス利用者の場合</a:t>
                      </a:r>
                    </a:p>
                    <a:p>
                      <a:pPr algn="l"/>
                      <a:r>
                        <a:rPr kumimoji="1" lang="ja-JP" altLang="ja-JP" sz="1800" kern="1200" dirty="0">
                          <a:solidFill>
                            <a:schemeClr val="dk1"/>
                          </a:solidFill>
                          <a:effectLst/>
                          <a:latin typeface="+mn-lt"/>
                          <a:ea typeface="+mn-ea"/>
                          <a:cs typeface="+mn-cs"/>
                        </a:rPr>
                        <a:t>※計画相談の新規介入月から３か月以内にプランの作成を行う場合</a:t>
                      </a:r>
                      <a:endParaRPr kumimoji="1" lang="ja-JP" altLang="en-US" dirty="0"/>
                    </a:p>
                  </a:txBody>
                  <a:tcPr/>
                </a:tc>
                <a:tc>
                  <a:txBody>
                    <a:bodyPr/>
                    <a:lstStyle/>
                    <a:p>
                      <a:pPr algn="ctr"/>
                      <a:r>
                        <a:rPr kumimoji="1" lang="ja-JP" altLang="ja-JP" sz="1800" kern="1200" dirty="0">
                          <a:solidFill>
                            <a:schemeClr val="dk1"/>
                          </a:solidFill>
                          <a:effectLst/>
                          <a:latin typeface="+mn-lt"/>
                          <a:ea typeface="+mn-ea"/>
                          <a:cs typeface="+mn-cs"/>
                        </a:rPr>
                        <a:t>１１，０００円</a:t>
                      </a:r>
                      <a:endParaRPr kumimoji="1" lang="ja-JP" altLang="en-US" dirty="0"/>
                    </a:p>
                  </a:txBody>
                  <a:tcPr/>
                </a:tc>
                <a:extLst>
                  <a:ext uri="{0D108BD9-81ED-4DB2-BD59-A6C34878D82A}">
                    <a16:rowId xmlns:a16="http://schemas.microsoft.com/office/drawing/2014/main" val="1222839666"/>
                  </a:ext>
                </a:extLst>
              </a:tr>
            </a:tbl>
          </a:graphicData>
        </a:graphic>
      </p:graphicFrame>
      <p:sp>
        <p:nvSpPr>
          <p:cNvPr id="9" name="テキスト ボックス 8">
            <a:extLst>
              <a:ext uri="{FF2B5EF4-FFF2-40B4-BE49-F238E27FC236}">
                <a16:creationId xmlns:a16="http://schemas.microsoft.com/office/drawing/2014/main" id="{A2A08230-97B0-443D-837F-A41A2FD49913}"/>
              </a:ext>
            </a:extLst>
          </p:cNvPr>
          <p:cNvSpPr txBox="1"/>
          <p:nvPr/>
        </p:nvSpPr>
        <p:spPr>
          <a:xfrm>
            <a:off x="8278991" y="533541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お知らせだキュン！</a:t>
            </a:r>
          </a:p>
        </p:txBody>
      </p:sp>
    </p:spTree>
    <p:extLst>
      <p:ext uri="{BB962C8B-B14F-4D97-AF65-F5344CB8AC3E}">
        <p14:creationId xmlns:p14="http://schemas.microsoft.com/office/powerpoint/2010/main" val="6300236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79969"/>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クロール: 横 5">
            <a:extLst>
              <a:ext uri="{FF2B5EF4-FFF2-40B4-BE49-F238E27FC236}">
                <a16:creationId xmlns:a16="http://schemas.microsoft.com/office/drawing/2014/main" id="{E745E11E-C528-47F2-A8FB-FD79DC7458C1}"/>
              </a:ext>
            </a:extLst>
          </p:cNvPr>
          <p:cNvSpPr/>
          <p:nvPr/>
        </p:nvSpPr>
        <p:spPr>
          <a:xfrm>
            <a:off x="1981201" y="47487"/>
            <a:ext cx="8048016"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作成報酬（期間限定の市助成金）</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sp>
        <p:nvSpPr>
          <p:cNvPr id="8" name="テキスト ボックス 7">
            <a:extLst>
              <a:ext uri="{FF2B5EF4-FFF2-40B4-BE49-F238E27FC236}">
                <a16:creationId xmlns:a16="http://schemas.microsoft.com/office/drawing/2014/main" id="{DF247212-5EFD-4D4C-AFD1-6EB9EEBEB30F}"/>
              </a:ext>
            </a:extLst>
          </p:cNvPr>
          <p:cNvSpPr txBox="1"/>
          <p:nvPr/>
        </p:nvSpPr>
        <p:spPr>
          <a:xfrm>
            <a:off x="8278991" y="533541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お知らせだキュン！</a:t>
            </a:r>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fontScale="90000"/>
          </a:bodyPr>
          <a:lstStyle/>
          <a:p>
            <a:br>
              <a:rPr kumimoji="1" lang="en-US" altLang="ja-JP" dirty="0">
                <a:highlight>
                  <a:srgbClr val="FFFF00"/>
                </a:highlight>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助成対象の主な条件は次のとおりです。</a:t>
            </a:r>
            <a:br>
              <a:rPr kumimoji="1" lang="en-US" altLang="ja-JP" dirty="0">
                <a:highlight>
                  <a:srgbClr val="FFFF00"/>
                </a:highlight>
                <a:latin typeface="BIZ UDPゴシック" panose="020B0400000000000000" pitchFamily="50" charset="-128"/>
                <a:ea typeface="BIZ UDPゴシック" panose="020B0400000000000000" pitchFamily="50" charset="-128"/>
              </a:rPr>
            </a:br>
            <a:br>
              <a:rPr kumimoji="1" lang="en-US" altLang="ja-JP" sz="2400" dirty="0">
                <a:highlight>
                  <a:srgbClr val="FFFF00"/>
                </a:highlight>
                <a:latin typeface="BIZ UDPゴシック" panose="020B0400000000000000" pitchFamily="50" charset="-128"/>
                <a:ea typeface="BIZ UDPゴシック" panose="020B0400000000000000" pitchFamily="50" charset="-128"/>
              </a:rPr>
            </a:br>
            <a:br>
              <a:rPr kumimoji="1" lang="en-US" altLang="ja-JP" sz="2400" dirty="0">
                <a:highlight>
                  <a:srgbClr val="FFFF00"/>
                </a:highlight>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r>
              <a:rPr kumimoji="1" lang="ja-JP" altLang="en-US" u="sng" dirty="0">
                <a:latin typeface="BIZ UDPゴシック" panose="020B0400000000000000" pitchFamily="50" charset="-128"/>
                <a:ea typeface="BIZ UDPゴシック" panose="020B0400000000000000" pitchFamily="50" charset="-128"/>
              </a:rPr>
              <a:t>その他詳細は別紙の手引きをご覧ください。</a:t>
            </a:r>
            <a:br>
              <a:rPr kumimoji="1" lang="en-US" altLang="ja-JP" u="sng" dirty="0">
                <a:latin typeface="BIZ UDPゴシック" panose="020B0400000000000000" pitchFamily="50" charset="-128"/>
                <a:ea typeface="BIZ UDPゴシック" panose="020B0400000000000000" pitchFamily="50" charset="-128"/>
              </a:rPr>
            </a:br>
            <a:endParaRPr kumimoji="1" lang="ja-JP" altLang="en-US" u="sng" dirty="0">
              <a:latin typeface="BIZ UDPゴシック" panose="020B0400000000000000" pitchFamily="50" charset="-128"/>
              <a:ea typeface="BIZ UDPゴシック" panose="020B0400000000000000" pitchFamily="50" charset="-128"/>
            </a:endParaRPr>
          </a:p>
        </p:txBody>
      </p:sp>
      <p:graphicFrame>
        <p:nvGraphicFramePr>
          <p:cNvPr id="10" name="表 10">
            <a:extLst>
              <a:ext uri="{FF2B5EF4-FFF2-40B4-BE49-F238E27FC236}">
                <a16:creationId xmlns:a16="http://schemas.microsoft.com/office/drawing/2014/main" id="{3BEE36AE-05F2-4E97-A88F-FA07BEAD2D52}"/>
              </a:ext>
            </a:extLst>
          </p:cNvPr>
          <p:cNvGraphicFramePr>
            <a:graphicFrameLocks noGrp="1"/>
          </p:cNvGraphicFramePr>
          <p:nvPr>
            <p:extLst>
              <p:ext uri="{D42A27DB-BD31-4B8C-83A1-F6EECF244321}">
                <p14:modId xmlns:p14="http://schemas.microsoft.com/office/powerpoint/2010/main" val="4100270702"/>
              </p:ext>
            </p:extLst>
          </p:nvPr>
        </p:nvGraphicFramePr>
        <p:xfrm>
          <a:off x="1552575" y="1838325"/>
          <a:ext cx="9145766" cy="2409828"/>
        </p:xfrm>
        <a:graphic>
          <a:graphicData uri="http://schemas.openxmlformats.org/drawingml/2006/table">
            <a:tbl>
              <a:tblPr firstRow="1" bandRow="1">
                <a:tableStyleId>{5C22544A-7EE6-4342-B048-85BDC9FD1C3A}</a:tableStyleId>
              </a:tblPr>
              <a:tblGrid>
                <a:gridCol w="9145766">
                  <a:extLst>
                    <a:ext uri="{9D8B030D-6E8A-4147-A177-3AD203B41FA5}">
                      <a16:colId xmlns:a16="http://schemas.microsoft.com/office/drawing/2014/main" val="1085540444"/>
                    </a:ext>
                  </a:extLst>
                </a:gridCol>
              </a:tblGrid>
              <a:tr h="420855">
                <a:tc>
                  <a:txBody>
                    <a:bodyPr/>
                    <a:lstStyle/>
                    <a:p>
                      <a:pPr algn="ctr"/>
                      <a:r>
                        <a:rPr kumimoji="1" lang="ja-JP" altLang="en-US" dirty="0"/>
                        <a:t>主な条件</a:t>
                      </a:r>
                    </a:p>
                  </a:txBody>
                  <a:tcPr/>
                </a:tc>
                <a:extLst>
                  <a:ext uri="{0D108BD9-81ED-4DB2-BD59-A6C34878D82A}">
                    <a16:rowId xmlns:a16="http://schemas.microsoft.com/office/drawing/2014/main" val="620735543"/>
                  </a:ext>
                </a:extLst>
              </a:tr>
              <a:tr h="726408">
                <a:tc>
                  <a:txBody>
                    <a:bodyPr/>
                    <a:lstStyle/>
                    <a:p>
                      <a:r>
                        <a:rPr kumimoji="1" lang="ja-JP" altLang="en-US" sz="1800" dirty="0">
                          <a:latin typeface="BIZ UDPゴシック" panose="020B0400000000000000" pitchFamily="50" charset="-128"/>
                          <a:ea typeface="BIZ UDPゴシック" panose="020B0400000000000000" pitchFamily="50" charset="-128"/>
                        </a:rPr>
                        <a:t>相談支援専門員（藤沢市外事業所従事者も対象）が計画相談支援を提供する対象者に藤沢市安全・安心プランの作成支援を行い、作成したプランを当市に提出した場合</a:t>
                      </a:r>
                      <a:endParaRPr kumimoji="1" lang="ja-JP" altLang="en-US" dirty="0"/>
                    </a:p>
                  </a:txBody>
                  <a:tcPr/>
                </a:tc>
                <a:extLst>
                  <a:ext uri="{0D108BD9-81ED-4DB2-BD59-A6C34878D82A}">
                    <a16:rowId xmlns:a16="http://schemas.microsoft.com/office/drawing/2014/main" val="290641751"/>
                  </a:ext>
                </a:extLst>
              </a:tr>
              <a:tr h="420855">
                <a:tc>
                  <a:txBody>
                    <a:bodyPr/>
                    <a:lstStyle/>
                    <a:p>
                      <a:r>
                        <a:rPr lang="ja-JP" altLang="en-US" sz="1800" dirty="0">
                          <a:latin typeface="BIZ UDPゴシック" panose="020B0400000000000000" pitchFamily="50" charset="-128"/>
                          <a:ea typeface="BIZ UDPゴシック" panose="020B0400000000000000" pitchFamily="50" charset="-128"/>
                        </a:rPr>
                        <a:t>作成対象者は、藤沢市が援護する者であること</a:t>
                      </a:r>
                      <a:endParaRPr kumimoji="1" lang="ja-JP" altLang="en-US" dirty="0"/>
                    </a:p>
                  </a:txBody>
                  <a:tcPr/>
                </a:tc>
                <a:extLst>
                  <a:ext uri="{0D108BD9-81ED-4DB2-BD59-A6C34878D82A}">
                    <a16:rowId xmlns:a16="http://schemas.microsoft.com/office/drawing/2014/main" val="678043507"/>
                  </a:ext>
                </a:extLst>
              </a:tr>
              <a:tr h="420855">
                <a:tc>
                  <a:txBody>
                    <a:bodyPr/>
                    <a:lstStyle/>
                    <a:p>
                      <a:r>
                        <a:rPr lang="ja-JP" altLang="en-US" sz="1800" dirty="0">
                          <a:latin typeface="BIZ UDPゴシック" panose="020B0400000000000000" pitchFamily="50" charset="-128"/>
                          <a:ea typeface="BIZ UDPゴシック" panose="020B0400000000000000" pitchFamily="50" charset="-128"/>
                        </a:rPr>
                        <a:t>２０２５年４月１日～２０２６年３月３１日までに作成されたプランであること</a:t>
                      </a:r>
                      <a:endParaRPr kumimoji="1" lang="ja-JP" altLang="en-US" dirty="0"/>
                    </a:p>
                  </a:txBody>
                  <a:tcPr/>
                </a:tc>
                <a:extLst>
                  <a:ext uri="{0D108BD9-81ED-4DB2-BD59-A6C34878D82A}">
                    <a16:rowId xmlns:a16="http://schemas.microsoft.com/office/drawing/2014/main" val="460146109"/>
                  </a:ext>
                </a:extLst>
              </a:tr>
              <a:tr h="420855">
                <a:tc>
                  <a:txBody>
                    <a:bodyPr/>
                    <a:lstStyle/>
                    <a:p>
                      <a:r>
                        <a:rPr lang="ja-JP" altLang="en-US" sz="1800" dirty="0">
                          <a:latin typeface="BIZ UDPゴシック" panose="020B0400000000000000" pitchFamily="50" charset="-128"/>
                          <a:ea typeface="BIZ UDPゴシック" panose="020B0400000000000000" pitchFamily="50" charset="-128"/>
                        </a:rPr>
                        <a:t>作成対象者一人につき、助成回数は</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件（</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回）まで</a:t>
                      </a:r>
                      <a:endParaRPr kumimoji="1" lang="ja-JP" altLang="en-US" dirty="0"/>
                    </a:p>
                  </a:txBody>
                  <a:tcPr/>
                </a:tc>
                <a:extLst>
                  <a:ext uri="{0D108BD9-81ED-4DB2-BD59-A6C34878D82A}">
                    <a16:rowId xmlns:a16="http://schemas.microsoft.com/office/drawing/2014/main" val="2226643331"/>
                  </a:ext>
                </a:extLst>
              </a:tr>
            </a:tbl>
          </a:graphicData>
        </a:graphic>
      </p:graphicFrame>
      <p:pic>
        <p:nvPicPr>
          <p:cNvPr id="7" name="図 6">
            <a:extLst>
              <a:ext uri="{FF2B5EF4-FFF2-40B4-BE49-F238E27FC236}">
                <a16:creationId xmlns:a16="http://schemas.microsoft.com/office/drawing/2014/main" id="{DDA0A275-6D43-41E5-99D6-BCCDB198C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1" y="4115225"/>
            <a:ext cx="2994380" cy="2994380"/>
          </a:xfrm>
          <a:prstGeom prst="rect">
            <a:avLst/>
          </a:prstGeom>
        </p:spPr>
      </p:pic>
    </p:spTree>
    <p:extLst>
      <p:ext uri="{BB962C8B-B14F-4D97-AF65-F5344CB8AC3E}">
        <p14:creationId xmlns:p14="http://schemas.microsoft.com/office/powerpoint/2010/main" val="104851958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309309" y="814471"/>
            <a:ext cx="9997472" cy="4567581"/>
          </a:xfrm>
        </p:spPr>
        <p:txBody>
          <a:bodyPr>
            <a:normAutofit/>
          </a:bodyPr>
          <a:lstStyle/>
          <a:p>
            <a:br>
              <a:rPr kumimoji="1" lang="en-US" altLang="ja-JP" dirty="0">
                <a:highlight>
                  <a:srgbClr val="FFFF00"/>
                </a:highlight>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災害時や主たる支援者の不在時、等の緊急時における支援を円滑</a:t>
            </a:r>
            <a:r>
              <a:rPr lang="ja-JP" altLang="en-US" dirty="0">
                <a:latin typeface="BIZ UDPゴシック" panose="020B0400000000000000" pitchFamily="50" charset="-128"/>
                <a:ea typeface="BIZ UDPゴシック" panose="020B0400000000000000" pitchFamily="50" charset="-128"/>
              </a:rPr>
              <a:t>なものにするには</a:t>
            </a:r>
            <a:r>
              <a:rPr kumimoji="1" lang="ja-JP" altLang="en-US" dirty="0">
                <a:latin typeface="BIZ UDPゴシック" panose="020B0400000000000000" pitchFamily="50" charset="-128"/>
                <a:ea typeface="BIZ UDPゴシック" panose="020B0400000000000000" pitchFamily="50" charset="-128"/>
              </a:rPr>
              <a:t>、事前の備えと綿密な計画が必要です。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藤沢市では、安全・安心プランの活用をとおして、</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災害時や</a:t>
            </a:r>
            <a:r>
              <a:rPr lang="ja-JP" altLang="en-US" dirty="0">
                <a:latin typeface="BIZ UDPゴシック" panose="020B0400000000000000" pitchFamily="50" charset="-128"/>
                <a:ea typeface="BIZ UDPゴシック" panose="020B0400000000000000" pitchFamily="50" charset="-128"/>
              </a:rPr>
              <a:t>緊急時</a:t>
            </a:r>
            <a:r>
              <a:rPr kumimoji="1" lang="ja-JP" altLang="en-US" dirty="0">
                <a:latin typeface="BIZ UDPゴシック" panose="020B0400000000000000" pitchFamily="50" charset="-128"/>
                <a:ea typeface="BIZ UDPゴシック" panose="020B0400000000000000" pitchFamily="50" charset="-128"/>
              </a:rPr>
              <a:t>の備えの重要性を啓発して参ります。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endParaRPr kumimoji="1" lang="ja-JP" altLang="en-US" u="sng"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さいごに</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5" name="図 4">
            <a:extLst>
              <a:ext uri="{FF2B5EF4-FFF2-40B4-BE49-F238E27FC236}">
                <a16:creationId xmlns:a16="http://schemas.microsoft.com/office/drawing/2014/main" id="{2DA434F6-2FE4-4F21-9D44-5CB3AAA11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54" y="4057738"/>
            <a:ext cx="2306708" cy="2648628"/>
          </a:xfrm>
          <a:prstGeom prst="rect">
            <a:avLst/>
          </a:prstGeom>
        </p:spPr>
      </p:pic>
    </p:spTree>
    <p:extLst>
      <p:ext uri="{BB962C8B-B14F-4D97-AF65-F5344CB8AC3E}">
        <p14:creationId xmlns:p14="http://schemas.microsoft.com/office/powerpoint/2010/main" val="18194318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１　この資料について（安全・安心プランってなに？）</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２　プランの活用方法は？</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３　実際に作ってみよう！</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４　作成報酬（期間限定の市助成金）</a:t>
            </a:r>
            <a:br>
              <a:rPr lang="ja-JP" altLang="en-US"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目次</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8" name="図 7">
            <a:extLst>
              <a:ext uri="{FF2B5EF4-FFF2-40B4-BE49-F238E27FC236}">
                <a16:creationId xmlns:a16="http://schemas.microsoft.com/office/drawing/2014/main" id="{E8D709B3-FE72-4B2D-B350-6230B326C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938" y="2047493"/>
            <a:ext cx="4076701" cy="4810507"/>
          </a:xfrm>
          <a:prstGeom prst="rect">
            <a:avLst/>
          </a:prstGeom>
        </p:spPr>
      </p:pic>
      <p:sp>
        <p:nvSpPr>
          <p:cNvPr id="11" name="テキスト ボックス 10">
            <a:extLst>
              <a:ext uri="{FF2B5EF4-FFF2-40B4-BE49-F238E27FC236}">
                <a16:creationId xmlns:a16="http://schemas.microsoft.com/office/drawing/2014/main" id="{63DB5670-93E8-4FA0-8829-F15C4FE5BA49}"/>
              </a:ext>
            </a:extLst>
          </p:cNvPr>
          <p:cNvSpPr txBox="1"/>
          <p:nvPr/>
        </p:nvSpPr>
        <p:spPr>
          <a:xfrm rot="20391292">
            <a:off x="7709024" y="2849291"/>
            <a:ext cx="2400105" cy="923330"/>
          </a:xfrm>
          <a:prstGeom prst="rect">
            <a:avLst/>
          </a:prstGeom>
          <a:noFill/>
        </p:spPr>
        <p:txBody>
          <a:bodyPr wrap="square" rtlCol="0">
            <a:spAutoFit/>
          </a:bodyPr>
          <a:lstStyle/>
          <a:p>
            <a:r>
              <a:rPr kumimoji="1" lang="ja-JP" altLang="en-US" sz="5400" b="1" dirty="0">
                <a:latin typeface="BIZ UDP新丸ゴ" panose="020F0400000000000000" pitchFamily="50" charset="-128"/>
                <a:ea typeface="BIZ UDP新丸ゴ" panose="020F0400000000000000" pitchFamily="50" charset="-128"/>
              </a:rPr>
              <a:t>もくじ</a:t>
            </a:r>
          </a:p>
        </p:txBody>
      </p:sp>
    </p:spTree>
    <p:extLst>
      <p:ext uri="{BB962C8B-B14F-4D97-AF65-F5344CB8AC3E}">
        <p14:creationId xmlns:p14="http://schemas.microsoft.com/office/powerpoint/2010/main" val="292506568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・この資料は、藤沢市安全・安心プランの作成をされる</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支援者様向けの資料です。</a:t>
            </a:r>
            <a:br>
              <a:rPr kumimoji="1" lang="en-US" altLang="ja-JP" sz="2800" dirty="0">
                <a:latin typeface="BIZ UDPゴシック" panose="020B0400000000000000" pitchFamily="50" charset="-128"/>
                <a:ea typeface="BIZ UDPゴシック" panose="020B0400000000000000" pitchFamily="50" charset="-128"/>
              </a:rPr>
            </a:b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・安全・安心プランの作成に際する留意点や大切にしている</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視点、等を理解していただくために、作成手順や作成過程</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を解説するために作成いたしました。</a:t>
            </a:r>
            <a:br>
              <a:rPr kumimoji="1" lang="en-US" altLang="ja-JP" sz="2800" dirty="0">
                <a:latin typeface="BIZ UDPゴシック" panose="020B0400000000000000" pitchFamily="50" charset="-128"/>
                <a:ea typeface="BIZ UDPゴシック" panose="020B0400000000000000" pitchFamily="50" charset="-128"/>
              </a:rPr>
            </a:br>
            <a:br>
              <a:rPr kumimoji="1" lang="en-US" altLang="ja-JP"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・藤沢市のホームページにて公開しています</a:t>
            </a:r>
            <a:br>
              <a:rPr lang="en-US" altLang="ja-JP"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　ので、必要な時にご活用ください。</a:t>
            </a:r>
            <a:br>
              <a:rPr lang="en-US" altLang="ja-JP" sz="2800"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（藤沢市</a:t>
            </a:r>
            <a:r>
              <a:rPr lang="en-US" altLang="ja-JP" sz="2000" dirty="0">
                <a:latin typeface="BIZ UDPゴシック" panose="020B0400000000000000" pitchFamily="50" charset="-128"/>
                <a:ea typeface="BIZ UDPゴシック" panose="020B0400000000000000" pitchFamily="50" charset="-128"/>
              </a:rPr>
              <a:t>HP</a:t>
            </a:r>
            <a:r>
              <a:rPr lang="ja-JP" altLang="en-US" sz="2000" dirty="0">
                <a:latin typeface="BIZ UDPゴシック" panose="020B0400000000000000" pitchFamily="50" charset="-128"/>
                <a:ea typeface="BIZ UDPゴシック" panose="020B0400000000000000" pitchFamily="50" charset="-128"/>
              </a:rPr>
              <a:t>＞「安全・安心プラン」の作成及び活用について）</a:t>
            </a:r>
            <a:endParaRPr kumimoji="1" lang="ja-JP" altLang="en-US" sz="2800" dirty="0">
              <a:latin typeface="BIZ UDPゴシック" panose="020B0400000000000000" pitchFamily="50" charset="-128"/>
              <a:ea typeface="BIZ UDPゴシック" panose="020B0400000000000000" pitchFamily="50" charset="-128"/>
            </a:endParaRPr>
          </a:p>
        </p:txBody>
      </p:sp>
      <p:pic>
        <p:nvPicPr>
          <p:cNvPr id="6" name="コンテンツ プレースホルダー 5">
            <a:extLst>
              <a:ext uri="{FF2B5EF4-FFF2-40B4-BE49-F238E27FC236}">
                <a16:creationId xmlns:a16="http://schemas.microsoft.com/office/drawing/2014/main" id="{E92166C9-A011-44FF-B98E-11A2376110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1704" y="3429000"/>
            <a:ext cx="3117051" cy="3157508"/>
          </a:xfrm>
        </p:spPr>
      </p:pic>
      <p:sp>
        <p:nvSpPr>
          <p:cNvPr id="7" name="スクロール: 横 6">
            <a:extLst>
              <a:ext uri="{FF2B5EF4-FFF2-40B4-BE49-F238E27FC236}">
                <a16:creationId xmlns:a16="http://schemas.microsoft.com/office/drawing/2014/main" id="{C93771B6-3BD7-42F3-A054-21981895D1FB}"/>
              </a:ext>
            </a:extLst>
          </p:cNvPr>
          <p:cNvSpPr/>
          <p:nvPr/>
        </p:nvSpPr>
        <p:spPr>
          <a:xfrm>
            <a:off x="2208179" y="47487"/>
            <a:ext cx="7821037" cy="1033433"/>
          </a:xfrm>
          <a:prstGeom prst="horizontalScroll">
            <a:avLst/>
          </a:prstGeom>
          <a:blipFill dpi="0" rotWithShape="1">
            <a:blip r:embed="rId4"/>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この資料について</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spTree>
    <p:extLst>
      <p:ext uri="{BB962C8B-B14F-4D97-AF65-F5344CB8AC3E}">
        <p14:creationId xmlns:p14="http://schemas.microsoft.com/office/powerpoint/2010/main" val="30084235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・安全・安心プランは、緊急時や突発的に相談が必要になった時等のために、次のようなことを事前にご本人やご家族と相談しながら緊急時に備えて作成するプランです。</a:t>
            </a:r>
            <a:br>
              <a:rPr kumimoji="1" lang="en-US" altLang="ja-JP" sz="2800" dirty="0">
                <a:latin typeface="BIZ UDPゴシック" panose="020B0400000000000000" pitchFamily="50" charset="-128"/>
                <a:ea typeface="BIZ UDPゴシック" panose="020B0400000000000000" pitchFamily="50" charset="-128"/>
              </a:rPr>
            </a:b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☆どのような支援が必要か？</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☆どこに相談したらよいか？</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☆どのようなサービスが利用できるのか？</a:t>
            </a:r>
            <a:br>
              <a:rPr kumimoji="1" lang="en-US" altLang="ja-JP" sz="2800" dirty="0">
                <a:latin typeface="BIZ UDPゴシック" panose="020B0400000000000000" pitchFamily="50" charset="-128"/>
                <a:ea typeface="BIZ UDPゴシック" panose="020B0400000000000000" pitchFamily="50" charset="-128"/>
              </a:rPr>
            </a:b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・記載した内容は、支援者全員で確認します。</a:t>
            </a:r>
          </a:p>
        </p:txBody>
      </p:sp>
      <p:sp>
        <p:nvSpPr>
          <p:cNvPr id="10" name="スクロール: 横 9">
            <a:extLst>
              <a:ext uri="{FF2B5EF4-FFF2-40B4-BE49-F238E27FC236}">
                <a16:creationId xmlns:a16="http://schemas.microsoft.com/office/drawing/2014/main" id="{01A9B84D-AABF-4975-A670-2E3F3D0227E0}"/>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安全・安心プランってなに？</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7" name="コンテンツ プレースホルダー 8">
            <a:extLst>
              <a:ext uri="{FF2B5EF4-FFF2-40B4-BE49-F238E27FC236}">
                <a16:creationId xmlns:a16="http://schemas.microsoft.com/office/drawing/2014/main" id="{D8EF11AB-68E6-44CD-B7ED-3C4A821D3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203" y="4020190"/>
            <a:ext cx="2007848" cy="2703819"/>
          </a:xfrm>
          <a:prstGeom prst="rect">
            <a:avLst/>
          </a:prstGeom>
        </p:spPr>
      </p:pic>
    </p:spTree>
    <p:extLst>
      <p:ext uri="{BB962C8B-B14F-4D97-AF65-F5344CB8AC3E}">
        <p14:creationId xmlns:p14="http://schemas.microsoft.com/office/powerpoint/2010/main" val="6064503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・緊急時や主たる支援者の不在時、災害時、等の具体</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的な支援に必要な、情報共有及び支援チームの構築。</a:t>
            </a:r>
            <a:br>
              <a:rPr kumimoji="1" lang="en-US" altLang="ja-JP" sz="2800" dirty="0">
                <a:latin typeface="BIZ UDPゴシック" panose="020B0400000000000000" pitchFamily="50" charset="-128"/>
                <a:ea typeface="BIZ UDPゴシック" panose="020B0400000000000000" pitchFamily="50" charset="-128"/>
              </a:rPr>
            </a:b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・個別支援計画やサービス等利用計画の作成に必要</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な情報の収集及び具体的な支援につながる方策。</a:t>
            </a:r>
            <a:br>
              <a:rPr kumimoji="1" lang="en-US" altLang="ja-JP" sz="2800" dirty="0">
                <a:latin typeface="BIZ UDPゴシック" panose="020B0400000000000000" pitchFamily="50" charset="-128"/>
                <a:ea typeface="BIZ UDPゴシック" panose="020B0400000000000000" pitchFamily="50" charset="-128"/>
              </a:rPr>
            </a:b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・プランの作成過程</a:t>
            </a:r>
            <a:r>
              <a:rPr lang="ja-JP" altLang="en-US" sz="2800" dirty="0">
                <a:latin typeface="BIZ UDPゴシック" panose="020B0400000000000000" pitchFamily="50" charset="-128"/>
                <a:ea typeface="BIZ UDPゴシック" panose="020B0400000000000000" pitchFamily="50" charset="-128"/>
              </a:rPr>
              <a:t>において、</a:t>
            </a:r>
            <a:r>
              <a:rPr kumimoji="1" lang="ja-JP" altLang="en-US" sz="2800" dirty="0">
                <a:latin typeface="BIZ UDPゴシック" panose="020B0400000000000000" pitchFamily="50" charset="-128"/>
                <a:ea typeface="BIZ UDPゴシック" panose="020B0400000000000000" pitchFamily="50" charset="-128"/>
              </a:rPr>
              <a:t>ご本人やご家族</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に必要な支援体制の整備や地域の社会資源</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の創出を促進する。</a:t>
            </a:r>
          </a:p>
        </p:txBody>
      </p:sp>
      <p:sp>
        <p:nvSpPr>
          <p:cNvPr id="6" name="スクロール: 横 5">
            <a:extLst>
              <a:ext uri="{FF2B5EF4-FFF2-40B4-BE49-F238E27FC236}">
                <a16:creationId xmlns:a16="http://schemas.microsoft.com/office/drawing/2014/main" id="{8BF82A45-0E27-46D6-8948-63FCAEC24DF7}"/>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プランの活用方法は？</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10" name="コンテンツ プレースホルダー 8">
            <a:extLst>
              <a:ext uri="{FF2B5EF4-FFF2-40B4-BE49-F238E27FC236}">
                <a16:creationId xmlns:a16="http://schemas.microsoft.com/office/drawing/2014/main" id="{64DB35A7-0F1C-410E-A3C0-889842570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203" y="4020190"/>
            <a:ext cx="2007848" cy="2703819"/>
          </a:xfrm>
          <a:prstGeom prst="rect">
            <a:avLst/>
          </a:prstGeom>
        </p:spPr>
      </p:pic>
    </p:spTree>
    <p:extLst>
      <p:ext uri="{BB962C8B-B14F-4D97-AF65-F5344CB8AC3E}">
        <p14:creationId xmlns:p14="http://schemas.microsoft.com/office/powerpoint/2010/main" val="101070134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9459"/>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endParaRPr kumimoji="1" lang="ja-JP" altLang="en-US" sz="2400"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4"/>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プランの様式（記入例有）</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sp>
        <p:nvSpPr>
          <p:cNvPr id="13" name="テキスト ボックス 12">
            <a:extLst>
              <a:ext uri="{FF2B5EF4-FFF2-40B4-BE49-F238E27FC236}">
                <a16:creationId xmlns:a16="http://schemas.microsoft.com/office/drawing/2014/main" id="{26A8936D-7B48-4601-AD86-92138003D26D}"/>
              </a:ext>
            </a:extLst>
          </p:cNvPr>
          <p:cNvSpPr txBox="1"/>
          <p:nvPr/>
        </p:nvSpPr>
        <p:spPr>
          <a:xfrm>
            <a:off x="2244508" y="1341598"/>
            <a:ext cx="10205646" cy="954107"/>
          </a:xfrm>
          <a:prstGeom prst="rect">
            <a:avLst/>
          </a:prstGeom>
          <a:noFill/>
        </p:spPr>
        <p:txBody>
          <a:bodyPr wrap="square" rtlCol="0">
            <a:spAutoFit/>
          </a:bodyPr>
          <a:lstStyle/>
          <a:p>
            <a:r>
              <a:rPr kumimoji="1" lang="ja-JP" altLang="en-US" sz="2800" b="1" dirty="0">
                <a:latin typeface="BIZ UDP新ゴ Light" panose="020B0300000000000000" pitchFamily="50" charset="-128"/>
                <a:ea typeface="BIZ UDP新ゴ Light" panose="020B0300000000000000" pitchFamily="50" charset="-128"/>
              </a:rPr>
              <a:t>藤沢市の安全・安心プランの様式はこちらです。</a:t>
            </a:r>
            <a:endParaRPr kumimoji="1" lang="en-US" altLang="ja-JP" sz="2800" b="1" dirty="0">
              <a:latin typeface="BIZ UDP新ゴ Light" panose="020B0300000000000000" pitchFamily="50" charset="-128"/>
              <a:ea typeface="BIZ UDP新ゴ Light" panose="020B0300000000000000" pitchFamily="50" charset="-128"/>
            </a:endParaRPr>
          </a:p>
          <a:p>
            <a:r>
              <a:rPr kumimoji="1" lang="ja-JP" altLang="en-US" sz="2800" b="1" dirty="0">
                <a:latin typeface="BIZ UDP新ゴ Light" panose="020B0300000000000000" pitchFamily="50" charset="-128"/>
                <a:ea typeface="BIZ UDP新ゴ Light" panose="020B0300000000000000" pitchFamily="50" charset="-128"/>
              </a:rPr>
              <a:t>（アイコンをクリックすると閲覧できます。）</a:t>
            </a:r>
          </a:p>
        </p:txBody>
      </p:sp>
      <p:pic>
        <p:nvPicPr>
          <p:cNvPr id="22" name="図 21">
            <a:extLst>
              <a:ext uri="{FF2B5EF4-FFF2-40B4-BE49-F238E27FC236}">
                <a16:creationId xmlns:a16="http://schemas.microsoft.com/office/drawing/2014/main" id="{D2BF20DF-CADA-4736-A061-D8FD82179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416" y="2590662"/>
            <a:ext cx="4419738" cy="4419738"/>
          </a:xfrm>
          <a:prstGeom prst="rect">
            <a:avLst/>
          </a:prstGeom>
        </p:spPr>
      </p:pic>
      <p:sp>
        <p:nvSpPr>
          <p:cNvPr id="23" name="テキスト ボックス 22">
            <a:extLst>
              <a:ext uri="{FF2B5EF4-FFF2-40B4-BE49-F238E27FC236}">
                <a16:creationId xmlns:a16="http://schemas.microsoft.com/office/drawing/2014/main" id="{E5382DEB-A82A-4428-A267-004E860A2ACD}"/>
              </a:ext>
            </a:extLst>
          </p:cNvPr>
          <p:cNvSpPr txBox="1"/>
          <p:nvPr/>
        </p:nvSpPr>
        <p:spPr>
          <a:xfrm>
            <a:off x="6651291" y="3407903"/>
            <a:ext cx="3741860" cy="646331"/>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様式は市ホームページにも</a:t>
            </a:r>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a:latin typeface="HGS創英角ﾎﾟｯﾌﾟ体" panose="040B0A00000000000000" pitchFamily="50" charset="-128"/>
                <a:ea typeface="HGS創英角ﾎﾟｯﾌﾟ体" panose="040B0A00000000000000" pitchFamily="50" charset="-128"/>
              </a:rPr>
              <a:t>掲載されてるキュン！</a:t>
            </a:r>
          </a:p>
        </p:txBody>
      </p:sp>
      <p:grpSp>
        <p:nvGrpSpPr>
          <p:cNvPr id="11" name="グループ化 10">
            <a:extLst>
              <a:ext uri="{FF2B5EF4-FFF2-40B4-BE49-F238E27FC236}">
                <a16:creationId xmlns:a16="http://schemas.microsoft.com/office/drawing/2014/main" id="{F0BBE9E5-783F-461B-B8E4-966EA96AA0E0}"/>
              </a:ext>
            </a:extLst>
          </p:cNvPr>
          <p:cNvGrpSpPr/>
          <p:nvPr/>
        </p:nvGrpSpPr>
        <p:grpSpPr>
          <a:xfrm>
            <a:off x="1569850" y="2892916"/>
            <a:ext cx="4419738" cy="1503054"/>
            <a:chOff x="1964610" y="2677473"/>
            <a:chExt cx="8261702" cy="1503054"/>
          </a:xfrm>
        </p:grpSpPr>
        <p:sp>
          <p:nvSpPr>
            <p:cNvPr id="12" name="フローチャート: 処理 11">
              <a:extLst>
                <a:ext uri="{FF2B5EF4-FFF2-40B4-BE49-F238E27FC236}">
                  <a16:creationId xmlns:a16="http://schemas.microsoft.com/office/drawing/2014/main" id="{2DE48AB9-F6BE-4145-83C4-3ACC6129E25A}"/>
                </a:ext>
              </a:extLst>
            </p:cNvPr>
            <p:cNvSpPr/>
            <p:nvPr/>
          </p:nvSpPr>
          <p:spPr>
            <a:xfrm>
              <a:off x="1964610" y="2677473"/>
              <a:ext cx="8261702" cy="1503054"/>
            </a:xfrm>
            <a:prstGeom prst="flowChartProcess">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30928EE-F916-40F6-A4A8-DBD306BFE2F7}"/>
                </a:ext>
              </a:extLst>
            </p:cNvPr>
            <p:cNvSpPr txBox="1"/>
            <p:nvPr/>
          </p:nvSpPr>
          <p:spPr>
            <a:xfrm>
              <a:off x="2210438" y="3105835"/>
              <a:ext cx="5309198" cy="646331"/>
            </a:xfrm>
            <a:prstGeom prst="rect">
              <a:avLst/>
            </a:prstGeom>
            <a:noFill/>
          </p:spPr>
          <p:txBody>
            <a:bodyPr wrap="square" rtlCol="0">
              <a:spAutoFit/>
            </a:bodyPr>
            <a:lstStyle/>
            <a:p>
              <a:r>
                <a:rPr kumimoji="1" lang="ja-JP" altLang="en-US" sz="1800" dirty="0">
                  <a:latin typeface="BIZ UDPゴシック" panose="020B0400000000000000" pitchFamily="50" charset="-128"/>
                  <a:ea typeface="BIZ UDPゴシック" panose="020B0400000000000000" pitchFamily="50" charset="-128"/>
                </a:rPr>
                <a:t>藤沢市安全・安心プラン</a:t>
              </a:r>
              <a:endParaRPr kumimoji="1" lang="en-US" altLang="ja-JP" sz="180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記入様式（記入例有）</a:t>
              </a:r>
              <a:endParaRPr kumimoji="1" lang="ja-JP" altLang="en-US" sz="1800" dirty="0">
                <a:latin typeface="BIZ UDPゴシック" panose="020B0400000000000000" pitchFamily="50" charset="-128"/>
                <a:ea typeface="BIZ UDPゴシック" panose="020B0400000000000000" pitchFamily="50" charset="-128"/>
              </a:endParaRPr>
            </a:p>
          </p:txBody>
        </p:sp>
        <p:sp>
          <p:nvSpPr>
            <p:cNvPr id="15" name="フローチャート: 処理 14">
              <a:extLst>
                <a:ext uri="{FF2B5EF4-FFF2-40B4-BE49-F238E27FC236}">
                  <a16:creationId xmlns:a16="http://schemas.microsoft.com/office/drawing/2014/main" id="{C7298BF8-20AB-4AF1-8527-3C201D1104E8}"/>
                </a:ext>
              </a:extLst>
            </p:cNvPr>
            <p:cNvSpPr/>
            <p:nvPr/>
          </p:nvSpPr>
          <p:spPr>
            <a:xfrm>
              <a:off x="7128117" y="2790974"/>
              <a:ext cx="2372863" cy="1276052"/>
            </a:xfrm>
            <a:prstGeom prst="flowChartProcess">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5" name="オブジェクト 4">
            <a:extLst>
              <a:ext uri="{FF2B5EF4-FFF2-40B4-BE49-F238E27FC236}">
                <a16:creationId xmlns:a16="http://schemas.microsoft.com/office/drawing/2014/main" id="{7D8D910C-2B20-4B23-9338-83A812BCC027}"/>
              </a:ext>
            </a:extLst>
          </p:cNvPr>
          <p:cNvGraphicFramePr>
            <a:graphicFrameLocks noChangeAspect="1"/>
          </p:cNvGraphicFramePr>
          <p:nvPr>
            <p:extLst>
              <p:ext uri="{D42A27DB-BD31-4B8C-83A1-F6EECF244321}">
                <p14:modId xmlns:p14="http://schemas.microsoft.com/office/powerpoint/2010/main" val="2806553090"/>
              </p:ext>
            </p:extLst>
          </p:nvPr>
        </p:nvGraphicFramePr>
        <p:xfrm>
          <a:off x="4399868" y="3243436"/>
          <a:ext cx="1201691" cy="1041049"/>
        </p:xfrm>
        <a:graphic>
          <a:graphicData uri="http://schemas.openxmlformats.org/presentationml/2006/ole">
            <mc:AlternateContent xmlns:mc="http://schemas.openxmlformats.org/markup-compatibility/2006">
              <mc:Choice xmlns:v="urn:schemas-microsoft-com:vml" Requires="v">
                <p:oleObj spid="_x0000_s1034" name="Worksheet" showAsIcon="1" r:id="rId6" imgW="914400" imgH="792360" progId="Excel.Sheet.12">
                  <p:embed/>
                </p:oleObj>
              </mc:Choice>
              <mc:Fallback>
                <p:oleObj name="Worksheet" showAsIcon="1" r:id="rId6" imgW="914400" imgH="792360" progId="Excel.Sheet.12">
                  <p:embed/>
                  <p:pic>
                    <p:nvPicPr>
                      <p:cNvPr id="0" name=""/>
                      <p:cNvPicPr/>
                      <p:nvPr/>
                    </p:nvPicPr>
                    <p:blipFill>
                      <a:blip r:embed="rId7"/>
                      <a:stretch>
                        <a:fillRect/>
                      </a:stretch>
                    </p:blipFill>
                    <p:spPr>
                      <a:xfrm>
                        <a:off x="4399868" y="3243436"/>
                        <a:ext cx="1201691" cy="1041049"/>
                      </a:xfrm>
                      <a:prstGeom prst="rect">
                        <a:avLst/>
                      </a:prstGeom>
                    </p:spPr>
                  </p:pic>
                </p:oleObj>
              </mc:Fallback>
            </mc:AlternateContent>
          </a:graphicData>
        </a:graphic>
      </p:graphicFrame>
    </p:spTree>
    <p:extLst>
      <p:ext uri="{BB962C8B-B14F-4D97-AF65-F5344CB8AC3E}">
        <p14:creationId xmlns:p14="http://schemas.microsoft.com/office/powerpoint/2010/main" val="28807370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　　　　　　　　本人への聞き取りから有事の際に浮上する課題を引き出し、</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　　　　　　　　緊急時の課題を整理して、プランに明記しましょう。</a:t>
            </a: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graphicFrame>
        <p:nvGraphicFramePr>
          <p:cNvPr id="3" name="表 6">
            <a:extLst>
              <a:ext uri="{FF2B5EF4-FFF2-40B4-BE49-F238E27FC236}">
                <a16:creationId xmlns:a16="http://schemas.microsoft.com/office/drawing/2014/main" id="{8916F30F-003E-4165-9022-B44213026F3B}"/>
              </a:ext>
            </a:extLst>
          </p:cNvPr>
          <p:cNvGraphicFramePr>
            <a:graphicFrameLocks noGrp="1"/>
          </p:cNvGraphicFramePr>
          <p:nvPr>
            <p:extLst>
              <p:ext uri="{D42A27DB-BD31-4B8C-83A1-F6EECF244321}">
                <p14:modId xmlns:p14="http://schemas.microsoft.com/office/powerpoint/2010/main" val="4011457247"/>
              </p:ext>
            </p:extLst>
          </p:nvPr>
        </p:nvGraphicFramePr>
        <p:xfrm>
          <a:off x="1910133" y="1597637"/>
          <a:ext cx="8127999" cy="2565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579066642"/>
                    </a:ext>
                  </a:extLst>
                </a:gridCol>
                <a:gridCol w="2709333">
                  <a:extLst>
                    <a:ext uri="{9D8B030D-6E8A-4147-A177-3AD203B41FA5}">
                      <a16:colId xmlns:a16="http://schemas.microsoft.com/office/drawing/2014/main" val="2411067359"/>
                    </a:ext>
                  </a:extLst>
                </a:gridCol>
                <a:gridCol w="2709333">
                  <a:extLst>
                    <a:ext uri="{9D8B030D-6E8A-4147-A177-3AD203B41FA5}">
                      <a16:colId xmlns:a16="http://schemas.microsoft.com/office/drawing/2014/main" val="1894910126"/>
                    </a:ext>
                  </a:extLst>
                </a:gridCol>
              </a:tblGrid>
              <a:tr h="370840">
                <a:tc>
                  <a:txBody>
                    <a:bodyPr/>
                    <a:lstStyle/>
                    <a:p>
                      <a:pPr algn="ctr"/>
                      <a:r>
                        <a:rPr kumimoji="1" lang="ja-JP" altLang="en-US" dirty="0"/>
                        <a:t>①聞き取り方</a:t>
                      </a:r>
                    </a:p>
                  </a:txBody>
                  <a:tcPr/>
                </a:tc>
                <a:tc>
                  <a:txBody>
                    <a:bodyPr/>
                    <a:lstStyle/>
                    <a:p>
                      <a:pPr algn="ctr"/>
                      <a:r>
                        <a:rPr kumimoji="1" lang="ja-JP" altLang="en-US" dirty="0"/>
                        <a:t>②本人の答え</a:t>
                      </a:r>
                    </a:p>
                  </a:txBody>
                  <a:tcPr/>
                </a:tc>
                <a:tc>
                  <a:txBody>
                    <a:bodyPr/>
                    <a:lstStyle/>
                    <a:p>
                      <a:pPr algn="ctr"/>
                      <a:r>
                        <a:rPr kumimoji="1" lang="ja-JP" altLang="en-US" dirty="0"/>
                        <a:t>③提案</a:t>
                      </a:r>
                    </a:p>
                  </a:txBody>
                  <a:tcPr/>
                </a:tc>
                <a:extLst>
                  <a:ext uri="{0D108BD9-81ED-4DB2-BD59-A6C34878D82A}">
                    <a16:rowId xmlns:a16="http://schemas.microsoft.com/office/drawing/2014/main" val="3349661509"/>
                  </a:ext>
                </a:extLst>
              </a:tr>
              <a:tr h="370840">
                <a:tc>
                  <a:txBody>
                    <a:bodyPr/>
                    <a:lstStyle/>
                    <a:p>
                      <a:r>
                        <a:rPr kumimoji="1" lang="ja-JP" altLang="en-US" dirty="0"/>
                        <a:t>災害時</a:t>
                      </a:r>
                      <a:r>
                        <a:rPr kumimoji="1" lang="en-US" altLang="ja-JP" dirty="0"/>
                        <a:t>/</a:t>
                      </a:r>
                      <a:r>
                        <a:rPr kumimoji="1" lang="ja-JP" altLang="en-US" dirty="0"/>
                        <a:t>介護者不在時はどんなことが不安ですか</a:t>
                      </a:r>
                    </a:p>
                  </a:txBody>
                  <a:tcPr/>
                </a:tc>
                <a:tc>
                  <a:txBody>
                    <a:bodyPr/>
                    <a:lstStyle/>
                    <a:p>
                      <a:r>
                        <a:rPr kumimoji="1" lang="ja-JP" altLang="en-US" dirty="0"/>
                        <a:t>「どこに逃げたらいいかわからない」</a:t>
                      </a:r>
                    </a:p>
                  </a:txBody>
                  <a:tcPr/>
                </a:tc>
                <a:tc>
                  <a:txBody>
                    <a:bodyPr/>
                    <a:lstStyle/>
                    <a:p>
                      <a:r>
                        <a:rPr kumimoji="1" lang="ja-JP" altLang="en-US" dirty="0"/>
                        <a:t>ハザードマップで最寄りの避難所を確認</a:t>
                      </a:r>
                    </a:p>
                  </a:txBody>
                  <a:tcPr/>
                </a:tc>
                <a:extLst>
                  <a:ext uri="{0D108BD9-81ED-4DB2-BD59-A6C34878D82A}">
                    <a16:rowId xmlns:a16="http://schemas.microsoft.com/office/drawing/2014/main" val="3975885166"/>
                  </a:ext>
                </a:extLst>
              </a:tr>
              <a:tr h="370840">
                <a:tc>
                  <a:txBody>
                    <a:bodyPr/>
                    <a:lstStyle/>
                    <a:p>
                      <a:r>
                        <a:rPr kumimoji="1" lang="ja-JP" altLang="en-US" dirty="0"/>
                        <a:t>有事の際に駆けつけてくれる人は近所にいますか</a:t>
                      </a:r>
                    </a:p>
                  </a:txBody>
                  <a:tcPr/>
                </a:tc>
                <a:tc>
                  <a:txBody>
                    <a:bodyPr/>
                    <a:lstStyle/>
                    <a:p>
                      <a:r>
                        <a:rPr kumimoji="1" lang="ja-JP" altLang="en-US" dirty="0"/>
                        <a:t>「家族と友人はおらず、親戚は遠方で支援が期待できない」</a:t>
                      </a:r>
                    </a:p>
                  </a:txBody>
                  <a:tcPr/>
                </a:tc>
                <a:tc>
                  <a:txBody>
                    <a:bodyPr/>
                    <a:lstStyle/>
                    <a:p>
                      <a:r>
                        <a:rPr kumimoji="1" lang="ja-JP" altLang="en-US" dirty="0"/>
                        <a:t>・通所先、民生委員やご近所等との繋がりの確認</a:t>
                      </a:r>
                      <a:endParaRPr kumimoji="1" lang="en-US" altLang="ja-JP" dirty="0"/>
                    </a:p>
                    <a:p>
                      <a:r>
                        <a:rPr kumimoji="1" lang="ja-JP" altLang="en-US" dirty="0"/>
                        <a:t>・必要に応じ入所の検討</a:t>
                      </a:r>
                    </a:p>
                  </a:txBody>
                  <a:tcPr/>
                </a:tc>
                <a:extLst>
                  <a:ext uri="{0D108BD9-81ED-4DB2-BD59-A6C34878D82A}">
                    <a16:rowId xmlns:a16="http://schemas.microsoft.com/office/drawing/2014/main" val="718420850"/>
                  </a:ext>
                </a:extLst>
              </a:tr>
              <a:tr h="370840">
                <a:tc>
                  <a:txBody>
                    <a:bodyPr/>
                    <a:lstStyle/>
                    <a:p>
                      <a:r>
                        <a:rPr kumimoji="1" lang="ja-JP" altLang="en-US" dirty="0"/>
                        <a:t>途切れたら困る支援はなんですか（特に服薬等）</a:t>
                      </a:r>
                    </a:p>
                  </a:txBody>
                  <a:tcPr/>
                </a:tc>
                <a:tc>
                  <a:txBody>
                    <a:bodyPr/>
                    <a:lstStyle/>
                    <a:p>
                      <a:r>
                        <a:rPr kumimoji="1" lang="ja-JP" altLang="en-US" dirty="0"/>
                        <a:t>「精神薬が途切れると発作が出てしまう」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・薬や必要な用品等のストック</a:t>
                      </a:r>
                    </a:p>
                  </a:txBody>
                  <a:tcPr/>
                </a:tc>
                <a:extLst>
                  <a:ext uri="{0D108BD9-81ED-4DB2-BD59-A6C34878D82A}">
                    <a16:rowId xmlns:a16="http://schemas.microsoft.com/office/drawing/2014/main" val="1775500955"/>
                  </a:ext>
                </a:extLst>
              </a:tr>
            </a:tbl>
          </a:graphicData>
        </a:graphic>
      </p:graphicFrame>
      <p:sp>
        <p:nvSpPr>
          <p:cNvPr id="9" name="矢印: 右 8">
            <a:extLst>
              <a:ext uri="{FF2B5EF4-FFF2-40B4-BE49-F238E27FC236}">
                <a16:creationId xmlns:a16="http://schemas.microsoft.com/office/drawing/2014/main" id="{08C7706F-9784-4B03-8B37-3B8AAB5F587D}"/>
              </a:ext>
            </a:extLst>
          </p:cNvPr>
          <p:cNvSpPr/>
          <p:nvPr/>
        </p:nvSpPr>
        <p:spPr>
          <a:xfrm>
            <a:off x="1600200" y="962894"/>
            <a:ext cx="9010347" cy="594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657C9DB4-FC6D-4B74-A37A-8DDE31D5E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04" y="3806111"/>
            <a:ext cx="3612607" cy="3612607"/>
          </a:xfrm>
          <a:prstGeom prst="rect">
            <a:avLst/>
          </a:prstGeom>
        </p:spPr>
      </p:pic>
    </p:spTree>
    <p:extLst>
      <p:ext uri="{BB962C8B-B14F-4D97-AF65-F5344CB8AC3E}">
        <p14:creationId xmlns:p14="http://schemas.microsoft.com/office/powerpoint/2010/main" val="10514271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lstStyle/>
          <a:p>
            <a:br>
              <a:rPr kumimoji="1"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ある日、相談員のあなたはこんなご相談をうけました。</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・最近、家族の体調が悪そうで心配。</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・もし家族が入院すると、自分は取り残されてしまう。</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・急に一人になったとき、支援が受けられるか不安。</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・考えてみれば、災害の時もそうなるかもしれない。</a:t>
            </a: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5" name="図 4">
            <a:extLst>
              <a:ext uri="{FF2B5EF4-FFF2-40B4-BE49-F238E27FC236}">
                <a16:creationId xmlns:a16="http://schemas.microsoft.com/office/drawing/2014/main" id="{9B1867FF-9766-4D97-BA12-AE2FF1B89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93" y="3734515"/>
            <a:ext cx="3612607" cy="3612607"/>
          </a:xfrm>
          <a:prstGeom prst="rect">
            <a:avLst/>
          </a:prstGeom>
        </p:spPr>
      </p:pic>
      <p:sp>
        <p:nvSpPr>
          <p:cNvPr id="3" name="矢印: 折線 2">
            <a:extLst>
              <a:ext uri="{FF2B5EF4-FFF2-40B4-BE49-F238E27FC236}">
                <a16:creationId xmlns:a16="http://schemas.microsoft.com/office/drawing/2014/main" id="{E0E28873-7A06-44F9-AF3C-7D7B087C2991}"/>
              </a:ext>
            </a:extLst>
          </p:cNvPr>
          <p:cNvSpPr/>
          <p:nvPr/>
        </p:nvSpPr>
        <p:spPr>
          <a:xfrm rot="10800000" flipH="1">
            <a:off x="4048740" y="4232480"/>
            <a:ext cx="1120170" cy="1033433"/>
          </a:xfrm>
          <a:prstGeom prst="bentArrow">
            <a:avLst>
              <a:gd name="adj1" fmla="val 25000"/>
              <a:gd name="adj2" fmla="val 237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1D1A45C5-F1E7-4D7E-9CE5-9C71B3BB19C0}"/>
              </a:ext>
            </a:extLst>
          </p:cNvPr>
          <p:cNvSpPr txBox="1"/>
          <p:nvPr/>
        </p:nvSpPr>
        <p:spPr>
          <a:xfrm>
            <a:off x="5244575" y="4733078"/>
            <a:ext cx="6062206" cy="523220"/>
          </a:xfrm>
          <a:prstGeom prst="rect">
            <a:avLst/>
          </a:prstGeom>
          <a:noFill/>
        </p:spPr>
        <p:txBody>
          <a:bodyPr wrap="square" rtlCol="0">
            <a:spAutoFit/>
          </a:bodyPr>
          <a:lstStyle/>
          <a:p>
            <a:r>
              <a:rPr kumimoji="1" lang="ja-JP" altLang="en-US" sz="2800" b="1" u="sng" dirty="0">
                <a:latin typeface="BIZ UDP新ゴ Light" panose="020B0300000000000000" pitchFamily="50" charset="-128"/>
                <a:ea typeface="BIZ UDP新ゴ Light" panose="020B0300000000000000" pitchFamily="50" charset="-128"/>
              </a:rPr>
              <a:t>安全・安心プランで必要な支援を整理</a:t>
            </a:r>
          </a:p>
        </p:txBody>
      </p:sp>
    </p:spTree>
    <p:extLst>
      <p:ext uri="{BB962C8B-B14F-4D97-AF65-F5344CB8AC3E}">
        <p14:creationId xmlns:p14="http://schemas.microsoft.com/office/powerpoint/2010/main" val="34770418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fontScale="90000"/>
          </a:bodyPr>
          <a:lstStyle/>
          <a:p>
            <a:br>
              <a:rPr kumimoji="1" lang="en-US" altLang="ja-JP" dirty="0">
                <a:latin typeface="BIZ UDPゴシック" panose="020B0400000000000000" pitchFamily="50" charset="-128"/>
                <a:ea typeface="BIZ UDPゴシック" panose="020B0400000000000000" pitchFamily="50" charset="-128"/>
              </a:rPr>
            </a:b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対象者の情報</a:t>
            </a:r>
            <a:r>
              <a:rPr kumimoji="1" lang="en-US" altLang="ja-JP" dirty="0">
                <a:latin typeface="BIZ UDPゴシック" panose="020B0400000000000000" pitchFamily="50" charset="-128"/>
                <a:ea typeface="BIZ UDPゴシック" panose="020B0400000000000000" pitchFamily="50" charset="-128"/>
              </a:rPr>
              <a:t>】</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・おなまえ　藤沢　</a:t>
            </a:r>
            <a:r>
              <a:rPr lang="ja-JP" altLang="en-US" dirty="0">
                <a:latin typeface="BIZ UDPゴシック" panose="020B0400000000000000" pitchFamily="50" charset="-128"/>
                <a:ea typeface="BIZ UDPゴシック" panose="020B0400000000000000" pitchFamily="50" charset="-128"/>
              </a:rPr>
              <a:t>三</a:t>
            </a:r>
            <a:r>
              <a:rPr kumimoji="1" lang="ja-JP" altLang="en-US" dirty="0">
                <a:latin typeface="BIZ UDPゴシック" panose="020B0400000000000000" pitchFamily="50" charset="-128"/>
                <a:ea typeface="BIZ UDPゴシック" panose="020B0400000000000000" pitchFamily="50" charset="-128"/>
              </a:rPr>
              <a:t>郎さん（仮名）</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５０歳　男性</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・８０代の母と二人暮らし</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・精神障がい（統合失調症）</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・精神科に月１通院</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・服薬一日４回</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・就労継続支援ｂ型を利用</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7" name="図 6">
            <a:extLst>
              <a:ext uri="{FF2B5EF4-FFF2-40B4-BE49-F238E27FC236}">
                <a16:creationId xmlns:a16="http://schemas.microsoft.com/office/drawing/2014/main" id="{182D7BDB-8F72-40DD-892A-8B1A4DDE4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7175" y="1168383"/>
            <a:ext cx="2957679" cy="4372436"/>
          </a:xfrm>
          <a:prstGeom prst="rect">
            <a:avLst/>
          </a:prstGeom>
        </p:spPr>
      </p:pic>
      <p:sp>
        <p:nvSpPr>
          <p:cNvPr id="3" name="テキスト ボックス 2">
            <a:extLst>
              <a:ext uri="{FF2B5EF4-FFF2-40B4-BE49-F238E27FC236}">
                <a16:creationId xmlns:a16="http://schemas.microsoft.com/office/drawing/2014/main" id="{3E816DED-77EE-4894-8722-49B898FDBEE8}"/>
              </a:ext>
            </a:extLst>
          </p:cNvPr>
          <p:cNvSpPr txBox="1"/>
          <p:nvPr/>
        </p:nvSpPr>
        <p:spPr>
          <a:xfrm>
            <a:off x="3944514" y="5002768"/>
            <a:ext cx="4302972" cy="369332"/>
          </a:xfrm>
          <a:prstGeom prst="rect">
            <a:avLst/>
          </a:prstGeom>
          <a:noFill/>
        </p:spPr>
        <p:txBody>
          <a:bodyPr wrap="square" rtlCol="0">
            <a:spAutoFit/>
          </a:bodyPr>
          <a:lstStyle/>
          <a:p>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実際に存在する人物ではありません。</a:t>
            </a:r>
            <a:endParaRPr kumimoji="1" lang="ja-JP" altLang="en-US" dirty="0"/>
          </a:p>
        </p:txBody>
      </p:sp>
    </p:spTree>
    <p:extLst>
      <p:ext uri="{BB962C8B-B14F-4D97-AF65-F5344CB8AC3E}">
        <p14:creationId xmlns:p14="http://schemas.microsoft.com/office/powerpoint/2010/main" val="1444279310"/>
      </p:ext>
    </p:extLst>
  </p:cSld>
  <p:clrMapOvr>
    <a:masterClrMapping/>
  </p:clrMapOvr>
  <p:transition spd="slow">
    <p:push dir="u"/>
  </p:transition>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1555</TotalTime>
  <Words>1449</Words>
  <Application>Microsoft Office PowerPoint</Application>
  <PresentationFormat>ワイド画面</PresentationFormat>
  <Paragraphs>86</Paragraphs>
  <Slides>16</Slides>
  <Notes>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2</vt:i4>
      </vt:variant>
      <vt:variant>
        <vt:lpstr>スライド タイトル</vt:lpstr>
      </vt:variant>
      <vt:variant>
        <vt:i4>16</vt:i4>
      </vt:variant>
    </vt:vector>
  </HeadingPairs>
  <TitlesOfParts>
    <vt:vector size="27" baseType="lpstr">
      <vt:lpstr>BIZ UDPゴシック</vt:lpstr>
      <vt:lpstr>BIZ UDP新ゴ Light</vt:lpstr>
      <vt:lpstr>BIZ UDP新丸ゴ</vt:lpstr>
      <vt:lpstr>BIZ UDP新丸ゴ Light</vt:lpstr>
      <vt:lpstr>HGS創英角ﾎﾟｯﾌﾟ体</vt:lpstr>
      <vt:lpstr>游ゴシック</vt:lpstr>
      <vt:lpstr>Arial</vt:lpstr>
      <vt:lpstr>Gill Sans MT</vt:lpstr>
      <vt:lpstr>ギャラリー</vt:lpstr>
      <vt:lpstr>Worksheet</vt:lpstr>
      <vt:lpstr>Microsoft Excel 97-2003 ワークシート</vt:lpstr>
      <vt:lpstr>藤沢市安全・安心プラン 作り方マニュアル （作成支援者様向け）</vt:lpstr>
      <vt:lpstr> １　この資料について（安全・安心プランってなに？）  ２　プランの活用方法は？  ３　実際に作ってみよう！  ４　作成報酬（期間限定の市助成金） </vt:lpstr>
      <vt:lpstr> ・この資料は、藤沢市安全・安心プランの作成をされる 　支援者様向けの資料です。  ・安全・安心プランの作成に際する留意点や大切にしている 　視点、等を理解していただくために、作成手順や作成過程 　を解説するために作成いたしました。  ・藤沢市のホームページにて公開しています 　ので、必要な時にご活用ください。 　（藤沢市HP＞「安全・安心プラン」の作成及び活用について）</vt:lpstr>
      <vt:lpstr> ・安全・安心プランは、緊急時や突発的に相談が必要になった時等のために、次のようなことを事前にご本人やご家族と相談しながら緊急時に備えて作成するプランです。  　☆どのような支援が必要か？ 　☆どこに相談したらよいか？ 　☆どのようなサービスが利用できるのか？  ・記載した内容は、支援者全員で確認します。</vt:lpstr>
      <vt:lpstr> ・緊急時や主たる支援者の不在時、災害時、等の具体 　的な支援に必要な、情報共有及び支援チームの構築。  ・個別支援計画やサービス等利用計画の作成に必要 　な情報の収集及び具体的な支援につながる方策。  ・プランの作成過程において、ご本人やご家族 　に必要な支援体制の整備や地域の社会資源 　の創出を促進する。</vt:lpstr>
      <vt:lpstr>         </vt:lpstr>
      <vt:lpstr>           　　　　　　　　本人への聞き取りから有事の際に浮上する課題を引き出し、 　　　　　　　　緊急時の課題を整理して、プランに明記しましょう。</vt:lpstr>
      <vt:lpstr> ある日、相談員のあなたはこんなご相談をうけました。  ・最近、家族の体調が悪そうで心配。 ・もし家族が入院すると、自分は取り残されてしまう。 ・急に一人になったとき、支援が受けられるか不安。 ・考えてみれば、災害の時もそうなるかもしれない。</vt:lpstr>
      <vt:lpstr> 【対象者の情報】  ・おなまえ　藤沢　三郎さん（仮名） ・５０歳　男性 ・８０代の母と二人暮らし ・精神障がい（統合失調症） ・精神科に月１通院 ・服薬一日４回 ・就労継続支援ｂ型を利用   </vt:lpstr>
      <vt:lpstr> 藤沢三郎さんのプランの作成例をご用意しました。 アイコンをクリックして作成例を閲覧できます。 </vt:lpstr>
      <vt:lpstr> 【対象者の情報】  ・おなまえ　藤沢　市子さん（仮名） ・26歳　女性 ・60代の父と二人暮らし ・重症心身障がい、区分６ ・脳性まひ、てんかん、痰吸引、胃ろう ・訪問診療、看護、リハ ・服薬あり ・生活介護、訪問入浴を利用   </vt:lpstr>
      <vt:lpstr> 別のモデルケースとして、医療的ケアを要する対象者を想定した作成例もご用意しました。</vt:lpstr>
      <vt:lpstr> ・藤沢市は、期間限定の作成報酬（市助成金）を設置します。 ※2025年４月～２０２６年３月予定（2025年５月時点。） （次年度予算案の議決により期間が延長される場合があります。）  ・相談支援専門員が安全・安心プランの作成支援を行い藤沢市にプランを提出した場合、助成の対象になります。  ・1件単位で助成金の請求が可能です。 法人内に複数の相談事業所がある場合は、 実績を法人でとりまとめて請求してください。 </vt:lpstr>
      <vt:lpstr> 助成額は次のとおりです。 対象者の相談支援の利用状況により助成単価が変わります。</vt:lpstr>
      <vt:lpstr> 助成対象の主な条件は次のとおりです。          その他詳細は別紙の手引きをご覧ください。 </vt:lpstr>
      <vt:lpstr> 災害時や主たる支援者の不在時、等の緊急時における支援を円滑なものにするには、事前の備えと綿密な計画が必要です。  藤沢市では、安全・安心プランの活用をとおして、 災害時や緊急時の備えの重要性を啓発して参ります。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安全・安心プラン 作り方講座 （作成支援者様向け）</dc:title>
  <dc:creator>伊原　友樹</dc:creator>
  <cp:lastModifiedBy>伊原　友樹</cp:lastModifiedBy>
  <cp:revision>111</cp:revision>
  <cp:lastPrinted>2024-11-14T03:37:16Z</cp:lastPrinted>
  <dcterms:created xsi:type="dcterms:W3CDTF">2024-11-11T07:00:47Z</dcterms:created>
  <dcterms:modified xsi:type="dcterms:W3CDTF">2025-05-20T00:03:50Z</dcterms:modified>
</cp:coreProperties>
</file>