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12192000" cy="6858000"/>
  <p:notesSz cx="6737350" cy="986948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0" d="100"/>
          <a:sy n="80" d="100"/>
        </p:scale>
        <p:origin x="754"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9413" cy="4953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6350" y="0"/>
            <a:ext cx="2919413" cy="495300"/>
          </a:xfrm>
          <a:prstGeom prst="rect">
            <a:avLst/>
          </a:prstGeom>
        </p:spPr>
        <p:txBody>
          <a:bodyPr vert="horz" lIns="91440" tIns="45720" rIns="91440" bIns="45720" rtlCol="0"/>
          <a:lstStyle>
            <a:lvl1pPr algn="r">
              <a:defRPr sz="1200"/>
            </a:lvl1pPr>
          </a:lstStyle>
          <a:p>
            <a:fld id="{7EBAA7FB-7740-4309-90DB-CE4FE04EAFF8}" type="datetimeFigureOut">
              <a:rPr kumimoji="1" lang="ja-JP" altLang="en-US" smtClean="0"/>
              <a:t>2026/8/27</a:t>
            </a:fld>
            <a:endParaRPr kumimoji="1" lang="ja-JP" altLang="en-US"/>
          </a:p>
        </p:txBody>
      </p:sp>
      <p:sp>
        <p:nvSpPr>
          <p:cNvPr id="4" name="スライド イメージ プレースホルダー 3"/>
          <p:cNvSpPr>
            <a:spLocks noGrp="1" noRot="1" noChangeAspect="1"/>
          </p:cNvSpPr>
          <p:nvPr>
            <p:ph type="sldImg" idx="2"/>
          </p:nvPr>
        </p:nvSpPr>
        <p:spPr>
          <a:xfrm>
            <a:off x="409575" y="1233488"/>
            <a:ext cx="5918200" cy="333057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100" y="4749800"/>
            <a:ext cx="5391150" cy="388620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4188"/>
            <a:ext cx="2919413" cy="4953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6350" y="9374188"/>
            <a:ext cx="2919413" cy="495300"/>
          </a:xfrm>
          <a:prstGeom prst="rect">
            <a:avLst/>
          </a:prstGeom>
        </p:spPr>
        <p:txBody>
          <a:bodyPr vert="horz" lIns="91440" tIns="45720" rIns="91440" bIns="45720" rtlCol="0" anchor="b"/>
          <a:lstStyle>
            <a:lvl1pPr algn="r">
              <a:defRPr sz="1200"/>
            </a:lvl1pPr>
          </a:lstStyle>
          <a:p>
            <a:fld id="{114466AC-22DD-48B8-96EF-E70A0C938F7E}" type="slidenum">
              <a:rPr kumimoji="1" lang="ja-JP" altLang="en-US" smtClean="0"/>
              <a:t>‹#›</a:t>
            </a:fld>
            <a:endParaRPr kumimoji="1" lang="ja-JP" altLang="en-US"/>
          </a:p>
        </p:txBody>
      </p:sp>
    </p:spTree>
    <p:extLst>
      <p:ext uri="{BB962C8B-B14F-4D97-AF65-F5344CB8AC3E}">
        <p14:creationId xmlns:p14="http://schemas.microsoft.com/office/powerpoint/2010/main" val="308471033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114466AC-22DD-48B8-96EF-E70A0C938F7E}" type="slidenum">
              <a:rPr kumimoji="1" lang="ja-JP" altLang="en-US" smtClean="0"/>
              <a:t>1</a:t>
            </a:fld>
            <a:endParaRPr kumimoji="1" lang="ja-JP" altLang="en-US"/>
          </a:p>
        </p:txBody>
      </p:sp>
    </p:spTree>
    <p:extLst>
      <p:ext uri="{BB962C8B-B14F-4D97-AF65-F5344CB8AC3E}">
        <p14:creationId xmlns:p14="http://schemas.microsoft.com/office/powerpoint/2010/main" val="3140332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4D54071A-7D62-48F1-AE8C-35A7D76E6676}" type="datetime1">
              <a:rPr kumimoji="1" lang="ja-JP" altLang="en-US" smtClean="0"/>
              <a:t>2026/8/27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853720F-C564-41FB-8874-56144D4EB0A0}" type="slidenum">
              <a:rPr kumimoji="1" lang="ja-JP" altLang="en-US" smtClean="0"/>
              <a:t>‹#›</a:t>
            </a:fld>
            <a:endParaRPr kumimoji="1" lang="ja-JP" altLang="en-US"/>
          </a:p>
        </p:txBody>
      </p:sp>
    </p:spTree>
    <p:extLst>
      <p:ext uri="{BB962C8B-B14F-4D97-AF65-F5344CB8AC3E}">
        <p14:creationId xmlns:p14="http://schemas.microsoft.com/office/powerpoint/2010/main" val="9824472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D6E73BE3-2A8D-4BA3-809C-305CB068DE17}" type="datetime1">
              <a:rPr kumimoji="1" lang="ja-JP" altLang="en-US" smtClean="0"/>
              <a:t>2026/8/27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853720F-C564-41FB-8874-56144D4EB0A0}" type="slidenum">
              <a:rPr kumimoji="1" lang="ja-JP" altLang="en-US" smtClean="0"/>
              <a:t>‹#›</a:t>
            </a:fld>
            <a:endParaRPr kumimoji="1" lang="ja-JP" altLang="en-US"/>
          </a:p>
        </p:txBody>
      </p:sp>
    </p:spTree>
    <p:extLst>
      <p:ext uri="{BB962C8B-B14F-4D97-AF65-F5344CB8AC3E}">
        <p14:creationId xmlns:p14="http://schemas.microsoft.com/office/powerpoint/2010/main" val="38426342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BCCFD16C-B3D1-4D91-A844-84F8DC494316}" type="datetime1">
              <a:rPr kumimoji="1" lang="ja-JP" altLang="en-US" smtClean="0"/>
              <a:t>2026/8/27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853720F-C564-41FB-8874-56144D4EB0A0}" type="slidenum">
              <a:rPr kumimoji="1" lang="ja-JP" altLang="en-US" smtClean="0"/>
              <a:t>‹#›</a:t>
            </a:fld>
            <a:endParaRPr kumimoji="1" lang="ja-JP" altLang="en-US"/>
          </a:p>
        </p:txBody>
      </p:sp>
    </p:spTree>
    <p:extLst>
      <p:ext uri="{BB962C8B-B14F-4D97-AF65-F5344CB8AC3E}">
        <p14:creationId xmlns:p14="http://schemas.microsoft.com/office/powerpoint/2010/main" val="15864480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5C6A5A78-F24D-4491-AAC5-1B4766BDAC3B}" type="datetime1">
              <a:rPr kumimoji="1" lang="ja-JP" altLang="en-US" smtClean="0"/>
              <a:t>2026/8/27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853720F-C564-41FB-8874-56144D4EB0A0}" type="slidenum">
              <a:rPr kumimoji="1" lang="ja-JP" altLang="en-US" smtClean="0"/>
              <a:t>‹#›</a:t>
            </a:fld>
            <a:endParaRPr kumimoji="1" lang="ja-JP" altLang="en-US"/>
          </a:p>
        </p:txBody>
      </p:sp>
    </p:spTree>
    <p:extLst>
      <p:ext uri="{BB962C8B-B14F-4D97-AF65-F5344CB8AC3E}">
        <p14:creationId xmlns:p14="http://schemas.microsoft.com/office/powerpoint/2010/main" val="7482434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12C86ECB-91FF-4D3A-9146-1F5F5EE959DB}" type="datetime1">
              <a:rPr kumimoji="1" lang="ja-JP" altLang="en-US" smtClean="0"/>
              <a:t>2026/8/27</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6853720F-C564-41FB-8874-56144D4EB0A0}" type="slidenum">
              <a:rPr kumimoji="1" lang="ja-JP" altLang="en-US" smtClean="0"/>
              <a:t>‹#›</a:t>
            </a:fld>
            <a:endParaRPr kumimoji="1" lang="ja-JP" altLang="en-US"/>
          </a:p>
        </p:txBody>
      </p:sp>
    </p:spTree>
    <p:extLst>
      <p:ext uri="{BB962C8B-B14F-4D97-AF65-F5344CB8AC3E}">
        <p14:creationId xmlns:p14="http://schemas.microsoft.com/office/powerpoint/2010/main" val="33889556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F13155BC-328D-434E-B436-14F918979B20}" type="datetime1">
              <a:rPr kumimoji="1" lang="ja-JP" altLang="en-US" smtClean="0"/>
              <a:t>2026/8/27</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6853720F-C564-41FB-8874-56144D4EB0A0}" type="slidenum">
              <a:rPr kumimoji="1" lang="ja-JP" altLang="en-US" smtClean="0"/>
              <a:t>‹#›</a:t>
            </a:fld>
            <a:endParaRPr kumimoji="1" lang="ja-JP" altLang="en-US"/>
          </a:p>
        </p:txBody>
      </p:sp>
    </p:spTree>
    <p:extLst>
      <p:ext uri="{BB962C8B-B14F-4D97-AF65-F5344CB8AC3E}">
        <p14:creationId xmlns:p14="http://schemas.microsoft.com/office/powerpoint/2010/main" val="9215724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156DCD7F-A5A4-4A96-9AAF-EC5F8D30EDFF}" type="datetime1">
              <a:rPr kumimoji="1" lang="ja-JP" altLang="en-US" smtClean="0"/>
              <a:t>2026/8/27</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6853720F-C564-41FB-8874-56144D4EB0A0}" type="slidenum">
              <a:rPr kumimoji="1" lang="ja-JP" altLang="en-US" smtClean="0"/>
              <a:t>‹#›</a:t>
            </a:fld>
            <a:endParaRPr kumimoji="1" lang="ja-JP" altLang="en-US"/>
          </a:p>
        </p:txBody>
      </p:sp>
    </p:spTree>
    <p:extLst>
      <p:ext uri="{BB962C8B-B14F-4D97-AF65-F5344CB8AC3E}">
        <p14:creationId xmlns:p14="http://schemas.microsoft.com/office/powerpoint/2010/main" val="1216613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436711E8-DFB2-4838-91EC-C9CABD336738}" type="datetime1">
              <a:rPr kumimoji="1" lang="ja-JP" altLang="en-US" smtClean="0"/>
              <a:t>2026/8/27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853720F-C564-41FB-8874-56144D4EB0A0}" type="slidenum">
              <a:rPr kumimoji="1" lang="ja-JP" altLang="en-US" smtClean="0"/>
              <a:t>‹#›</a:t>
            </a:fld>
            <a:endParaRPr kumimoji="1" lang="ja-JP" altLang="en-US"/>
          </a:p>
        </p:txBody>
      </p:sp>
    </p:spTree>
    <p:extLst>
      <p:ext uri="{BB962C8B-B14F-4D97-AF65-F5344CB8AC3E}">
        <p14:creationId xmlns:p14="http://schemas.microsoft.com/office/powerpoint/2010/main" val="1124344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3D1450D2-17A5-4B35-A04C-AE050AE5E107}" type="datetime1">
              <a:rPr kumimoji="1" lang="ja-JP" altLang="en-US" smtClean="0"/>
              <a:t>2026/8/27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853720F-C564-41FB-8874-56144D4EB0A0}" type="slidenum">
              <a:rPr kumimoji="1" lang="ja-JP" altLang="en-US" smtClean="0"/>
              <a:t>‹#›</a:t>
            </a:fld>
            <a:endParaRPr kumimoji="1" lang="ja-JP" altLang="en-US"/>
          </a:p>
        </p:txBody>
      </p:sp>
    </p:spTree>
    <p:extLst>
      <p:ext uri="{BB962C8B-B14F-4D97-AF65-F5344CB8AC3E}">
        <p14:creationId xmlns:p14="http://schemas.microsoft.com/office/powerpoint/2010/main" val="23561110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2B8B3684-5F71-4654-BC85-73244AF68101}" type="datetime1">
              <a:rPr kumimoji="1" lang="ja-JP" altLang="en-US" smtClean="0"/>
              <a:t>2026/8/27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853720F-C564-41FB-8874-56144D4EB0A0}" type="slidenum">
              <a:rPr kumimoji="1" lang="ja-JP" altLang="en-US" smtClean="0"/>
              <a:t>‹#›</a:t>
            </a:fld>
            <a:endParaRPr kumimoji="1" lang="ja-JP" altLang="en-US"/>
          </a:p>
        </p:txBody>
      </p:sp>
    </p:spTree>
    <p:extLst>
      <p:ext uri="{BB962C8B-B14F-4D97-AF65-F5344CB8AC3E}">
        <p14:creationId xmlns:p14="http://schemas.microsoft.com/office/powerpoint/2010/main" val="2456887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4FD38C7-C2D9-4B91-A96B-ED1332B1114F}" type="datetime1">
              <a:rPr kumimoji="1" lang="ja-JP" altLang="en-US" smtClean="0"/>
              <a:t>2026/8/27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853720F-C564-41FB-8874-56144D4EB0A0}" type="slidenum">
              <a:rPr kumimoji="1" lang="ja-JP" altLang="en-US" smtClean="0"/>
              <a:t>‹#›</a:t>
            </a:fld>
            <a:endParaRPr kumimoji="1" lang="ja-JP" altLang="en-US"/>
          </a:p>
        </p:txBody>
      </p:sp>
    </p:spTree>
    <p:extLst>
      <p:ext uri="{BB962C8B-B14F-4D97-AF65-F5344CB8AC3E}">
        <p14:creationId xmlns:p14="http://schemas.microsoft.com/office/powerpoint/2010/main" val="11979823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D098BC-ECE0-40C6-820A-0C68D1F64DC9}" type="datetime1">
              <a:rPr kumimoji="1" lang="ja-JP" altLang="en-US" smtClean="0"/>
              <a:t>2026/8/27</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53720F-C564-41FB-8874-56144D4EB0A0}" type="slidenum">
              <a:rPr kumimoji="1" lang="ja-JP" altLang="en-US" smtClean="0"/>
              <a:t>‹#›</a:t>
            </a:fld>
            <a:endParaRPr kumimoji="1" lang="ja-JP" altLang="en-US"/>
          </a:p>
        </p:txBody>
      </p:sp>
    </p:spTree>
    <p:extLst>
      <p:ext uri="{BB962C8B-B14F-4D97-AF65-F5344CB8AC3E}">
        <p14:creationId xmlns:p14="http://schemas.microsoft.com/office/powerpoint/2010/main" val="11918263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テキスト ボックス 14"/>
          <p:cNvSpPr txBox="1"/>
          <p:nvPr/>
        </p:nvSpPr>
        <p:spPr>
          <a:xfrm>
            <a:off x="9712793" y="1252100"/>
            <a:ext cx="2671390" cy="969496"/>
          </a:xfrm>
          <a:prstGeom prst="rect">
            <a:avLst/>
          </a:prstGeom>
          <a:noFill/>
        </p:spPr>
        <p:txBody>
          <a:bodyPr wrap="square" rtlCol="0">
            <a:spAutoFit/>
          </a:bodyPr>
          <a:lstStyle/>
          <a:p>
            <a:r>
              <a:rPr lang="ja-JP" altLang="en-US" sz="1500" b="1" u="sng" dirty="0">
                <a:latin typeface="HG丸ｺﾞｼｯｸM-PRO" panose="020F0600000000000000" pitchFamily="50" charset="-128"/>
                <a:ea typeface="HG丸ｺﾞｼｯｸM-PRO" panose="020F0600000000000000" pitchFamily="50" charset="-128"/>
              </a:rPr>
              <a:t>④</a:t>
            </a:r>
            <a:r>
              <a:rPr kumimoji="1" lang="ja-JP" altLang="en-US" sz="1500" b="1" u="sng" dirty="0">
                <a:latin typeface="HG丸ｺﾞｼｯｸM-PRO" panose="020F0600000000000000" pitchFamily="50" charset="-128"/>
                <a:ea typeface="HG丸ｺﾞｼｯｸM-PRO" panose="020F0600000000000000" pitchFamily="50" charset="-128"/>
              </a:rPr>
              <a:t> 災害対策本部対応訓練</a:t>
            </a:r>
            <a:endParaRPr kumimoji="1" lang="en-US" altLang="ja-JP" sz="1500" b="1" u="sng" dirty="0">
              <a:latin typeface="HG丸ｺﾞｼｯｸM-PRO" panose="020F0600000000000000" pitchFamily="50" charset="-128"/>
              <a:ea typeface="HG丸ｺﾞｼｯｸM-PRO" panose="020F0600000000000000" pitchFamily="50" charset="-128"/>
            </a:endParaRPr>
          </a:p>
          <a:p>
            <a:r>
              <a:rPr lang="ja-JP" altLang="en-US" sz="1400" dirty="0">
                <a:latin typeface="HGSｺﾞｼｯｸM" panose="020B0600000000000000" pitchFamily="50" charset="-128"/>
                <a:ea typeface="HGSｺﾞｼｯｸM" panose="020B0600000000000000" pitchFamily="50" charset="-128"/>
              </a:rPr>
              <a:t>江の島高所カメラの画像で、海岸の避難状況や津波フラッグの掲出状況を確認する。</a:t>
            </a:r>
            <a:endParaRPr kumimoji="1" lang="ja-JP" altLang="en-US" sz="1400" dirty="0">
              <a:latin typeface="HGSｺﾞｼｯｸM" panose="020B0600000000000000" pitchFamily="50" charset="-128"/>
              <a:ea typeface="HGSｺﾞｼｯｸM" panose="020B0600000000000000" pitchFamily="50" charset="-128"/>
            </a:endParaRPr>
          </a:p>
        </p:txBody>
      </p:sp>
      <p:sp>
        <p:nvSpPr>
          <p:cNvPr id="16" name="テキスト ボックス 15"/>
          <p:cNvSpPr txBox="1"/>
          <p:nvPr/>
        </p:nvSpPr>
        <p:spPr>
          <a:xfrm>
            <a:off x="0" y="4552020"/>
            <a:ext cx="2592343" cy="1831271"/>
          </a:xfrm>
          <a:prstGeom prst="rect">
            <a:avLst/>
          </a:prstGeom>
          <a:noFill/>
        </p:spPr>
        <p:txBody>
          <a:bodyPr wrap="square" rtlCol="0">
            <a:spAutoFit/>
          </a:bodyPr>
          <a:lstStyle/>
          <a:p>
            <a:r>
              <a:rPr lang="ja-JP" altLang="en-US" sz="1500" b="1" u="sng" dirty="0">
                <a:latin typeface="HG丸ｺﾞｼｯｸM-PRO" panose="020F0600000000000000" pitchFamily="50" charset="-128"/>
                <a:ea typeface="HG丸ｺﾞｼｯｸM-PRO" panose="020F0600000000000000" pitchFamily="50" charset="-128"/>
              </a:rPr>
              <a:t>③ </a:t>
            </a:r>
            <a:r>
              <a:rPr kumimoji="1" lang="ja-JP" altLang="en-US" sz="1500" b="1" u="sng" dirty="0">
                <a:latin typeface="HG丸ｺﾞｼｯｸM-PRO" panose="020F0600000000000000" pitchFamily="50" charset="-128"/>
                <a:ea typeface="HG丸ｺﾞｼｯｸM-PRO" panose="020F0600000000000000" pitchFamily="50" charset="-128"/>
              </a:rPr>
              <a:t>津波フラッグ掲出訓練</a:t>
            </a:r>
            <a:endParaRPr kumimoji="1" lang="en-US" altLang="ja-JP" sz="1500" b="1" u="sng" dirty="0">
              <a:latin typeface="HG丸ｺﾞｼｯｸM-PRO" panose="020F0600000000000000" pitchFamily="50" charset="-128"/>
              <a:ea typeface="HG丸ｺﾞｼｯｸM-PRO" panose="020F0600000000000000" pitchFamily="50" charset="-128"/>
            </a:endParaRPr>
          </a:p>
          <a:p>
            <a:r>
              <a:rPr lang="ja-JP" altLang="en-US" sz="1400" dirty="0">
                <a:latin typeface="HGSｺﾞｼｯｸM" panose="020B0600000000000000" pitchFamily="50" charset="-128"/>
                <a:ea typeface="HGSｺﾞｼｯｸM" panose="020B0600000000000000" pitchFamily="50" charset="-128"/>
              </a:rPr>
              <a:t>協力施設で津波フラッグを</a:t>
            </a:r>
            <a:endParaRPr lang="en-US" altLang="ja-JP" sz="1400" dirty="0">
              <a:latin typeface="HGSｺﾞｼｯｸM" panose="020B0600000000000000" pitchFamily="50" charset="-128"/>
              <a:ea typeface="HGSｺﾞｼｯｸM" panose="020B0600000000000000" pitchFamily="50" charset="-128"/>
            </a:endParaRPr>
          </a:p>
          <a:p>
            <a:r>
              <a:rPr lang="ja-JP" altLang="en-US" sz="1400" dirty="0">
                <a:latin typeface="HGSｺﾞｼｯｸM" panose="020B0600000000000000" pitchFamily="50" charset="-128"/>
                <a:ea typeface="HGSｺﾞｼｯｸM" panose="020B0600000000000000" pitchFamily="50" charset="-128"/>
              </a:rPr>
              <a:t>掲出</a:t>
            </a:r>
            <a:endParaRPr lang="en-US" altLang="ja-JP" sz="1400" dirty="0">
              <a:latin typeface="HGSｺﾞｼｯｸM" panose="020B0600000000000000" pitchFamily="50" charset="-128"/>
              <a:ea typeface="HGSｺﾞｼｯｸM" panose="020B0600000000000000" pitchFamily="50" charset="-128"/>
            </a:endParaRPr>
          </a:p>
          <a:p>
            <a:r>
              <a:rPr lang="ja-JP" altLang="en-US" sz="1400" dirty="0">
                <a:latin typeface="HGSｺﾞｼｯｸM" panose="020B0600000000000000" pitchFamily="50" charset="-128"/>
                <a:ea typeface="HGSｺﾞｼｯｸM" panose="020B0600000000000000" pitchFamily="50" charset="-128"/>
              </a:rPr>
              <a:t>・</a:t>
            </a:r>
            <a:r>
              <a:rPr lang="ja-JP" altLang="en-US" sz="1400" u="sng" dirty="0">
                <a:latin typeface="HGSｺﾞｼｯｸM" panose="020B0600000000000000" pitchFamily="50" charset="-128"/>
                <a:ea typeface="HGSｺﾞｼｯｸM" panose="020B0600000000000000" pitchFamily="50" charset="-128"/>
              </a:rPr>
              <a:t>津波避難タワー</a:t>
            </a:r>
            <a:endParaRPr lang="en-US" altLang="ja-JP" sz="1400" u="sng" dirty="0">
              <a:latin typeface="HGSｺﾞｼｯｸM" panose="020B0600000000000000" pitchFamily="50" charset="-128"/>
              <a:ea typeface="HGSｺﾞｼｯｸM" panose="020B0600000000000000" pitchFamily="50" charset="-128"/>
            </a:endParaRPr>
          </a:p>
          <a:p>
            <a:r>
              <a:rPr lang="ja-JP" altLang="en-US" sz="1400" dirty="0">
                <a:latin typeface="HGSｺﾞｼｯｸM" panose="020B0600000000000000" pitchFamily="50" charset="-128"/>
                <a:ea typeface="HGSｺﾞｼｯｸM" panose="020B0600000000000000" pitchFamily="50" charset="-128"/>
              </a:rPr>
              <a:t>・</a:t>
            </a:r>
            <a:r>
              <a:rPr lang="ja-JP" altLang="en-US" sz="1400" u="sng" dirty="0">
                <a:latin typeface="HGSｺﾞｼｯｸM" panose="020B0600000000000000" pitchFamily="50" charset="-128"/>
                <a:ea typeface="HGSｺﾞｼｯｸM" panose="020B0600000000000000" pitchFamily="50" charset="-128"/>
              </a:rPr>
              <a:t>新江ノ島水族館</a:t>
            </a:r>
            <a:endParaRPr lang="en-US" altLang="ja-JP" sz="1400" u="sng" dirty="0">
              <a:latin typeface="HGSｺﾞｼｯｸM" panose="020B0600000000000000" pitchFamily="50" charset="-128"/>
              <a:ea typeface="HGSｺﾞｼｯｸM" panose="020B0600000000000000" pitchFamily="50" charset="-128"/>
            </a:endParaRPr>
          </a:p>
          <a:p>
            <a:r>
              <a:rPr lang="ja-JP" altLang="en-US" sz="1400" dirty="0">
                <a:latin typeface="HGSｺﾞｼｯｸM" panose="020B0600000000000000" pitchFamily="50" charset="-128"/>
                <a:ea typeface="HGSｺﾞｼｯｸM" panose="020B0600000000000000" pitchFamily="50" charset="-128"/>
              </a:rPr>
              <a:t>・</a:t>
            </a:r>
            <a:r>
              <a:rPr lang="ja-JP" altLang="en-US" sz="1400" u="sng" dirty="0">
                <a:latin typeface="HGSｺﾞｼｯｸM" panose="020B0600000000000000" pitchFamily="50" charset="-128"/>
                <a:ea typeface="HGSｺﾞｼｯｸM" panose="020B0600000000000000" pitchFamily="50" charset="-128"/>
              </a:rPr>
              <a:t>鵠生園</a:t>
            </a:r>
            <a:endParaRPr lang="en-US" altLang="ja-JP" sz="1400" u="sng" dirty="0">
              <a:latin typeface="HGSｺﾞｼｯｸM" panose="020B0600000000000000" pitchFamily="50" charset="-128"/>
              <a:ea typeface="HGSｺﾞｼｯｸM" panose="020B0600000000000000" pitchFamily="50" charset="-128"/>
            </a:endParaRPr>
          </a:p>
          <a:p>
            <a:r>
              <a:rPr lang="ja-JP" altLang="en-US" sz="1400" dirty="0">
                <a:latin typeface="HGSｺﾞｼｯｸM" panose="020B0600000000000000" pitchFamily="50" charset="-128"/>
                <a:ea typeface="HGSｺﾞｼｯｸM" panose="020B0600000000000000" pitchFamily="50" charset="-128"/>
              </a:rPr>
              <a:t>・</a:t>
            </a:r>
            <a:r>
              <a:rPr lang="ja-JP" altLang="en-US" sz="1400" u="sng" dirty="0">
                <a:latin typeface="HGSｺﾞｼｯｸM" panose="020B0600000000000000" pitchFamily="50" charset="-128"/>
                <a:ea typeface="HGSｺﾞｼｯｸM" panose="020B0600000000000000" pitchFamily="50" charset="-128"/>
              </a:rPr>
              <a:t>江の島アイランドスパ</a:t>
            </a:r>
            <a:endParaRPr lang="en-US" altLang="ja-JP" sz="1400" u="sng" dirty="0">
              <a:latin typeface="HGSｺﾞｼｯｸM" panose="020B0600000000000000" pitchFamily="50" charset="-128"/>
              <a:ea typeface="HGSｺﾞｼｯｸM" panose="020B0600000000000000" pitchFamily="50" charset="-128"/>
            </a:endParaRPr>
          </a:p>
          <a:p>
            <a:r>
              <a:rPr lang="ja-JP" altLang="en-US" sz="1400" u="sng" dirty="0">
                <a:latin typeface="HGSｺﾞｼｯｸM" panose="020B0600000000000000" pitchFamily="50" charset="-128"/>
                <a:ea typeface="HGSｺﾞｼｯｸM" panose="020B0600000000000000" pitchFamily="50" charset="-128"/>
              </a:rPr>
              <a:t>・</a:t>
            </a:r>
            <a:r>
              <a:rPr lang="en-US" altLang="ja-JP" sz="1400" u="sng" dirty="0">
                <a:latin typeface="HGSｺﾞｼｯｸM" panose="020B0600000000000000" pitchFamily="50" charset="-128"/>
                <a:ea typeface="HGSｺﾞｼｯｸM" panose="020B0600000000000000" pitchFamily="50" charset="-128"/>
              </a:rPr>
              <a:t>HUG-RIDEPARK</a:t>
            </a:r>
          </a:p>
        </p:txBody>
      </p:sp>
      <p:sp>
        <p:nvSpPr>
          <p:cNvPr id="19" name="テキスト ボックス 18"/>
          <p:cNvSpPr txBox="1"/>
          <p:nvPr/>
        </p:nvSpPr>
        <p:spPr>
          <a:xfrm>
            <a:off x="0" y="3085025"/>
            <a:ext cx="2543501" cy="1400383"/>
          </a:xfrm>
          <a:prstGeom prst="rect">
            <a:avLst/>
          </a:prstGeom>
          <a:noFill/>
        </p:spPr>
        <p:txBody>
          <a:bodyPr wrap="square" rtlCol="0">
            <a:spAutoFit/>
          </a:bodyPr>
          <a:lstStyle/>
          <a:p>
            <a:r>
              <a:rPr lang="ja-JP" altLang="en-US" sz="1500" b="1" u="sng" dirty="0">
                <a:latin typeface="HG丸ｺﾞｼｯｸM-PRO" panose="020F0600000000000000" pitchFamily="50" charset="-128"/>
                <a:ea typeface="HG丸ｺﾞｼｯｸM-PRO" panose="020F0600000000000000" pitchFamily="50" charset="-128"/>
              </a:rPr>
              <a:t>② 津波避難訓練</a:t>
            </a:r>
            <a:endParaRPr kumimoji="1" lang="en-US" altLang="ja-JP" sz="1500" b="1" u="sng" dirty="0">
              <a:latin typeface="HG丸ｺﾞｼｯｸM-PRO" panose="020F0600000000000000" pitchFamily="50" charset="-128"/>
              <a:ea typeface="HG丸ｺﾞｼｯｸM-PRO" panose="020F0600000000000000" pitchFamily="50" charset="-128"/>
            </a:endParaRPr>
          </a:p>
          <a:p>
            <a:r>
              <a:rPr lang="ja-JP" altLang="en-US" sz="1400" dirty="0">
                <a:latin typeface="HGSｺﾞｼｯｸM" panose="020B0600000000000000" pitchFamily="50" charset="-128"/>
                <a:ea typeface="HGSｺﾞｼｯｸM" panose="020B0600000000000000" pitchFamily="50" charset="-128"/>
              </a:rPr>
              <a:t>防災行政無線の大津波警報のサイレンを聞き、</a:t>
            </a:r>
            <a:r>
              <a:rPr kumimoji="1" lang="ja-JP" altLang="en-US" sz="1400" dirty="0">
                <a:latin typeface="HGSｺﾞｼｯｸM" panose="020B0600000000000000" pitchFamily="50" charset="-128"/>
                <a:ea typeface="HGSｺﾞｼｯｸM" panose="020B0600000000000000" pitchFamily="50" charset="-128"/>
              </a:rPr>
              <a:t>地域住民や海浜利用者は避難行動をとる</a:t>
            </a:r>
            <a:r>
              <a:rPr lang="ja-JP" altLang="en-US" sz="1400" dirty="0">
                <a:latin typeface="HGSｺﾞｼｯｸM" panose="020B0600000000000000" pitchFamily="50" charset="-128"/>
                <a:ea typeface="HGSｺﾞｼｯｸM" panose="020B0600000000000000" pitchFamily="50" charset="-128"/>
              </a:rPr>
              <a:t>。</a:t>
            </a:r>
            <a:endParaRPr lang="en-US" altLang="ja-JP" sz="1400" dirty="0">
              <a:latin typeface="HGSｺﾞｼｯｸM" panose="020B0600000000000000" pitchFamily="50" charset="-128"/>
              <a:ea typeface="HGSｺﾞｼｯｸM" panose="020B0600000000000000" pitchFamily="50" charset="-128"/>
            </a:endParaRPr>
          </a:p>
          <a:p>
            <a:r>
              <a:rPr lang="ja-JP" altLang="en-US" sz="1400" dirty="0">
                <a:latin typeface="HGSｺﾞｼｯｸM" panose="020B0600000000000000" pitchFamily="50" charset="-128"/>
                <a:ea typeface="HGSｺﾞｼｯｸM" panose="020B0600000000000000" pitchFamily="50" charset="-128"/>
              </a:rPr>
              <a:t>（津波浸水想定区域外への避難）</a:t>
            </a:r>
            <a:endParaRPr lang="en-US" altLang="ja-JP" sz="1400" dirty="0">
              <a:latin typeface="HGSｺﾞｼｯｸM" panose="020B0600000000000000" pitchFamily="50" charset="-128"/>
              <a:ea typeface="HGSｺﾞｼｯｸM" panose="020B0600000000000000" pitchFamily="50" charset="-128"/>
            </a:endParaRPr>
          </a:p>
        </p:txBody>
      </p:sp>
      <p:sp>
        <p:nvSpPr>
          <p:cNvPr id="20" name="テキスト ボックス 19"/>
          <p:cNvSpPr txBox="1"/>
          <p:nvPr/>
        </p:nvSpPr>
        <p:spPr>
          <a:xfrm>
            <a:off x="0" y="1700644"/>
            <a:ext cx="2630654" cy="1184940"/>
          </a:xfrm>
          <a:prstGeom prst="rect">
            <a:avLst/>
          </a:prstGeom>
          <a:noFill/>
        </p:spPr>
        <p:txBody>
          <a:bodyPr wrap="square" rtlCol="0">
            <a:spAutoFit/>
          </a:bodyPr>
          <a:lstStyle/>
          <a:p>
            <a:r>
              <a:rPr lang="ja-JP" altLang="en-US" sz="1500" b="1" u="sng" dirty="0">
                <a:latin typeface="HG丸ｺﾞｼｯｸM-PRO" panose="020F0600000000000000" pitchFamily="50" charset="-128"/>
                <a:ea typeface="HG丸ｺﾞｼｯｸM-PRO" panose="020F0600000000000000" pitchFamily="50" charset="-128"/>
              </a:rPr>
              <a:t>① 地震・津波情報伝達</a:t>
            </a:r>
            <a:r>
              <a:rPr kumimoji="1" lang="ja-JP" altLang="en-US" sz="1500" b="1" u="sng" dirty="0">
                <a:latin typeface="HG丸ｺﾞｼｯｸM-PRO" panose="020F0600000000000000" pitchFamily="50" charset="-128"/>
                <a:ea typeface="HG丸ｺﾞｼｯｸM-PRO" panose="020F0600000000000000" pitchFamily="50" charset="-128"/>
              </a:rPr>
              <a:t>訓練</a:t>
            </a:r>
            <a:endParaRPr kumimoji="1" lang="en-US" altLang="ja-JP" sz="1500" b="1" u="sng" dirty="0">
              <a:latin typeface="HG丸ｺﾞｼｯｸM-PRO" panose="020F0600000000000000" pitchFamily="50" charset="-128"/>
              <a:ea typeface="HG丸ｺﾞｼｯｸM-PRO" panose="020F0600000000000000" pitchFamily="50" charset="-128"/>
            </a:endParaRPr>
          </a:p>
          <a:p>
            <a:r>
              <a:rPr lang="ja-JP" altLang="en-US" sz="1400" dirty="0">
                <a:latin typeface="HGSｺﾞｼｯｸM" panose="020B0600000000000000" pitchFamily="50" charset="-128"/>
                <a:ea typeface="HGSｺﾞｼｯｸM" panose="020B0600000000000000" pitchFamily="50" charset="-128"/>
              </a:rPr>
              <a:t>防災行政無線の大津波警報のサイレンの吹鳴及び防災ラジオへの緊急割込み放送を実施し、身の安全確保行動を行う。</a:t>
            </a:r>
            <a:endParaRPr kumimoji="1" lang="ja-JP" altLang="en-US" sz="1400" dirty="0">
              <a:latin typeface="HGSｺﾞｼｯｸM" panose="020B0600000000000000" pitchFamily="50" charset="-128"/>
              <a:ea typeface="HGSｺﾞｼｯｸM" panose="020B0600000000000000" pitchFamily="50" charset="-128"/>
            </a:endParaRPr>
          </a:p>
        </p:txBody>
      </p:sp>
      <p:sp>
        <p:nvSpPr>
          <p:cNvPr id="18" name="正方形/長方形 17"/>
          <p:cNvSpPr/>
          <p:nvPr/>
        </p:nvSpPr>
        <p:spPr>
          <a:xfrm>
            <a:off x="1747929" y="270308"/>
            <a:ext cx="8256896" cy="523220"/>
          </a:xfrm>
          <a:prstGeom prst="rect">
            <a:avLst/>
          </a:prstGeom>
        </p:spPr>
        <p:txBody>
          <a:bodyPr wrap="square">
            <a:spAutoFit/>
          </a:bodyPr>
          <a:lstStyle/>
          <a:p>
            <a:pPr algn="ctr"/>
            <a:r>
              <a:rPr lang="ja-JP" altLang="en-US" sz="2800" dirty="0">
                <a:ln w="0"/>
                <a:effectLst>
                  <a:outerShdw blurRad="38100" dist="19050" dir="2700000" algn="tl" rotWithShape="0">
                    <a:schemeClr val="dk1">
                      <a:alpha val="40000"/>
                    </a:schemeClr>
                  </a:outerShdw>
                </a:effectLst>
                <a:latin typeface="HG丸ｺﾞｼｯｸM-PRO" panose="020F0600000000000000" pitchFamily="50" charset="-128"/>
                <a:ea typeface="HG丸ｺﾞｼｯｸM-PRO" panose="020F0600000000000000" pitchFamily="50" charset="-128"/>
              </a:rPr>
              <a:t>令和８年度津波対策訓練イメージ図</a:t>
            </a:r>
          </a:p>
        </p:txBody>
      </p:sp>
      <p:pic>
        <p:nvPicPr>
          <p:cNvPr id="4" name="図 3"/>
          <p:cNvPicPr>
            <a:picLocks noChangeAspect="1"/>
          </p:cNvPicPr>
          <p:nvPr/>
        </p:nvPicPr>
        <p:blipFill rotWithShape="1">
          <a:blip r:embed="rId3"/>
          <a:srcRect l="19590" t="17099" r="24664" b="12021"/>
          <a:stretch/>
        </p:blipFill>
        <p:spPr>
          <a:xfrm>
            <a:off x="2600780" y="1099171"/>
            <a:ext cx="6990440" cy="5486115"/>
          </a:xfrm>
          <a:prstGeom prst="rect">
            <a:avLst/>
          </a:prstGeom>
        </p:spPr>
      </p:pic>
      <p:sp>
        <p:nvSpPr>
          <p:cNvPr id="8" name="直方体 7"/>
          <p:cNvSpPr/>
          <p:nvPr/>
        </p:nvSpPr>
        <p:spPr>
          <a:xfrm>
            <a:off x="9047530" y="1099171"/>
            <a:ext cx="322279" cy="381912"/>
          </a:xfrm>
          <a:prstGeom prst="cub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直方体 9"/>
          <p:cNvSpPr/>
          <p:nvPr/>
        </p:nvSpPr>
        <p:spPr>
          <a:xfrm>
            <a:off x="7593111" y="5712678"/>
            <a:ext cx="278296" cy="260653"/>
          </a:xfrm>
          <a:prstGeom prst="cub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角丸四角形吹き出し 26"/>
          <p:cNvSpPr/>
          <p:nvPr/>
        </p:nvSpPr>
        <p:spPr>
          <a:xfrm>
            <a:off x="7594511" y="4338276"/>
            <a:ext cx="1371664" cy="263369"/>
          </a:xfrm>
          <a:prstGeom prst="wedgeRoundRectCallout">
            <a:avLst>
              <a:gd name="adj1" fmla="val -48220"/>
              <a:gd name="adj2" fmla="val 394247"/>
              <a:gd name="adj3" fmla="val 16667"/>
            </a:avLst>
          </a:prstGeom>
          <a:solidFill>
            <a:srgbClr val="FFFF00"/>
          </a:solid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200" u="sng" dirty="0">
                <a:latin typeface="HG丸ｺﾞｼｯｸM-PRO" panose="020F0600000000000000" pitchFamily="50" charset="-128"/>
                <a:ea typeface="HG丸ｺﾞｼｯｸM-PRO" panose="020F0600000000000000" pitchFamily="50" charset="-128"/>
              </a:rPr>
              <a:t>新江ノ島</a:t>
            </a:r>
            <a:r>
              <a:rPr lang="ja-JP" altLang="en-US" sz="1200" u="sng" dirty="0">
                <a:latin typeface="HG丸ｺﾞｼｯｸM-PRO" panose="020F0600000000000000" pitchFamily="50" charset="-128"/>
                <a:ea typeface="HG丸ｺﾞｼｯｸM-PRO" panose="020F0600000000000000" pitchFamily="50" charset="-128"/>
              </a:rPr>
              <a:t>水族館</a:t>
            </a:r>
          </a:p>
        </p:txBody>
      </p:sp>
      <p:sp>
        <p:nvSpPr>
          <p:cNvPr id="3" name="角丸四角形 2"/>
          <p:cNvSpPr/>
          <p:nvPr/>
        </p:nvSpPr>
        <p:spPr>
          <a:xfrm>
            <a:off x="3743688" y="5622123"/>
            <a:ext cx="1784143" cy="359931"/>
          </a:xfrm>
          <a:prstGeom prst="roundRect">
            <a:avLst/>
          </a:prstGeom>
          <a:solidFill>
            <a:schemeClr val="bg1"/>
          </a:solid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400" dirty="0">
                <a:latin typeface="HGSｺﾞｼｯｸM" panose="020B0600000000000000" pitchFamily="50" charset="-128"/>
                <a:ea typeface="HGSｺﾞｼｯｸM" panose="020B0600000000000000" pitchFamily="50" charset="-128"/>
              </a:rPr>
              <a:t>江の島高所カメラ</a:t>
            </a:r>
          </a:p>
        </p:txBody>
      </p:sp>
      <p:sp>
        <p:nvSpPr>
          <p:cNvPr id="29" name="角丸四角形 28"/>
          <p:cNvSpPr/>
          <p:nvPr/>
        </p:nvSpPr>
        <p:spPr>
          <a:xfrm>
            <a:off x="7749798" y="1546551"/>
            <a:ext cx="1784143" cy="359931"/>
          </a:xfrm>
          <a:prstGeom prst="roundRect">
            <a:avLst/>
          </a:prstGeom>
          <a:solidFill>
            <a:schemeClr val="bg1"/>
          </a:solid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400" dirty="0">
                <a:latin typeface="HGSｺﾞｼｯｸM" panose="020B0600000000000000" pitchFamily="50" charset="-128"/>
                <a:ea typeface="HGSｺﾞｼｯｸM" panose="020B0600000000000000" pitchFamily="50" charset="-128"/>
              </a:rPr>
              <a:t>藤沢市役所７Ｆ</a:t>
            </a:r>
          </a:p>
        </p:txBody>
      </p:sp>
      <p:pic>
        <p:nvPicPr>
          <p:cNvPr id="31" name="図 30"/>
          <p:cNvPicPr/>
          <p:nvPr/>
        </p:nvPicPr>
        <p:blipFill rotWithShape="1">
          <a:blip r:embed="rId4"/>
          <a:srcRect l="13769" t="23443" r="67664" b="49377"/>
          <a:stretch/>
        </p:blipFill>
        <p:spPr bwMode="auto">
          <a:xfrm>
            <a:off x="5863645" y="5283318"/>
            <a:ext cx="567354" cy="518771"/>
          </a:xfrm>
          <a:prstGeom prst="rect">
            <a:avLst/>
          </a:prstGeom>
          <a:ln w="19050">
            <a:solidFill>
              <a:srgbClr val="00B0F0"/>
            </a:solidFill>
          </a:ln>
          <a:extLst>
            <a:ext uri="{53640926-AAD7-44D8-BBD7-CCE9431645EC}">
              <a14:shadowObscured xmlns:a14="http://schemas.microsoft.com/office/drawing/2010/main"/>
            </a:ext>
          </a:extLst>
        </p:spPr>
      </p:pic>
      <p:pic>
        <p:nvPicPr>
          <p:cNvPr id="32" name="図 31"/>
          <p:cNvPicPr/>
          <p:nvPr/>
        </p:nvPicPr>
        <p:blipFill rotWithShape="1">
          <a:blip r:embed="rId4"/>
          <a:srcRect l="13769" t="23443" r="67664" b="49377"/>
          <a:stretch/>
        </p:blipFill>
        <p:spPr bwMode="auto">
          <a:xfrm>
            <a:off x="7339939" y="5517160"/>
            <a:ext cx="567354" cy="518771"/>
          </a:xfrm>
          <a:prstGeom prst="rect">
            <a:avLst/>
          </a:prstGeom>
          <a:ln w="19050">
            <a:solidFill>
              <a:schemeClr val="accent1"/>
            </a:solidFill>
          </a:ln>
          <a:extLst>
            <a:ext uri="{53640926-AAD7-44D8-BBD7-CCE9431645EC}">
              <a14:shadowObscured xmlns:a14="http://schemas.microsoft.com/office/drawing/2010/main"/>
            </a:ext>
          </a:extLst>
        </p:spPr>
      </p:pic>
      <p:pic>
        <p:nvPicPr>
          <p:cNvPr id="33" name="図 32"/>
          <p:cNvPicPr/>
          <p:nvPr/>
        </p:nvPicPr>
        <p:blipFill rotWithShape="1">
          <a:blip r:embed="rId4"/>
          <a:srcRect l="13769" t="23443" r="67664" b="49377"/>
          <a:stretch/>
        </p:blipFill>
        <p:spPr bwMode="auto">
          <a:xfrm>
            <a:off x="8578920" y="5431879"/>
            <a:ext cx="567354" cy="518771"/>
          </a:xfrm>
          <a:prstGeom prst="rect">
            <a:avLst/>
          </a:prstGeom>
          <a:ln w="19050">
            <a:solidFill>
              <a:schemeClr val="accent1"/>
            </a:solidFill>
          </a:ln>
          <a:extLst>
            <a:ext uri="{53640926-AAD7-44D8-BBD7-CCE9431645EC}">
              <a14:shadowObscured xmlns:a14="http://schemas.microsoft.com/office/drawing/2010/main"/>
            </a:ext>
          </a:extLst>
        </p:spPr>
      </p:pic>
      <p:pic>
        <p:nvPicPr>
          <p:cNvPr id="12" name="図 11"/>
          <p:cNvPicPr>
            <a:picLocks noChangeAspect="1"/>
          </p:cNvPicPr>
          <p:nvPr/>
        </p:nvPicPr>
        <p:blipFill rotWithShape="1">
          <a:blip r:embed="rId5"/>
          <a:srcRect l="60112" t="22076" r="27015" b="19587"/>
          <a:stretch/>
        </p:blipFill>
        <p:spPr>
          <a:xfrm>
            <a:off x="5525535" y="5007180"/>
            <a:ext cx="338110" cy="849398"/>
          </a:xfrm>
          <a:prstGeom prst="rect">
            <a:avLst/>
          </a:prstGeom>
        </p:spPr>
      </p:pic>
      <p:pic>
        <p:nvPicPr>
          <p:cNvPr id="14" name="図 13"/>
          <p:cNvPicPr>
            <a:picLocks noChangeAspect="1"/>
          </p:cNvPicPr>
          <p:nvPr/>
        </p:nvPicPr>
        <p:blipFill rotWithShape="1">
          <a:blip r:embed="rId6"/>
          <a:srcRect l="42537" t="29442" r="39888" b="54231"/>
          <a:stretch/>
        </p:blipFill>
        <p:spPr>
          <a:xfrm rot="18333886">
            <a:off x="4731691" y="4992653"/>
            <a:ext cx="787613" cy="446175"/>
          </a:xfrm>
          <a:prstGeom prst="rect">
            <a:avLst/>
          </a:prstGeom>
        </p:spPr>
      </p:pic>
      <p:sp>
        <p:nvSpPr>
          <p:cNvPr id="6" name="テキスト ボックス 5"/>
          <p:cNvSpPr txBox="1"/>
          <p:nvPr/>
        </p:nvSpPr>
        <p:spPr>
          <a:xfrm>
            <a:off x="9712793" y="728880"/>
            <a:ext cx="2311032" cy="307777"/>
          </a:xfrm>
          <a:prstGeom prst="rect">
            <a:avLst/>
          </a:prstGeom>
          <a:noFill/>
        </p:spPr>
        <p:txBody>
          <a:bodyPr wrap="square" rtlCol="0">
            <a:spAutoFit/>
          </a:bodyPr>
          <a:lstStyle/>
          <a:p>
            <a:pPr algn="ctr"/>
            <a:endParaRPr kumimoji="1" lang="ja-JP" altLang="en-US" sz="1400" dirty="0"/>
          </a:p>
        </p:txBody>
      </p:sp>
      <p:pic>
        <p:nvPicPr>
          <p:cNvPr id="40" name="図 39"/>
          <p:cNvPicPr/>
          <p:nvPr/>
        </p:nvPicPr>
        <p:blipFill rotWithShape="1">
          <a:blip r:embed="rId4"/>
          <a:srcRect l="13769" t="23443" r="67664" b="49377"/>
          <a:stretch/>
        </p:blipFill>
        <p:spPr bwMode="auto">
          <a:xfrm>
            <a:off x="6548773" y="4573086"/>
            <a:ext cx="567354" cy="518771"/>
          </a:xfrm>
          <a:prstGeom prst="rect">
            <a:avLst/>
          </a:prstGeom>
          <a:ln w="19050">
            <a:solidFill>
              <a:srgbClr val="00B0F0"/>
            </a:solidFill>
          </a:ln>
          <a:extLst>
            <a:ext uri="{53640926-AAD7-44D8-BBD7-CCE9431645EC}">
              <a14:shadowObscured xmlns:a14="http://schemas.microsoft.com/office/drawing/2010/main"/>
            </a:ext>
          </a:extLst>
        </p:spPr>
      </p:pic>
      <p:sp>
        <p:nvSpPr>
          <p:cNvPr id="42" name="角丸四角形吹き出し 41"/>
          <p:cNvSpPr/>
          <p:nvPr/>
        </p:nvSpPr>
        <p:spPr>
          <a:xfrm>
            <a:off x="8758655" y="4943596"/>
            <a:ext cx="675447" cy="242849"/>
          </a:xfrm>
          <a:prstGeom prst="wedgeRoundRectCallout">
            <a:avLst>
              <a:gd name="adj1" fmla="val -32558"/>
              <a:gd name="adj2" fmla="val 136235"/>
              <a:gd name="adj3" fmla="val 16667"/>
            </a:avLst>
          </a:prstGeom>
          <a:solidFill>
            <a:srgbClr val="FFFF00"/>
          </a:solid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1200" u="sng" dirty="0">
                <a:latin typeface="HG丸ｺﾞｼｯｸM-PRO" panose="020F0600000000000000" pitchFamily="50" charset="-128"/>
                <a:ea typeface="HG丸ｺﾞｼｯｸM-PRO" panose="020F0600000000000000" pitchFamily="50" charset="-128"/>
              </a:rPr>
              <a:t>鵠生園</a:t>
            </a:r>
          </a:p>
        </p:txBody>
      </p:sp>
      <p:sp>
        <p:nvSpPr>
          <p:cNvPr id="43" name="角丸四角形吹き出し 42"/>
          <p:cNvSpPr/>
          <p:nvPr/>
        </p:nvSpPr>
        <p:spPr>
          <a:xfrm>
            <a:off x="5998534" y="3754163"/>
            <a:ext cx="1314901" cy="324164"/>
          </a:xfrm>
          <a:prstGeom prst="wedgeRoundRectCallout">
            <a:avLst>
              <a:gd name="adj1" fmla="val 17569"/>
              <a:gd name="adj2" fmla="val 206499"/>
              <a:gd name="adj3" fmla="val 16667"/>
            </a:avLst>
          </a:prstGeom>
          <a:solidFill>
            <a:srgbClr val="FFFF00"/>
          </a:solid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r>
              <a:rPr kumimoji="1" lang="ja-JP" altLang="en-US" sz="1200" u="sng" dirty="0">
                <a:latin typeface="HG丸ｺﾞｼｯｸM-PRO" panose="020F0600000000000000" pitchFamily="50" charset="-128"/>
                <a:ea typeface="HG丸ｺﾞｼｯｸM-PRO" panose="020F0600000000000000" pitchFamily="50" charset="-128"/>
              </a:rPr>
              <a:t>津波避難タワー</a:t>
            </a:r>
          </a:p>
        </p:txBody>
      </p:sp>
      <p:sp>
        <p:nvSpPr>
          <p:cNvPr id="28" name="角丸四角形吹き出し 27"/>
          <p:cNvSpPr/>
          <p:nvPr/>
        </p:nvSpPr>
        <p:spPr>
          <a:xfrm>
            <a:off x="5332504" y="6069709"/>
            <a:ext cx="1784143" cy="313582"/>
          </a:xfrm>
          <a:prstGeom prst="wedgeRoundRectCallout">
            <a:avLst>
              <a:gd name="adj1" fmla="val 6782"/>
              <a:gd name="adj2" fmla="val -160118"/>
              <a:gd name="adj3" fmla="val 16667"/>
            </a:avLst>
          </a:prstGeom>
          <a:solidFill>
            <a:srgbClr val="FFFF00"/>
          </a:solid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r>
              <a:rPr kumimoji="1" lang="ja-JP" altLang="en-US" sz="1200" u="sng" dirty="0">
                <a:latin typeface="HG丸ｺﾞｼｯｸM-PRO" panose="020F0600000000000000" pitchFamily="50" charset="-128"/>
                <a:ea typeface="HG丸ｺﾞｼｯｸM-PRO" panose="020F0600000000000000" pitchFamily="50" charset="-128"/>
              </a:rPr>
              <a:t>江の島アイランドスパ</a:t>
            </a:r>
          </a:p>
        </p:txBody>
      </p:sp>
      <p:pic>
        <p:nvPicPr>
          <p:cNvPr id="11" name="図 10">
            <a:extLst>
              <a:ext uri="{FF2B5EF4-FFF2-40B4-BE49-F238E27FC236}">
                <a16:creationId xmlns:a16="http://schemas.microsoft.com/office/drawing/2014/main" id="{DC6EAAD8-B450-43B8-82FC-041400EC834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712793" y="4475130"/>
            <a:ext cx="2380110" cy="2380110"/>
          </a:xfrm>
          <a:prstGeom prst="rect">
            <a:avLst/>
          </a:prstGeom>
        </p:spPr>
      </p:pic>
      <p:pic>
        <p:nvPicPr>
          <p:cNvPr id="22" name="図 21">
            <a:extLst>
              <a:ext uri="{FF2B5EF4-FFF2-40B4-BE49-F238E27FC236}">
                <a16:creationId xmlns:a16="http://schemas.microsoft.com/office/drawing/2014/main" id="{4D53801B-1271-4FA7-98C7-97AE3F24A20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93059" y="-5079"/>
            <a:ext cx="1886309" cy="1886309"/>
          </a:xfrm>
          <a:prstGeom prst="rect">
            <a:avLst/>
          </a:prstGeom>
        </p:spPr>
      </p:pic>
      <p:pic>
        <p:nvPicPr>
          <p:cNvPr id="26" name="図 25">
            <a:extLst>
              <a:ext uri="{FF2B5EF4-FFF2-40B4-BE49-F238E27FC236}">
                <a16:creationId xmlns:a16="http://schemas.microsoft.com/office/drawing/2014/main" id="{8EE07902-215B-4036-B6AD-937B7F8D6624}"/>
              </a:ext>
            </a:extLst>
          </p:cNvPr>
          <p:cNvPicPr/>
          <p:nvPr/>
        </p:nvPicPr>
        <p:blipFill rotWithShape="1">
          <a:blip r:embed="rId4"/>
          <a:srcRect l="13769" t="23443" r="67664" b="49377"/>
          <a:stretch/>
        </p:blipFill>
        <p:spPr bwMode="auto">
          <a:xfrm>
            <a:off x="5725281" y="4627026"/>
            <a:ext cx="567354" cy="518771"/>
          </a:xfrm>
          <a:prstGeom prst="rect">
            <a:avLst/>
          </a:prstGeom>
          <a:ln w="19050">
            <a:solidFill>
              <a:srgbClr val="00B0F0"/>
            </a:solidFill>
          </a:ln>
          <a:extLst>
            <a:ext uri="{53640926-AAD7-44D8-BBD7-CCE9431645EC}">
              <a14:shadowObscured xmlns:a14="http://schemas.microsoft.com/office/drawing/2010/main"/>
            </a:ext>
          </a:extLst>
        </p:spPr>
      </p:pic>
      <p:sp>
        <p:nvSpPr>
          <p:cNvPr id="30" name="角丸四角形吹き出し 42">
            <a:extLst>
              <a:ext uri="{FF2B5EF4-FFF2-40B4-BE49-F238E27FC236}">
                <a16:creationId xmlns:a16="http://schemas.microsoft.com/office/drawing/2014/main" id="{A58CED0B-9A48-434E-93F1-1848178548FA}"/>
              </a:ext>
            </a:extLst>
          </p:cNvPr>
          <p:cNvSpPr/>
          <p:nvPr/>
        </p:nvSpPr>
        <p:spPr>
          <a:xfrm>
            <a:off x="3936892" y="3650830"/>
            <a:ext cx="1599125" cy="324164"/>
          </a:xfrm>
          <a:prstGeom prst="wedgeRoundRectCallout">
            <a:avLst>
              <a:gd name="adj1" fmla="val 62389"/>
              <a:gd name="adj2" fmla="val 232945"/>
              <a:gd name="adj3" fmla="val 16667"/>
            </a:avLst>
          </a:prstGeom>
          <a:solidFill>
            <a:srgbClr val="FFFF00"/>
          </a:solid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r>
              <a:rPr kumimoji="1" lang="en-US" altLang="ja-JP" sz="1200" u="sng" dirty="0">
                <a:latin typeface="HG丸ｺﾞｼｯｸM-PRO" panose="020F0600000000000000" pitchFamily="50" charset="-128"/>
                <a:ea typeface="HG丸ｺﾞｼｯｸM-PRO" panose="020F0600000000000000" pitchFamily="50" charset="-128"/>
              </a:rPr>
              <a:t>HUG-RIDEPARK</a:t>
            </a:r>
            <a:endParaRPr kumimoji="1" lang="ja-JP" altLang="en-US" sz="1200" u="sng" dirty="0">
              <a:latin typeface="HG丸ｺﾞｼｯｸM-PRO" panose="020F0600000000000000" pitchFamily="50" charset="-128"/>
              <a:ea typeface="HG丸ｺﾞｼｯｸM-PRO" panose="020F0600000000000000" pitchFamily="50" charset="-128"/>
            </a:endParaRPr>
          </a:p>
        </p:txBody>
      </p:sp>
      <p:sp>
        <p:nvSpPr>
          <p:cNvPr id="38" name="矢印: 上 37">
            <a:extLst>
              <a:ext uri="{FF2B5EF4-FFF2-40B4-BE49-F238E27FC236}">
                <a16:creationId xmlns:a16="http://schemas.microsoft.com/office/drawing/2014/main" id="{CAB87718-47AD-4FF5-B243-117481987FCE}"/>
              </a:ext>
            </a:extLst>
          </p:cNvPr>
          <p:cNvSpPr/>
          <p:nvPr/>
        </p:nvSpPr>
        <p:spPr>
          <a:xfrm>
            <a:off x="3936892" y="3148160"/>
            <a:ext cx="275206" cy="415015"/>
          </a:xfrm>
          <a:prstGeom prst="upArrow">
            <a:avLst>
              <a:gd name="adj1" fmla="val 44461"/>
              <a:gd name="adj2" fmla="val 50000"/>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9" name="矢印: 上 38">
            <a:extLst>
              <a:ext uri="{FF2B5EF4-FFF2-40B4-BE49-F238E27FC236}">
                <a16:creationId xmlns:a16="http://schemas.microsoft.com/office/drawing/2014/main" id="{7891600C-8E52-418A-8B76-043D58218316}"/>
              </a:ext>
            </a:extLst>
          </p:cNvPr>
          <p:cNvSpPr/>
          <p:nvPr/>
        </p:nvSpPr>
        <p:spPr>
          <a:xfrm>
            <a:off x="5733752" y="2596403"/>
            <a:ext cx="275206" cy="415015"/>
          </a:xfrm>
          <a:prstGeom prst="upArrow">
            <a:avLst>
              <a:gd name="adj1" fmla="val 44461"/>
              <a:gd name="adj2" fmla="val 50000"/>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1" name="矢印: 上 40">
            <a:extLst>
              <a:ext uri="{FF2B5EF4-FFF2-40B4-BE49-F238E27FC236}">
                <a16:creationId xmlns:a16="http://schemas.microsoft.com/office/drawing/2014/main" id="{C489A42F-6C25-4BEF-A398-69E29DFCD904}"/>
              </a:ext>
            </a:extLst>
          </p:cNvPr>
          <p:cNvSpPr/>
          <p:nvPr/>
        </p:nvSpPr>
        <p:spPr>
          <a:xfrm rot="2664454">
            <a:off x="6551524" y="3048438"/>
            <a:ext cx="275206" cy="415015"/>
          </a:xfrm>
          <a:prstGeom prst="upArrow">
            <a:avLst>
              <a:gd name="adj1" fmla="val 44461"/>
              <a:gd name="adj2" fmla="val 50000"/>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4" name="矢印: 上 43">
            <a:extLst>
              <a:ext uri="{FF2B5EF4-FFF2-40B4-BE49-F238E27FC236}">
                <a16:creationId xmlns:a16="http://schemas.microsoft.com/office/drawing/2014/main" id="{7E7BA61E-8A0B-42C8-87CE-2DB4443BC271}"/>
              </a:ext>
            </a:extLst>
          </p:cNvPr>
          <p:cNvSpPr/>
          <p:nvPr/>
        </p:nvSpPr>
        <p:spPr>
          <a:xfrm rot="1554098">
            <a:off x="8001168" y="3779940"/>
            <a:ext cx="275206" cy="415015"/>
          </a:xfrm>
          <a:prstGeom prst="upArrow">
            <a:avLst>
              <a:gd name="adj1" fmla="val 44461"/>
              <a:gd name="adj2" fmla="val 50000"/>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5" name="矢印: 上 44">
            <a:extLst>
              <a:ext uri="{FF2B5EF4-FFF2-40B4-BE49-F238E27FC236}">
                <a16:creationId xmlns:a16="http://schemas.microsoft.com/office/drawing/2014/main" id="{543C6263-8F55-4589-8A46-F74E6820A0F9}"/>
              </a:ext>
            </a:extLst>
          </p:cNvPr>
          <p:cNvSpPr/>
          <p:nvPr/>
        </p:nvSpPr>
        <p:spPr>
          <a:xfrm rot="1189284">
            <a:off x="7313435" y="3840949"/>
            <a:ext cx="275206" cy="415015"/>
          </a:xfrm>
          <a:prstGeom prst="upArrow">
            <a:avLst>
              <a:gd name="adj1" fmla="val 44461"/>
              <a:gd name="adj2" fmla="val 50000"/>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6" name="角丸四角形 28">
            <a:extLst>
              <a:ext uri="{FF2B5EF4-FFF2-40B4-BE49-F238E27FC236}">
                <a16:creationId xmlns:a16="http://schemas.microsoft.com/office/drawing/2014/main" id="{B2298232-8598-4B79-8095-D0E64673DBE4}"/>
              </a:ext>
            </a:extLst>
          </p:cNvPr>
          <p:cNvSpPr/>
          <p:nvPr/>
        </p:nvSpPr>
        <p:spPr>
          <a:xfrm>
            <a:off x="4442445" y="1979785"/>
            <a:ext cx="2808778" cy="359931"/>
          </a:xfrm>
          <a:prstGeom prst="roundRect">
            <a:avLst/>
          </a:prstGeom>
          <a:solidFill>
            <a:schemeClr val="bg1"/>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1400" dirty="0">
                <a:latin typeface="HGSｺﾞｼｯｸM" panose="020B0600000000000000" pitchFamily="50" charset="-128"/>
                <a:ea typeface="HGSｺﾞｼｯｸM" panose="020B0600000000000000" pitchFamily="50" charset="-128"/>
              </a:rPr>
              <a:t>津波浸水想定区域外</a:t>
            </a:r>
            <a:endParaRPr kumimoji="1" lang="ja-JP" altLang="en-US" sz="1400" dirty="0">
              <a:latin typeface="HGSｺﾞｼｯｸM" panose="020B0600000000000000" pitchFamily="50" charset="-128"/>
              <a:ea typeface="HGSｺﾞｼｯｸM" panose="020B0600000000000000" pitchFamily="50" charset="-128"/>
            </a:endParaRPr>
          </a:p>
        </p:txBody>
      </p:sp>
      <p:sp>
        <p:nvSpPr>
          <p:cNvPr id="2" name="スライド番号プレースホルダー 1">
            <a:extLst>
              <a:ext uri="{FF2B5EF4-FFF2-40B4-BE49-F238E27FC236}">
                <a16:creationId xmlns:a16="http://schemas.microsoft.com/office/drawing/2014/main" id="{3BB5D7DB-CC7A-4CE8-9B82-7E882AC20CDE}"/>
              </a:ext>
            </a:extLst>
          </p:cNvPr>
          <p:cNvSpPr>
            <a:spLocks noGrp="1"/>
          </p:cNvSpPr>
          <p:nvPr>
            <p:ph type="sldNum" sz="quarter" idx="12"/>
          </p:nvPr>
        </p:nvSpPr>
        <p:spPr/>
        <p:txBody>
          <a:bodyPr/>
          <a:lstStyle/>
          <a:p>
            <a:fld id="{6853720F-C564-41FB-8874-56144D4EB0A0}" type="slidenum">
              <a:rPr kumimoji="1" lang="ja-JP" altLang="en-US" smtClean="0"/>
              <a:t>1</a:t>
            </a:fld>
            <a:endParaRPr kumimoji="1" lang="ja-JP" altLang="en-US"/>
          </a:p>
        </p:txBody>
      </p:sp>
      <p:sp>
        <p:nvSpPr>
          <p:cNvPr id="5" name="フッター プレースホルダー 4">
            <a:extLst>
              <a:ext uri="{FF2B5EF4-FFF2-40B4-BE49-F238E27FC236}">
                <a16:creationId xmlns:a16="http://schemas.microsoft.com/office/drawing/2014/main" id="{F87E52EF-B916-4D1B-9D35-58EB3BF40976}"/>
              </a:ext>
            </a:extLst>
          </p:cNvPr>
          <p:cNvSpPr>
            <a:spLocks noGrp="1"/>
          </p:cNvSpPr>
          <p:nvPr>
            <p:ph type="ftr" sz="quarter" idx="11"/>
          </p:nvPr>
        </p:nvSpPr>
        <p:spPr/>
        <p:txBody>
          <a:bodyPr/>
          <a:lstStyle/>
          <a:p>
            <a:r>
              <a:rPr kumimoji="1" lang="ja-JP" altLang="en-US" dirty="0"/>
              <a:t>１</a:t>
            </a:r>
          </a:p>
        </p:txBody>
      </p:sp>
    </p:spTree>
    <p:extLst>
      <p:ext uri="{BB962C8B-B14F-4D97-AF65-F5344CB8AC3E}">
        <p14:creationId xmlns:p14="http://schemas.microsoft.com/office/powerpoint/2010/main" val="4151914525"/>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999</TotalTime>
  <Words>159</Words>
  <Application>Microsoft Office PowerPoint</Application>
  <PresentationFormat>ワイド画面</PresentationFormat>
  <Paragraphs>27</Paragraphs>
  <Slides>1</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vt:i4>
      </vt:variant>
    </vt:vector>
  </HeadingPairs>
  <TitlesOfParts>
    <vt:vector size="8" baseType="lpstr">
      <vt:lpstr>HGSｺﾞｼｯｸM</vt:lpstr>
      <vt:lpstr>HG丸ｺﾞｼｯｸM-PRO</vt:lpstr>
      <vt:lpstr>游ゴシック</vt:lpstr>
      <vt:lpstr>Arial</vt:lpstr>
      <vt:lpstr>Calibri</vt:lpstr>
      <vt:lpstr>Calibri Light</vt:lpstr>
      <vt:lpstr>Office テーマ</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山下　克至</dc:creator>
  <cp:lastModifiedBy>後藤　豊章</cp:lastModifiedBy>
  <cp:revision>85</cp:revision>
  <cp:lastPrinted>2023-08-13T03:17:59Z</cp:lastPrinted>
  <dcterms:created xsi:type="dcterms:W3CDTF">2021-10-05T00:46:11Z</dcterms:created>
  <dcterms:modified xsi:type="dcterms:W3CDTF">2026-08-27T01:25:47Z</dcterms:modified>
</cp:coreProperties>
</file>