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30" r:id="rId11"/>
    <p:sldId id="328" r:id="rId12"/>
    <p:sldId id="331" r:id="rId13"/>
    <p:sldId id="332" r:id="rId14"/>
    <p:sldId id="333" r:id="rId15"/>
    <p:sldId id="334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E7000"/>
    <a:srgbClr val="FFA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2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DA268D6-B313-4722-9F57-7F45F8F357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C3F7A5-4802-4D4B-A643-9247F258A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4720-B2DD-4E85-8214-F15BDC65596C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04D69C-C0FC-466E-ACD4-B420A835A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279300-C7A3-4F26-91AE-6DF65643A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E612E-C1E3-499C-B135-ECD09F9E55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79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BA6DB-741F-4F99-99AD-1107FA5D11C9}" type="datetimeFigureOut">
              <a:rPr kumimoji="1" lang="ja-JP" altLang="en-US" smtClean="0"/>
              <a:t>2026/3/13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97AB-2585-411B-BCDD-A152B1AC8C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02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02994DE-9C7E-4A4E-B5C6-94FBCF537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B658A34-7B43-4F61-8620-C1E0906DF32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161142" y="556473"/>
            <a:ext cx="398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Fujisawa Digital Promotion Office</a:t>
            </a:r>
            <a:endParaRPr kumimoji="1" lang="ja-JP" altLang="en-US" dirty="0"/>
          </a:p>
        </p:txBody>
      </p:sp>
      <p:pic>
        <p:nvPicPr>
          <p:cNvPr id="4" name="図 3" descr="V:\CP\市章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18" y="342035"/>
            <a:ext cx="85852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6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6462512"/>
            <a:ext cx="121920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7" descr="enoshijma_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424612"/>
            <a:ext cx="7493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 userDrawn="1"/>
        </p:nvSpPr>
        <p:spPr>
          <a:xfrm>
            <a:off x="571500" y="6491287"/>
            <a:ext cx="4927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Fujisawa Digital Promotion Office</a:t>
            </a:r>
            <a:endParaRPr kumimoji="1" lang="ja-JP" altLang="en-US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02994DE-9C7E-4A4E-B5C6-94FBCF537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CB658A34-7B43-4F61-8620-C1E0906DF3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572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C92F0B-3356-4BF8-953C-EF7AD5934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B658A34-7B43-4F61-8620-C1E0906DF3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32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E7CEB0-4922-443F-A20F-43800D685395}"/>
              </a:ext>
            </a:extLst>
          </p:cNvPr>
          <p:cNvSpPr/>
          <p:nvPr/>
        </p:nvSpPr>
        <p:spPr>
          <a:xfrm>
            <a:off x="122767" y="110067"/>
            <a:ext cx="11946467" cy="663786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EC9E349-FA6D-4960-B33F-F00251B3B303}"/>
              </a:ext>
            </a:extLst>
          </p:cNvPr>
          <p:cNvCxnSpPr>
            <a:cxnSpLocks/>
          </p:cNvCxnSpPr>
          <p:nvPr/>
        </p:nvCxnSpPr>
        <p:spPr>
          <a:xfrm>
            <a:off x="1003300" y="3623733"/>
            <a:ext cx="1018540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D63D1D-166B-4982-AA78-3EBC0D269EB0}"/>
              </a:ext>
            </a:extLst>
          </p:cNvPr>
          <p:cNvSpPr txBox="1"/>
          <p:nvPr/>
        </p:nvSpPr>
        <p:spPr>
          <a:xfrm>
            <a:off x="925353" y="2699510"/>
            <a:ext cx="103412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ja-JP" altLang="en-US" sz="6000" b="1" spc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こうなりたいな　ふじまど</a:t>
            </a:r>
            <a:endParaRPr lang="en-US" altLang="ja-JP" sz="6000" b="1" spc="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sz="2000" b="1" spc="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（ふじまどのビジネスゴールのイメージ）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457337-CED5-4EE8-9B6B-E0B53E1C263F}"/>
              </a:ext>
            </a:extLst>
          </p:cNvPr>
          <p:cNvSpPr txBox="1"/>
          <p:nvPr/>
        </p:nvSpPr>
        <p:spPr>
          <a:xfrm>
            <a:off x="2669429" y="2078158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デジタル市役所構想に関する企画公募手法に関するＲＦＩ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C492EC-104D-4325-8102-4F66F831E494}"/>
              </a:ext>
            </a:extLst>
          </p:cNvPr>
          <p:cNvSpPr txBox="1"/>
          <p:nvPr/>
        </p:nvSpPr>
        <p:spPr>
          <a:xfrm>
            <a:off x="10388600" y="23774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別紙１</a:t>
            </a:r>
          </a:p>
        </p:txBody>
      </p:sp>
    </p:spTree>
    <p:extLst>
      <p:ext uri="{BB962C8B-B14F-4D97-AF65-F5344CB8AC3E}">
        <p14:creationId xmlns:p14="http://schemas.microsoft.com/office/powerpoint/2010/main" val="278823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10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江ノ島　きゅん子さん（藤沢市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年目職員）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2DE3BC-CBDF-43FF-9FDC-E1058D63A072}"/>
              </a:ext>
            </a:extLst>
          </p:cNvPr>
          <p:cNvSpPr txBox="1"/>
          <p:nvPr/>
        </p:nvSpPr>
        <p:spPr>
          <a:xfrm>
            <a:off x="982494" y="1273777"/>
            <a:ext cx="10749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ふじまど　がパワーアップして生まれ変わった！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lang="ja-JP" altLang="en-US" sz="3600" b="1" dirty="0"/>
              <a:t>　●市民からの手続きの職員側のタッチポイント</a:t>
            </a:r>
            <a:endParaRPr lang="en-US" altLang="ja-JP" sz="3600" b="1" dirty="0"/>
          </a:p>
          <a:p>
            <a:r>
              <a:rPr kumimoji="1" lang="ja-JP" altLang="en-US" sz="3600" b="1" dirty="0"/>
              <a:t>　　を集約</a:t>
            </a:r>
            <a:endParaRPr kumimoji="1" lang="en-US" altLang="ja-JP" sz="3600" b="1" dirty="0"/>
          </a:p>
          <a:p>
            <a:endParaRPr kumimoji="1" lang="en-US" altLang="ja-JP" sz="3600" b="1" dirty="0"/>
          </a:p>
          <a:p>
            <a:r>
              <a:rPr kumimoji="1" lang="ja-JP" altLang="en-US" sz="3600" b="1" dirty="0"/>
              <a:t>　</a:t>
            </a:r>
            <a:r>
              <a:rPr lang="ja-JP" altLang="en-US" sz="3600" b="1" dirty="0"/>
              <a:t>●</a:t>
            </a:r>
            <a:r>
              <a:rPr kumimoji="1" lang="ja-JP" altLang="en-US" sz="3600" b="1" dirty="0"/>
              <a:t>縦割り行政を感じさせない、かゆいところに手</a:t>
            </a:r>
            <a:endParaRPr kumimoji="1" lang="en-US" altLang="ja-JP" sz="3600" b="1" dirty="0"/>
          </a:p>
          <a:p>
            <a:r>
              <a:rPr lang="ja-JP" altLang="en-US" sz="3600" b="1" dirty="0"/>
              <a:t>　　</a:t>
            </a:r>
            <a:r>
              <a:rPr kumimoji="1" lang="ja-JP" altLang="en-US" sz="3600" b="1" dirty="0"/>
              <a:t>が届く業務フローの実現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lang="ja-JP" altLang="en-US" sz="3600" b="1" dirty="0"/>
              <a:t>　●わかりやすい職員画面ＵＩ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35221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11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江ノ島　きゅん子さん（藤沢市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年目職員）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19C2B6-9C95-4570-83CE-7EB200A15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45" y="2430294"/>
            <a:ext cx="4427706" cy="4427706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596967C-2CEC-4354-A5FB-0E91B36A44FD}"/>
              </a:ext>
            </a:extLst>
          </p:cNvPr>
          <p:cNvSpPr/>
          <p:nvPr/>
        </p:nvSpPr>
        <p:spPr>
          <a:xfrm>
            <a:off x="4083997" y="656939"/>
            <a:ext cx="8025317" cy="5835936"/>
          </a:xfrm>
          <a:prstGeom prst="wedgeRoundRectCallout">
            <a:avLst>
              <a:gd name="adj1" fmla="val -72359"/>
              <a:gd name="adj2" fmla="val 817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イベント作成も、</a:t>
            </a:r>
            <a:r>
              <a:rPr lang="ja-JP" altLang="en-US" sz="2400" b="1" dirty="0">
                <a:solidFill>
                  <a:schemeClr val="tx1"/>
                </a:solidFill>
              </a:rPr>
              <a:t>イベント受付も、施設予約受付も全部同じ場所でチェックできる。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毎日のチェック先も全部ふじまどだからルーティーンが楽！しかもわかりやすいところに通知が届く！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他の課とも、簡単に事務フローを連携できる！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＋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α</a:t>
            </a:r>
            <a:r>
              <a:rPr lang="ja-JP" altLang="en-US" sz="2400" b="1" dirty="0">
                <a:solidFill>
                  <a:srgbClr val="FF0000"/>
                </a:solidFill>
              </a:rPr>
              <a:t>の価値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関連する業務のデータベースが同じだから、今までできなかった手続き・所属横断的な横断的な分析ができる。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　⇒ＥＢＰＭ（根拠に基づいた政策立案）！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2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12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江ノ島　きゅん子さん（藤沢市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年目職員）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DA47CC-D070-49F5-933F-BE2A50D5CE80}"/>
              </a:ext>
            </a:extLst>
          </p:cNvPr>
          <p:cNvSpPr txBox="1"/>
          <p:nvPr/>
        </p:nvSpPr>
        <p:spPr>
          <a:xfrm>
            <a:off x="660400" y="1175786"/>
            <a:ext cx="11186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新丸ゴ Medium" panose="020F0500000000000000" pitchFamily="50" charset="-128"/>
                <a:ea typeface="BIZ UDP新丸ゴ Medium" panose="020F0500000000000000" pitchFamily="50" charset="-128"/>
              </a:rPr>
              <a:t>職員みんなが、庁内横断的に仕事が考えられる。</a:t>
            </a:r>
            <a:endParaRPr kumimoji="1" lang="en-US" altLang="ja-JP" sz="4000" b="1" dirty="0">
              <a:latin typeface="BIZ UDP新丸ゴ Medium" panose="020F0500000000000000" pitchFamily="50" charset="-128"/>
              <a:ea typeface="BIZ UDP新丸ゴ Medium" panose="020F0500000000000000" pitchFamily="50" charset="-128"/>
            </a:endParaRPr>
          </a:p>
          <a:p>
            <a:endParaRPr lang="en-US" altLang="ja-JP" sz="4000" b="1" dirty="0">
              <a:latin typeface="BIZ UDP新丸ゴ Medium" panose="020F0500000000000000" pitchFamily="50" charset="-128"/>
              <a:ea typeface="BIZ UDP新丸ゴ Medium" panose="020F0500000000000000" pitchFamily="50" charset="-128"/>
            </a:endParaRPr>
          </a:p>
          <a:p>
            <a:r>
              <a:rPr lang="ja-JP" altLang="en-US" sz="4000" b="1" dirty="0">
                <a:latin typeface="BIZ UDP新丸ゴ Medium" panose="020F0500000000000000" pitchFamily="50" charset="-128"/>
                <a:ea typeface="BIZ UDP新丸ゴ Medium" panose="020F0500000000000000" pitchFamily="50" charset="-128"/>
              </a:rPr>
              <a:t>チームワークで、毎日充実、</a:t>
            </a:r>
            <a:r>
              <a:rPr kumimoji="1" lang="ja-JP" altLang="en-US" sz="4000" b="1" dirty="0">
                <a:latin typeface="BIZ UDP新丸ゴ Medium" panose="020F0500000000000000" pitchFamily="50" charset="-128"/>
                <a:ea typeface="BIZ UDP新丸ゴ Medium" panose="020F0500000000000000" pitchFamily="50" charset="-128"/>
              </a:rPr>
              <a:t>藤沢市役所ライフ</a:t>
            </a:r>
            <a:r>
              <a:rPr lang="ja-JP" altLang="en-US" sz="4000" b="1" dirty="0">
                <a:latin typeface="BIZ UDP新丸ゴ Medium" panose="020F0500000000000000" pitchFamily="50" charset="-128"/>
                <a:ea typeface="BIZ UDP新丸ゴ Medium" panose="020F0500000000000000" pitchFamily="50" charset="-128"/>
              </a:rPr>
              <a:t>！</a:t>
            </a:r>
            <a:endParaRPr kumimoji="1" lang="ja-JP" altLang="en-US" sz="4000" b="1" dirty="0">
              <a:latin typeface="BIZ UDP新丸ゴ Medium" panose="020F0500000000000000" pitchFamily="50" charset="-128"/>
              <a:ea typeface="BIZ UDP新丸ゴ Medium" panose="020F05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55F43-72E0-4401-9F68-96AB36837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46" y="2843746"/>
            <a:ext cx="4784494" cy="37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13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湘南台　きゅん助（藤沢在住　子煩悩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1D541C-9723-4E29-95F8-C5B4DE88E357}"/>
              </a:ext>
            </a:extLst>
          </p:cNvPr>
          <p:cNvSpPr txBox="1"/>
          <p:nvPr/>
        </p:nvSpPr>
        <p:spPr>
          <a:xfrm>
            <a:off x="326858" y="752948"/>
            <a:ext cx="6768886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湘南台　きゅん助　さん（</a:t>
            </a:r>
            <a:r>
              <a:rPr lang="en-US" altLang="ja-JP" sz="2800" b="1" dirty="0"/>
              <a:t>29</a:t>
            </a:r>
            <a:r>
              <a:rPr lang="ja-JP" altLang="en-US" sz="2800" b="1" dirty="0"/>
              <a:t>）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 dirty="0"/>
              <a:t>　・藤沢市在住</a:t>
            </a:r>
            <a:endParaRPr lang="en-US" altLang="ja-JP" sz="2800" b="1" dirty="0"/>
          </a:p>
          <a:p>
            <a:r>
              <a:rPr lang="ja-JP" altLang="en-US" sz="2800" b="1" dirty="0"/>
              <a:t>　・</a:t>
            </a:r>
            <a:r>
              <a:rPr lang="en-US" altLang="ja-JP" sz="2800" b="1" dirty="0"/>
              <a:t>3</a:t>
            </a:r>
            <a:r>
              <a:rPr lang="ja-JP" altLang="en-US" sz="2800" b="1" dirty="0"/>
              <a:t>歳の娘の保育園を探してる</a:t>
            </a:r>
            <a:endParaRPr lang="en-US" altLang="ja-JP" sz="28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115E04F-D84A-40C7-B85A-26A8A0D2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61" y="1197864"/>
            <a:ext cx="2073002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14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湘南台　きゅん助（藤沢在住　子煩悩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930223-0D71-4B5B-933B-2D81079EEECB}"/>
              </a:ext>
            </a:extLst>
          </p:cNvPr>
          <p:cNvSpPr txBox="1"/>
          <p:nvPr/>
        </p:nvSpPr>
        <p:spPr>
          <a:xfrm>
            <a:off x="145916" y="603721"/>
            <a:ext cx="39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これまでは。。。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49386F51-9C8F-4057-A8EB-2746AD83DA32}"/>
              </a:ext>
            </a:extLst>
          </p:cNvPr>
          <p:cNvSpPr/>
          <p:nvPr/>
        </p:nvSpPr>
        <p:spPr>
          <a:xfrm>
            <a:off x="4205836" y="826216"/>
            <a:ext cx="7352180" cy="4968272"/>
          </a:xfrm>
          <a:prstGeom prst="wedgeEllipseCallout">
            <a:avLst>
              <a:gd name="adj1" fmla="val -67176"/>
              <a:gd name="adj2" fmla="val 54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空き状況確認はホームページで確認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入所相談と入所手続きは</a:t>
            </a:r>
            <a:r>
              <a:rPr kumimoji="1" lang="ja-JP" altLang="en-US" sz="2400" b="1" dirty="0">
                <a:solidFill>
                  <a:srgbClr val="00B0F0"/>
                </a:solidFill>
              </a:rPr>
              <a:t>ふじまど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でできるけど、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入所相談したからといって、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</a:rPr>
              <a:t>時期が来たときに入所手続きのお知らせが来るわけではないのか～↓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C52561-3E51-45AF-B716-2C93104F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47" y="1451430"/>
            <a:ext cx="2035207" cy="48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15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湘南台　きゅん助（藤沢在住　子煩悩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2DE3BC-CBDF-43FF-9FDC-E1058D63A072}"/>
              </a:ext>
            </a:extLst>
          </p:cNvPr>
          <p:cNvSpPr txBox="1"/>
          <p:nvPr/>
        </p:nvSpPr>
        <p:spPr>
          <a:xfrm>
            <a:off x="982494" y="1273777"/>
            <a:ext cx="1074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ワンストップなサービス提供</a:t>
            </a:r>
            <a:endParaRPr lang="en-US" altLang="ja-JP" sz="3600" b="1" dirty="0"/>
          </a:p>
        </p:txBody>
      </p:sp>
      <p:sp>
        <p:nvSpPr>
          <p:cNvPr id="8" name="角丸四角形 24">
            <a:extLst>
              <a:ext uri="{FF2B5EF4-FFF2-40B4-BE49-F238E27FC236}">
                <a16:creationId xmlns:a16="http://schemas.microsoft.com/office/drawing/2014/main" id="{4CAAADAB-683D-4980-A12E-C61D41606AD1}"/>
              </a:ext>
            </a:extLst>
          </p:cNvPr>
          <p:cNvSpPr/>
          <p:nvPr/>
        </p:nvSpPr>
        <p:spPr>
          <a:xfrm>
            <a:off x="377190" y="2133601"/>
            <a:ext cx="1547307" cy="12577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手続案内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角丸四角形 26">
            <a:extLst>
              <a:ext uri="{FF2B5EF4-FFF2-40B4-BE49-F238E27FC236}">
                <a16:creationId xmlns:a16="http://schemas.microsoft.com/office/drawing/2014/main" id="{1EAA1178-5969-4D19-BCF8-F2B92ED3EAC0}"/>
              </a:ext>
            </a:extLst>
          </p:cNvPr>
          <p:cNvSpPr/>
          <p:nvPr/>
        </p:nvSpPr>
        <p:spPr>
          <a:xfrm>
            <a:off x="2297707" y="2133601"/>
            <a:ext cx="1547307" cy="12577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空き状況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角丸四角形 29">
            <a:extLst>
              <a:ext uri="{FF2B5EF4-FFF2-40B4-BE49-F238E27FC236}">
                <a16:creationId xmlns:a16="http://schemas.microsoft.com/office/drawing/2014/main" id="{1E062DF3-29EF-4AFF-983E-E0E515137F2D}"/>
              </a:ext>
            </a:extLst>
          </p:cNvPr>
          <p:cNvSpPr/>
          <p:nvPr/>
        </p:nvSpPr>
        <p:spPr>
          <a:xfrm>
            <a:off x="4134762" y="2133601"/>
            <a:ext cx="1547307" cy="12577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入所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相談</a:t>
            </a:r>
          </a:p>
        </p:txBody>
      </p:sp>
      <p:sp>
        <p:nvSpPr>
          <p:cNvPr id="11" name="角丸四角形 30">
            <a:extLst>
              <a:ext uri="{FF2B5EF4-FFF2-40B4-BE49-F238E27FC236}">
                <a16:creationId xmlns:a16="http://schemas.microsoft.com/office/drawing/2014/main" id="{2FC1587D-0D3C-4C1C-A6FC-BC6940F66D73}"/>
              </a:ext>
            </a:extLst>
          </p:cNvPr>
          <p:cNvSpPr/>
          <p:nvPr/>
        </p:nvSpPr>
        <p:spPr>
          <a:xfrm>
            <a:off x="5958840" y="2133600"/>
            <a:ext cx="1547307" cy="12577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入所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手続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角丸四角形 31">
            <a:extLst>
              <a:ext uri="{FF2B5EF4-FFF2-40B4-BE49-F238E27FC236}">
                <a16:creationId xmlns:a16="http://schemas.microsoft.com/office/drawing/2014/main" id="{BFA03957-FE60-4B49-A64E-A65AD7CDCC3A}"/>
              </a:ext>
            </a:extLst>
          </p:cNvPr>
          <p:cNvSpPr/>
          <p:nvPr/>
        </p:nvSpPr>
        <p:spPr>
          <a:xfrm>
            <a:off x="7795895" y="2133600"/>
            <a:ext cx="1547307" cy="125772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結果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通知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14" name="右矢印 8">
            <a:extLst>
              <a:ext uri="{FF2B5EF4-FFF2-40B4-BE49-F238E27FC236}">
                <a16:creationId xmlns:a16="http://schemas.microsoft.com/office/drawing/2014/main" id="{3AB329F0-7C02-4192-8C4E-D205E28C280D}"/>
              </a:ext>
            </a:extLst>
          </p:cNvPr>
          <p:cNvSpPr/>
          <p:nvPr/>
        </p:nvSpPr>
        <p:spPr>
          <a:xfrm>
            <a:off x="600629" y="3560160"/>
            <a:ext cx="8186755" cy="6463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39E100A-84C3-41A3-A4AC-BE8C544A7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56" y="1596942"/>
            <a:ext cx="2138873" cy="5047488"/>
          </a:xfrm>
          <a:prstGeom prst="rect">
            <a:avLst/>
          </a:prstGeom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658DF175-AF54-44F5-A6EB-F6BA9A7BCA92}"/>
              </a:ext>
            </a:extLst>
          </p:cNvPr>
          <p:cNvSpPr/>
          <p:nvPr/>
        </p:nvSpPr>
        <p:spPr>
          <a:xfrm>
            <a:off x="1211917" y="4469512"/>
            <a:ext cx="8025317" cy="1963219"/>
          </a:xfrm>
          <a:prstGeom prst="wedgeRoundRectCallout">
            <a:avLst>
              <a:gd name="adj1" fmla="val 54228"/>
              <a:gd name="adj2" fmla="val -7892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</a:rPr>
              <a:t>一回手続き案内請求したら、後続の手続きをふじまどがお知らせしてくれた！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endParaRPr lang="en-US" altLang="ja-JP" sz="2800" b="1" dirty="0">
              <a:solidFill>
                <a:schemeClr val="tx1"/>
              </a:solidFill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</a:rPr>
              <a:t>藤沢市って、わかってるじゃん！</a:t>
            </a:r>
          </a:p>
        </p:txBody>
      </p:sp>
    </p:spTree>
    <p:extLst>
      <p:ext uri="{BB962C8B-B14F-4D97-AF65-F5344CB8AC3E}">
        <p14:creationId xmlns:p14="http://schemas.microsoft.com/office/powerpoint/2010/main" val="11706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2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藤沢　キュン太郎さん（藤沢市民この道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1D541C-9723-4E29-95F8-C5B4DE88E357}"/>
              </a:ext>
            </a:extLst>
          </p:cNvPr>
          <p:cNvSpPr txBox="1"/>
          <p:nvPr/>
        </p:nvSpPr>
        <p:spPr>
          <a:xfrm>
            <a:off x="326858" y="752948"/>
            <a:ext cx="11598442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藤沢　キュン太郎さん（３９）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 dirty="0"/>
              <a:t>　・週末は地元の少年サッカーのコーチ</a:t>
            </a:r>
            <a:endParaRPr lang="en-US" altLang="ja-JP" sz="2800" b="1" dirty="0"/>
          </a:p>
          <a:p>
            <a:r>
              <a:rPr kumimoji="1" lang="ja-JP" altLang="en-US" sz="2800" b="1" dirty="0"/>
              <a:t>　・子どもは２人　上の子は小</a:t>
            </a:r>
            <a:r>
              <a:rPr kumimoji="1" lang="en-US" altLang="ja-JP" sz="2800" b="1" dirty="0"/>
              <a:t>5</a:t>
            </a:r>
            <a:r>
              <a:rPr kumimoji="1" lang="ja-JP" altLang="en-US" sz="2800" b="1" dirty="0"/>
              <a:t>の男の子、下の子は</a:t>
            </a:r>
            <a:r>
              <a:rPr kumimoji="1" lang="en-US" altLang="ja-JP" sz="2800" b="1" dirty="0"/>
              <a:t>3</a:t>
            </a:r>
            <a:r>
              <a:rPr kumimoji="1" lang="ja-JP" altLang="en-US" sz="2800" b="1" dirty="0"/>
              <a:t>歳の女の子</a:t>
            </a:r>
            <a:endParaRPr kumimoji="1" lang="en-US" altLang="ja-JP" sz="2800" b="1" dirty="0"/>
          </a:p>
          <a:p>
            <a:r>
              <a:rPr lang="ja-JP" altLang="en-US" sz="2800" b="1" dirty="0"/>
              <a:t>　・最近、奥さんが妊娠して、</a:t>
            </a:r>
            <a:r>
              <a:rPr lang="en-US" altLang="ja-JP" sz="2800" b="1" dirty="0"/>
              <a:t>3</a:t>
            </a:r>
            <a:r>
              <a:rPr lang="ja-JP" altLang="en-US" sz="2800" b="1" dirty="0"/>
              <a:t>人目がおなかの中</a:t>
            </a:r>
            <a:endParaRPr lang="en-US" altLang="ja-JP" sz="2800" b="1" dirty="0"/>
          </a:p>
          <a:p>
            <a:r>
              <a:rPr lang="ja-JP" altLang="en-US" sz="2800" b="1" dirty="0"/>
              <a:t>　・将棋が趣味</a:t>
            </a:r>
            <a:endParaRPr lang="en-US" altLang="ja-JP" sz="2800" b="1" dirty="0"/>
          </a:p>
          <a:p>
            <a:r>
              <a:rPr lang="ja-JP" altLang="en-US" sz="2800" b="1" dirty="0"/>
              <a:t>　・おばあちゃんが市内で一人暮らし</a:t>
            </a:r>
            <a:endParaRPr lang="en-US" altLang="ja-JP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E11C4B3-6E00-48D0-B886-53A914935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-2101" r="-3867" b="2101"/>
          <a:stretch/>
        </p:blipFill>
        <p:spPr>
          <a:xfrm>
            <a:off x="3622902" y="4449780"/>
            <a:ext cx="1078601" cy="20023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59C5F0-4274-4C9C-8255-09A138008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r="-1"/>
          <a:stretch/>
        </p:blipFill>
        <p:spPr>
          <a:xfrm>
            <a:off x="1224002" y="3970685"/>
            <a:ext cx="2481912" cy="24814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D336CB0-E083-47BE-ACBD-0AB568079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29" y="4095999"/>
            <a:ext cx="2297804" cy="186983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966AFDA-82EB-4B34-95E1-B3A5D1220D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7"/>
          <a:stretch/>
        </p:blipFill>
        <p:spPr>
          <a:xfrm>
            <a:off x="4367927" y="4149217"/>
            <a:ext cx="1498894" cy="229113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DF0917F-12E8-481B-A019-33EB324A7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46" y="4449780"/>
            <a:ext cx="1828293" cy="21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3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藤沢　キュン太郎さん（藤沢市民この道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930223-0D71-4B5B-933B-2D81079EEECB}"/>
              </a:ext>
            </a:extLst>
          </p:cNvPr>
          <p:cNvSpPr txBox="1"/>
          <p:nvPr/>
        </p:nvSpPr>
        <p:spPr>
          <a:xfrm>
            <a:off x="145916" y="603721"/>
            <a:ext cx="39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これまでは。。。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E470FC3-02BB-4981-A640-2A65B600A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66" y="3387216"/>
            <a:ext cx="3481676" cy="3063875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CC0B3818-5154-41DB-8060-C2307F099A16}"/>
              </a:ext>
            </a:extLst>
          </p:cNvPr>
          <p:cNvSpPr/>
          <p:nvPr/>
        </p:nvSpPr>
        <p:spPr>
          <a:xfrm>
            <a:off x="145916" y="3429000"/>
            <a:ext cx="3420666" cy="1840382"/>
          </a:xfrm>
          <a:prstGeom prst="wedgeRectCallout">
            <a:avLst>
              <a:gd name="adj1" fmla="val 58983"/>
              <a:gd name="adj2" fmla="val 3769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b="1" dirty="0">
                <a:solidFill>
                  <a:srgbClr val="00B050"/>
                </a:solidFill>
              </a:rPr>
              <a:t>施設予約システム　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で来月の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</a:rPr>
              <a:t>サッカーコート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</a:rPr>
              <a:t>の予約忘れてた。</a:t>
            </a: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9CA65549-87C1-4AF9-981F-8AE117A79F60}"/>
              </a:ext>
            </a:extLst>
          </p:cNvPr>
          <p:cNvSpPr/>
          <p:nvPr/>
        </p:nvSpPr>
        <p:spPr>
          <a:xfrm>
            <a:off x="1692614" y="1201165"/>
            <a:ext cx="3420666" cy="1743106"/>
          </a:xfrm>
          <a:prstGeom prst="wedgeRectCallout">
            <a:avLst>
              <a:gd name="adj1" fmla="val 32225"/>
              <a:gd name="adj2" fmla="val 1052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b="1" dirty="0">
                <a:solidFill>
                  <a:srgbClr val="00B0F0"/>
                </a:solidFill>
              </a:rPr>
              <a:t>ふじまど</a:t>
            </a:r>
            <a:endParaRPr kumimoji="1" lang="en-US" altLang="ja-JP" sz="2800" b="1" dirty="0">
              <a:solidFill>
                <a:srgbClr val="00B0F0"/>
              </a:solidFill>
            </a:endParaRPr>
          </a:p>
          <a:p>
            <a:r>
              <a:rPr kumimoji="1" lang="ja-JP" altLang="en-US" sz="2800" b="1" dirty="0">
                <a:solidFill>
                  <a:schemeClr val="tx1"/>
                </a:solidFill>
              </a:rPr>
              <a:t>で妻の妊娠届ださなきゃ！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F33436F8-059B-4AC7-B9FC-4C24D3872076}"/>
              </a:ext>
            </a:extLst>
          </p:cNvPr>
          <p:cNvSpPr/>
          <p:nvPr/>
        </p:nvSpPr>
        <p:spPr>
          <a:xfrm>
            <a:off x="5538694" y="949951"/>
            <a:ext cx="2743200" cy="1743106"/>
          </a:xfrm>
          <a:prstGeom prst="wedgeRectCallout">
            <a:avLst>
              <a:gd name="adj1" fmla="val -36140"/>
              <a:gd name="adj2" fmla="val 10079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b="1" dirty="0">
                <a:solidFill>
                  <a:schemeClr val="tx1"/>
                </a:solidFill>
              </a:rPr>
              <a:t>下の子の保育園、どうしよう。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6298E3EB-0519-4D5B-94B2-7325E5DA3D0D}"/>
              </a:ext>
            </a:extLst>
          </p:cNvPr>
          <p:cNvSpPr/>
          <p:nvPr/>
        </p:nvSpPr>
        <p:spPr>
          <a:xfrm>
            <a:off x="8625420" y="1821504"/>
            <a:ext cx="2743200" cy="1743106"/>
          </a:xfrm>
          <a:prstGeom prst="wedgeRectCallout">
            <a:avLst>
              <a:gd name="adj1" fmla="val -119828"/>
              <a:gd name="adj2" fmla="val 7009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b="1" dirty="0">
                <a:solidFill>
                  <a:schemeClr val="tx1"/>
                </a:solidFill>
              </a:rPr>
              <a:t>おばあちゃん、のたのしみ探してあげたいのに。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9D79F2D4-B065-4D1C-ADF2-12425CBD9830}"/>
              </a:ext>
            </a:extLst>
          </p:cNvPr>
          <p:cNvSpPr/>
          <p:nvPr/>
        </p:nvSpPr>
        <p:spPr>
          <a:xfrm>
            <a:off x="7510806" y="3677055"/>
            <a:ext cx="4269390" cy="2815819"/>
          </a:xfrm>
          <a:prstGeom prst="cloudCallout">
            <a:avLst>
              <a:gd name="adj1" fmla="val -66112"/>
              <a:gd name="adj2" fmla="val -123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サッカーのコーチはしばらくお休みするしかないかなぁー😿</a:t>
            </a:r>
          </a:p>
        </p:txBody>
      </p:sp>
    </p:spTree>
    <p:extLst>
      <p:ext uri="{BB962C8B-B14F-4D97-AF65-F5344CB8AC3E}">
        <p14:creationId xmlns:p14="http://schemas.microsoft.com/office/powerpoint/2010/main" val="256093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4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藤沢　キュン太郎さん（藤沢市民この道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2DE3BC-CBDF-43FF-9FDC-E1058D63A072}"/>
              </a:ext>
            </a:extLst>
          </p:cNvPr>
          <p:cNvSpPr txBox="1"/>
          <p:nvPr/>
        </p:nvSpPr>
        <p:spPr>
          <a:xfrm>
            <a:off x="982494" y="1273777"/>
            <a:ext cx="10749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ふじまど　がパワーアップして生まれ変わった！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lang="ja-JP" altLang="en-US" sz="3600" b="1" dirty="0"/>
              <a:t>　●ＡＩがあなたの役所手続きをサポート</a:t>
            </a:r>
            <a:endParaRPr lang="en-US" altLang="ja-JP" sz="3600" b="1" dirty="0"/>
          </a:p>
          <a:p>
            <a:endParaRPr kumimoji="1" lang="en-US" altLang="ja-JP" sz="3600" b="1" dirty="0"/>
          </a:p>
          <a:p>
            <a:r>
              <a:rPr kumimoji="1" lang="ja-JP" altLang="en-US" sz="3600" b="1" dirty="0"/>
              <a:t>　</a:t>
            </a:r>
            <a:r>
              <a:rPr lang="ja-JP" altLang="en-US" sz="3600" b="1" dirty="0"/>
              <a:t>●</a:t>
            </a:r>
            <a:r>
              <a:rPr kumimoji="1" lang="ja-JP" altLang="en-US" sz="3600" b="1" dirty="0"/>
              <a:t>行政手続きもコートの予約も市がやっている</a:t>
            </a:r>
            <a:endParaRPr kumimoji="1" lang="en-US" altLang="ja-JP" sz="3600" b="1" dirty="0"/>
          </a:p>
          <a:p>
            <a:r>
              <a:rPr lang="ja-JP" altLang="en-US" sz="3600" b="1" dirty="0"/>
              <a:t>　　イベント情報も</a:t>
            </a:r>
            <a:r>
              <a:rPr kumimoji="1" lang="ja-JP" altLang="en-US" sz="3600" b="1" dirty="0"/>
              <a:t>一本化</a:t>
            </a:r>
            <a:endParaRPr kumimoji="1" lang="en-US" altLang="ja-JP" sz="3600" b="1" dirty="0"/>
          </a:p>
          <a:p>
            <a:endParaRPr lang="en-US" altLang="ja-JP" sz="3600" b="1" dirty="0"/>
          </a:p>
          <a:p>
            <a:r>
              <a:rPr lang="ja-JP" altLang="en-US" sz="3600" b="1" dirty="0"/>
              <a:t>　●自分の市役所とのやり取りが１つのマイページ</a:t>
            </a:r>
            <a:endParaRPr lang="en-US" altLang="ja-JP" sz="3600" b="1" dirty="0"/>
          </a:p>
          <a:p>
            <a:r>
              <a:rPr lang="ja-JP" altLang="en-US" sz="3600" b="1" dirty="0"/>
              <a:t>　　でみられる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51150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5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藤沢　キュン太郎さん（藤沢市民この道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2F7DF2-511B-4B68-A118-3A374959B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50"/>
          <a:stretch/>
        </p:blipFill>
        <p:spPr>
          <a:xfrm>
            <a:off x="145916" y="1811221"/>
            <a:ext cx="2145600" cy="4090744"/>
          </a:xfrm>
          <a:prstGeom prst="rect">
            <a:avLst/>
          </a:prstGeom>
        </p:spPr>
      </p:pic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4183A391-4BE4-4B1B-AE72-0BE640503FBA}"/>
              </a:ext>
            </a:extLst>
          </p:cNvPr>
          <p:cNvSpPr/>
          <p:nvPr/>
        </p:nvSpPr>
        <p:spPr>
          <a:xfrm>
            <a:off x="2291517" y="772924"/>
            <a:ext cx="3525624" cy="4956667"/>
          </a:xfrm>
          <a:prstGeom prst="wedgeEllipseCallout">
            <a:avLst>
              <a:gd name="adj1" fmla="val -57616"/>
              <a:gd name="adj2" fmla="val 935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奥さんが妊娠したんだ。</a:t>
            </a:r>
            <a:endParaRPr lang="en-US" altLang="ja-JP" b="1" dirty="0">
              <a:solidFill>
                <a:schemeClr val="tx1"/>
              </a:solidFill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あと、</a:t>
            </a:r>
            <a:r>
              <a:rPr lang="en-US" altLang="ja-JP" b="1" dirty="0">
                <a:solidFill>
                  <a:schemeClr val="tx1"/>
                </a:solidFill>
              </a:rPr>
              <a:t>3</a:t>
            </a:r>
            <a:r>
              <a:rPr lang="ja-JP" altLang="en-US" b="1" dirty="0">
                <a:solidFill>
                  <a:schemeClr val="tx1"/>
                </a:solidFill>
              </a:rPr>
              <a:t>歳のこと保育園さがしてるんだけど。</a:t>
            </a:r>
            <a:endParaRPr lang="en-US" altLang="ja-JP" b="1" dirty="0">
              <a:solidFill>
                <a:schemeClr val="tx1"/>
              </a:solidFill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1"/>
                </a:solidFill>
              </a:rPr>
              <a:t>あと、来月の第</a:t>
            </a:r>
            <a:r>
              <a:rPr kumimoji="1" lang="en-US" altLang="ja-JP" b="1" dirty="0">
                <a:solidFill>
                  <a:schemeClr val="tx1"/>
                </a:solidFill>
              </a:rPr>
              <a:t>3</a:t>
            </a:r>
            <a:r>
              <a:rPr kumimoji="1" lang="ja-JP" altLang="en-US" b="1" dirty="0">
                <a:solidFill>
                  <a:schemeClr val="tx1"/>
                </a:solidFill>
              </a:rPr>
              <a:t>金曜日のサッカーコートの予約と、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あと、</a:t>
            </a:r>
            <a:r>
              <a:rPr kumimoji="1" lang="ja-JP" altLang="en-US" b="1" dirty="0">
                <a:solidFill>
                  <a:schemeClr val="tx1"/>
                </a:solidFill>
              </a:rPr>
              <a:t>うちのばあちゃんが喜びそうなイベントやってたりする？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6FC3C276-8C04-4414-9E4E-EA924013607F}"/>
              </a:ext>
            </a:extLst>
          </p:cNvPr>
          <p:cNvSpPr/>
          <p:nvPr/>
        </p:nvSpPr>
        <p:spPr>
          <a:xfrm>
            <a:off x="5970016" y="772924"/>
            <a:ext cx="6095999" cy="3335753"/>
          </a:xfrm>
          <a:prstGeom prst="wedgeRectCallout">
            <a:avLst>
              <a:gd name="adj1" fmla="val -8789"/>
              <a:gd name="adj2" fmla="val 6050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・</a:t>
            </a:r>
            <a:r>
              <a:rPr lang="ja-JP" altLang="en-US" sz="1400" b="1" dirty="0">
                <a:solidFill>
                  <a:schemeClr val="tx1"/>
                </a:solidFill>
              </a:rPr>
              <a:t>妊娠届の手続きを、あなたの</a:t>
            </a:r>
            <a:r>
              <a:rPr lang="ja-JP" altLang="en-US" sz="1400" b="1" dirty="0">
                <a:solidFill>
                  <a:srgbClr val="00B0F0"/>
                </a:solidFill>
              </a:rPr>
              <a:t>ふじまど</a:t>
            </a:r>
            <a:r>
              <a:rPr lang="en-US" altLang="ja-JP" sz="1400" b="1" dirty="0" err="1">
                <a:solidFill>
                  <a:schemeClr val="tx1"/>
                </a:solidFill>
              </a:rPr>
              <a:t>Todo</a:t>
            </a:r>
            <a:r>
              <a:rPr lang="ja-JP" altLang="en-US" sz="1400" b="1" dirty="0">
                <a:solidFill>
                  <a:schemeClr val="tx1"/>
                </a:solidFill>
              </a:rPr>
              <a:t>に追加しました。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・確認したら、妊婦さん向けの支援金制度がありますので、これも</a:t>
            </a:r>
            <a:r>
              <a:rPr lang="en-US" altLang="ja-JP" sz="1400" b="1" dirty="0" err="1">
                <a:solidFill>
                  <a:schemeClr val="tx1"/>
                </a:solidFill>
              </a:rPr>
              <a:t>ToDo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　に追加しますね。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・保育園の見学ができます。希望日おっしゃっていただければ予約します。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・来月の</a:t>
            </a:r>
            <a:r>
              <a:rPr lang="ja-JP" altLang="en-US" sz="1400" b="1" dirty="0">
                <a:solidFill>
                  <a:srgbClr val="00B0F0"/>
                </a:solidFill>
              </a:rPr>
              <a:t>サッカーコートの予約</a:t>
            </a:r>
            <a:r>
              <a:rPr lang="ja-JP" altLang="en-US" sz="1400" b="1" dirty="0">
                <a:solidFill>
                  <a:schemeClr val="tx1"/>
                </a:solidFill>
              </a:rPr>
              <a:t>しました。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・おばあちゃんの近所で３つ</a:t>
            </a:r>
            <a:r>
              <a:rPr lang="ja-JP" altLang="en-US" sz="1400" b="1" dirty="0">
                <a:solidFill>
                  <a:srgbClr val="00B0F0"/>
                </a:solidFill>
              </a:rPr>
              <a:t>高齢者向けのイベント</a:t>
            </a:r>
            <a:r>
              <a:rPr lang="ja-JP" altLang="en-US" sz="1400" b="1" dirty="0">
                <a:solidFill>
                  <a:schemeClr val="tx1"/>
                </a:solidFill>
              </a:rPr>
              <a:t>がありますよ。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　おすすめにいれておきますね。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・あと、あなた</a:t>
            </a:r>
            <a:r>
              <a:rPr lang="ja-JP" altLang="en-US" sz="1400" b="1" dirty="0">
                <a:solidFill>
                  <a:srgbClr val="00B0F0"/>
                </a:solidFill>
              </a:rPr>
              <a:t>将棋</a:t>
            </a:r>
            <a:r>
              <a:rPr lang="ja-JP" altLang="en-US" sz="1400" b="1" dirty="0">
                <a:solidFill>
                  <a:schemeClr val="tx1"/>
                </a:solidFill>
              </a:rPr>
              <a:t>が趣味ですよね？来月のサッカーの帰り道、ちょうど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　将棋サークルのイベントがあるので、いかがですか？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以上のこと、全て</a:t>
            </a:r>
            <a:r>
              <a:rPr lang="ja-JP" altLang="en-US" sz="2400" b="1" dirty="0">
                <a:solidFill>
                  <a:srgbClr val="00B0F0"/>
                </a:solidFill>
              </a:rPr>
              <a:t>ふじまど</a:t>
            </a:r>
            <a:r>
              <a:rPr lang="ja-JP" altLang="en-US" sz="2400" b="1" dirty="0">
                <a:solidFill>
                  <a:schemeClr val="tx1"/>
                </a:solidFill>
              </a:rPr>
              <a:t>で手続きできて、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あなたの</a:t>
            </a:r>
            <a:r>
              <a:rPr lang="ja-JP" altLang="en-US" sz="2400" b="1" dirty="0">
                <a:solidFill>
                  <a:srgbClr val="00B0F0"/>
                </a:solidFill>
              </a:rPr>
              <a:t>マイページ</a:t>
            </a:r>
            <a:r>
              <a:rPr lang="ja-JP" altLang="en-US" sz="2400" b="1" dirty="0">
                <a:solidFill>
                  <a:schemeClr val="tx1"/>
                </a:solidFill>
              </a:rPr>
              <a:t>で進捗見られます！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endParaRPr lang="en-US" altLang="ja-JP" sz="1400" b="1" dirty="0">
              <a:solidFill>
                <a:schemeClr val="tx1"/>
              </a:solidFill>
            </a:endParaRPr>
          </a:p>
          <a:p>
            <a:endParaRPr lang="en-US" altLang="ja-JP" sz="1400" b="1" dirty="0">
              <a:solidFill>
                <a:schemeClr val="tx1"/>
              </a:solidFill>
            </a:endParaRPr>
          </a:p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6F44E8-8706-4088-A2C4-8BF7C56A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92" y="4512943"/>
            <a:ext cx="3736143" cy="18798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023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6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藤沢　キュン太郎さん（藤沢市民この道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467C484-A21B-4D7C-A39C-C55B7492467F}"/>
              </a:ext>
            </a:extLst>
          </p:cNvPr>
          <p:cNvSpPr txBox="1"/>
          <p:nvPr/>
        </p:nvSpPr>
        <p:spPr>
          <a:xfrm>
            <a:off x="145916" y="603721"/>
            <a:ext cx="394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stellar" panose="020A0402060406010301" pitchFamily="18" charset="0"/>
              </a:rPr>
              <a:t>After</a:t>
            </a:r>
            <a:r>
              <a:rPr kumimoji="1" lang="ja-JP" altLang="en-US" sz="4000" b="1" dirty="0">
                <a:latin typeface="Castellar" panose="020A0402060406010301" pitchFamily="18" charset="0"/>
              </a:rPr>
              <a:t>！！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862D60-61B3-4732-B1F7-C339AF76BED7}"/>
              </a:ext>
            </a:extLst>
          </p:cNvPr>
          <p:cNvSpPr txBox="1"/>
          <p:nvPr/>
        </p:nvSpPr>
        <p:spPr>
          <a:xfrm>
            <a:off x="1381327" y="1450106"/>
            <a:ext cx="9212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BIZ UDP新丸ゴ Medium" panose="020F0500000000000000" pitchFamily="50" charset="-128"/>
                <a:ea typeface="BIZ UDP新丸ゴ Medium" panose="020F0500000000000000" pitchFamily="50" charset="-128"/>
              </a:rPr>
              <a:t>頑張らなくても、すてきな藤沢ライフ</a:t>
            </a:r>
            <a:endParaRPr kumimoji="1" lang="en-US" altLang="ja-JP" sz="4000" b="1" dirty="0">
              <a:latin typeface="BIZ UDP新丸ゴ Medium" panose="020F0500000000000000" pitchFamily="50" charset="-128"/>
              <a:ea typeface="BIZ UDP新丸ゴ Medium" panose="020F0500000000000000" pitchFamily="50" charset="-128"/>
            </a:endParaRPr>
          </a:p>
          <a:p>
            <a:r>
              <a:rPr lang="ja-JP" altLang="en-US" sz="4000" b="1" dirty="0">
                <a:latin typeface="BIZ UDP新丸ゴ Medium" panose="020F0500000000000000" pitchFamily="50" charset="-128"/>
                <a:ea typeface="BIZ UDP新丸ゴ Medium" panose="020F0500000000000000" pitchFamily="50" charset="-128"/>
              </a:rPr>
              <a:t>だから藤沢市はやめられない！</a:t>
            </a:r>
            <a:endParaRPr kumimoji="1" lang="ja-JP" altLang="en-US" sz="4000" b="1" dirty="0">
              <a:latin typeface="BIZ UDP新丸ゴ Medium" panose="020F0500000000000000" pitchFamily="50" charset="-128"/>
              <a:ea typeface="BIZ UDP新丸ゴ Medium" panose="020F05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0FDE503-40B0-4525-9806-CB461B10D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38" y="2456748"/>
            <a:ext cx="52387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75EE4E1-D9AB-4BEA-8278-CB2A816BC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50" y="1662067"/>
            <a:ext cx="3472945" cy="484034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7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江ノ島　きゅん子さん（藤沢市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年目職員）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1D541C-9723-4E29-95F8-C5B4DE88E357}"/>
              </a:ext>
            </a:extLst>
          </p:cNvPr>
          <p:cNvSpPr txBox="1"/>
          <p:nvPr/>
        </p:nvSpPr>
        <p:spPr>
          <a:xfrm>
            <a:off x="326858" y="752948"/>
            <a:ext cx="8917726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江ノ島　きゅん子さん（</a:t>
            </a:r>
            <a:r>
              <a:rPr lang="en-US" altLang="ja-JP" sz="2800" b="1" dirty="0"/>
              <a:t>25</a:t>
            </a:r>
            <a:r>
              <a:rPr lang="ja-JP" altLang="en-US" sz="2800" b="1" dirty="0"/>
              <a:t>）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 dirty="0"/>
              <a:t>　・藤沢市役所で働き始めて</a:t>
            </a:r>
            <a:r>
              <a:rPr lang="en-US" altLang="ja-JP" sz="2800" b="1" dirty="0"/>
              <a:t>3</a:t>
            </a:r>
            <a:r>
              <a:rPr lang="ja-JP" altLang="en-US" sz="2800" b="1" dirty="0"/>
              <a:t>年目</a:t>
            </a:r>
            <a:endParaRPr lang="en-US" altLang="ja-JP" sz="2800" b="1" dirty="0"/>
          </a:p>
          <a:p>
            <a:r>
              <a:rPr lang="ja-JP" altLang="en-US" sz="2800" b="1" dirty="0"/>
              <a:t>　・去年までは保育課に在籍</a:t>
            </a:r>
            <a:endParaRPr lang="en-US" altLang="ja-JP" sz="2800" b="1" dirty="0"/>
          </a:p>
          <a:p>
            <a:r>
              <a:rPr lang="ja-JP" altLang="en-US" sz="2800" b="1" dirty="0"/>
              <a:t>　・今年から、市民センターに異動、現在</a:t>
            </a:r>
            <a:r>
              <a:rPr lang="en-US" altLang="ja-JP" sz="2800" b="1" dirty="0"/>
              <a:t>2</a:t>
            </a:r>
            <a:r>
              <a:rPr lang="ja-JP" altLang="en-US" sz="2800" b="1" dirty="0"/>
              <a:t>か月目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191146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8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江ノ島　きゅん子さん（藤沢市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年目職員）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930223-0D71-4B5B-933B-2D81079EEECB}"/>
              </a:ext>
            </a:extLst>
          </p:cNvPr>
          <p:cNvSpPr txBox="1"/>
          <p:nvPr/>
        </p:nvSpPr>
        <p:spPr>
          <a:xfrm>
            <a:off x="145916" y="603721"/>
            <a:ext cx="39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これまでは。。。</a:t>
            </a: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9CA65549-87C1-4AF9-981F-8AE117A79F60}"/>
              </a:ext>
            </a:extLst>
          </p:cNvPr>
          <p:cNvSpPr/>
          <p:nvPr/>
        </p:nvSpPr>
        <p:spPr>
          <a:xfrm>
            <a:off x="4690872" y="1179127"/>
            <a:ext cx="7355212" cy="5075757"/>
          </a:xfrm>
          <a:prstGeom prst="wedgeRectCallout">
            <a:avLst>
              <a:gd name="adj1" fmla="val -72356"/>
              <a:gd name="adj2" fmla="val 2019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b="1" dirty="0">
                <a:solidFill>
                  <a:srgbClr val="00B0F0"/>
                </a:solidFill>
              </a:rPr>
              <a:t>ふじまど・施設予約システム・そのほか諸々、</a:t>
            </a:r>
            <a:r>
              <a:rPr lang="ja-JP" altLang="en-US" sz="3200" b="1" dirty="0">
                <a:solidFill>
                  <a:schemeClr val="tx1"/>
                </a:solidFill>
              </a:rPr>
              <a:t>覚えなきゃならないシステムが多すぎる！！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endParaRPr lang="en-US" altLang="ja-JP" sz="3200" b="1" dirty="0">
              <a:solidFill>
                <a:schemeClr val="tx1"/>
              </a:solidFill>
            </a:endParaRPr>
          </a:p>
          <a:p>
            <a:r>
              <a:rPr lang="ja-JP" altLang="en-US" sz="3200" b="1" dirty="0">
                <a:solidFill>
                  <a:schemeClr val="tx1"/>
                </a:solidFill>
              </a:rPr>
              <a:t>前の課では別のシステム使ってたから、また最初から覚えなきゃ。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endParaRPr lang="en-US" altLang="ja-JP" sz="3200" b="1" dirty="0">
              <a:solidFill>
                <a:schemeClr val="tx1"/>
              </a:solidFill>
            </a:endParaRPr>
          </a:p>
          <a:p>
            <a:r>
              <a:rPr lang="ja-JP" altLang="en-US" sz="3200" b="1" dirty="0">
                <a:solidFill>
                  <a:schemeClr val="tx1"/>
                </a:solidFill>
              </a:rPr>
              <a:t>普段仕事しているのとは違う場所にあるから、市民からの新規申請あるか、わざわざチェックしなきゃなのよね。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endParaRPr kumimoji="1" lang="en-US" altLang="ja-JP" sz="3600" b="1" dirty="0">
              <a:solidFill>
                <a:schemeClr val="tx1"/>
              </a:solidFill>
            </a:endParaRPr>
          </a:p>
          <a:p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346B63-58E8-4A3E-94FD-0C1E0608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0" y="3602735"/>
            <a:ext cx="2977149" cy="29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B8F7AA-8ECD-4C94-80CB-C152E24A2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658A34-7B43-4F61-8620-C1E0906DF32C}" type="slidenum">
              <a:rPr lang="ja-JP" altLang="en-US" smtClean="0"/>
              <a:pPr/>
              <a:t>9</a:t>
            </a:fld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B5424C4-81C2-4144-BED0-47BCE565487C}"/>
              </a:ext>
            </a:extLst>
          </p:cNvPr>
          <p:cNvCxnSpPr>
            <a:cxnSpLocks/>
          </p:cNvCxnSpPr>
          <p:nvPr/>
        </p:nvCxnSpPr>
        <p:spPr>
          <a:xfrm>
            <a:off x="266700" y="465221"/>
            <a:ext cx="1165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F088A-681F-4C9B-B083-F255C4437E65}"/>
              </a:ext>
            </a:extLst>
          </p:cNvPr>
          <p:cNvSpPr txBox="1"/>
          <p:nvPr/>
        </p:nvSpPr>
        <p:spPr>
          <a:xfrm>
            <a:off x="377190" y="118330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ケース</a:t>
            </a:r>
            <a:r>
              <a:rPr lang="en-US" altLang="ja-JP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江ノ島　きゅん子さん（藤沢市</a:t>
            </a:r>
            <a:r>
              <a:rPr lang="en-US" altLang="ja-JP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2000" b="1" noProof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年目職員）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C59A6D-F97F-4F62-A90E-B1C18AF725FD}"/>
              </a:ext>
            </a:extLst>
          </p:cNvPr>
          <p:cNvSpPr/>
          <p:nvPr/>
        </p:nvSpPr>
        <p:spPr>
          <a:xfrm>
            <a:off x="266700" y="152399"/>
            <a:ext cx="110490" cy="3128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930223-0D71-4B5B-933B-2D81079EEECB}"/>
              </a:ext>
            </a:extLst>
          </p:cNvPr>
          <p:cNvSpPr txBox="1"/>
          <p:nvPr/>
        </p:nvSpPr>
        <p:spPr>
          <a:xfrm>
            <a:off x="145916" y="603721"/>
            <a:ext cx="3949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これまでは。。。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58F3C1-14B9-4C65-AE92-CC4A975D32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" y="1729563"/>
            <a:ext cx="2883600" cy="4663216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BE263DBD-10F4-46E1-B6E4-89826C82DA65}"/>
              </a:ext>
            </a:extLst>
          </p:cNvPr>
          <p:cNvSpPr/>
          <p:nvPr/>
        </p:nvSpPr>
        <p:spPr>
          <a:xfrm>
            <a:off x="3044757" y="691863"/>
            <a:ext cx="5498349" cy="3374299"/>
          </a:xfrm>
          <a:prstGeom prst="wedgeEllipseCallout">
            <a:avLst>
              <a:gd name="adj1" fmla="val -61516"/>
              <a:gd name="adj2" fmla="val 4136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普段、バレーサークルで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中央体育館つかってるの！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なんで市民センターの体育館使うときに、また登録しなきゃならないの？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DB61632-7C69-4BD9-A028-0FED016C391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7146" y="465218"/>
            <a:ext cx="3135600" cy="3151762"/>
          </a:xfrm>
          <a:prstGeom prst="rect">
            <a:avLst/>
          </a:prstGeom>
        </p:spPr>
      </p:pic>
      <p:sp>
        <p:nvSpPr>
          <p:cNvPr id="19" name="吹き出し: 円形 18">
            <a:extLst>
              <a:ext uri="{FF2B5EF4-FFF2-40B4-BE49-F238E27FC236}">
                <a16:creationId xmlns:a16="http://schemas.microsoft.com/office/drawing/2014/main" id="{EAC7CF5D-28F7-47BB-AE24-C580B23C910B}"/>
              </a:ext>
            </a:extLst>
          </p:cNvPr>
          <p:cNvSpPr/>
          <p:nvPr/>
        </p:nvSpPr>
        <p:spPr>
          <a:xfrm>
            <a:off x="2982722" y="4281931"/>
            <a:ext cx="4941652" cy="1972348"/>
          </a:xfrm>
          <a:prstGeom prst="wedgeEllipseCallout">
            <a:avLst>
              <a:gd name="adj1" fmla="val 82891"/>
              <a:gd name="adj2" fmla="val -1332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申し訳ありません。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中央体育館とは、審査する</a:t>
            </a:r>
            <a:r>
              <a:rPr lang="ja-JP" altLang="en-US" sz="2400" b="1" dirty="0">
                <a:solidFill>
                  <a:srgbClr val="FF0000"/>
                </a:solidFill>
              </a:rPr>
              <a:t>課が別</a:t>
            </a:r>
            <a:r>
              <a:rPr lang="ja-JP" altLang="en-US" sz="2400" b="1" dirty="0">
                <a:solidFill>
                  <a:schemeClr val="tx1"/>
                </a:solidFill>
              </a:rPr>
              <a:t>なんです～。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899FEC5-3AEE-40D5-B59F-2422CFDDB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65" y="3616980"/>
            <a:ext cx="1910522" cy="18579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4E798C-E19A-47AF-9410-3AC7BCC2392A}"/>
              </a:ext>
            </a:extLst>
          </p:cNvPr>
          <p:cNvSpPr txBox="1"/>
          <p:nvPr/>
        </p:nvSpPr>
        <p:spPr>
          <a:xfrm>
            <a:off x="8207146" y="5474963"/>
            <a:ext cx="374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縦割り行政の</a:t>
            </a:r>
            <a:r>
              <a:rPr lang="ja-JP" altLang="en-US" sz="3600" b="1" dirty="0">
                <a:solidFill>
                  <a:srgbClr val="FF0000"/>
                </a:solidFill>
              </a:rPr>
              <a:t>壁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 sz="28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1017</Words>
  <Application>Microsoft Office PowerPoint</Application>
  <PresentationFormat>ワイド画面</PresentationFormat>
  <Paragraphs>150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BIZ UDP新丸ゴ Medium</vt:lpstr>
      <vt:lpstr>游ゴシック</vt:lpstr>
      <vt:lpstr>Arial</vt:lpstr>
      <vt:lpstr>Castellar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(SWE_ウエル通企部)豊間根青地</dc:creator>
  <cp:lastModifiedBy>大滝　真也</cp:lastModifiedBy>
  <cp:revision>107</cp:revision>
  <dcterms:created xsi:type="dcterms:W3CDTF">2020-11-10T05:41:26Z</dcterms:created>
  <dcterms:modified xsi:type="dcterms:W3CDTF">2026-03-13T06:15:25Z</dcterms:modified>
</cp:coreProperties>
</file>