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6"/>
  </p:notesMasterIdLst>
  <p:sldIdLst>
    <p:sldId id="256" r:id="rId2"/>
    <p:sldId id="310" r:id="rId3"/>
    <p:sldId id="320" r:id="rId4"/>
    <p:sldId id="315" r:id="rId5"/>
    <p:sldId id="321" r:id="rId6"/>
    <p:sldId id="317" r:id="rId7"/>
    <p:sldId id="319" r:id="rId8"/>
    <p:sldId id="325" r:id="rId9"/>
    <p:sldId id="323" r:id="rId10"/>
    <p:sldId id="326" r:id="rId11"/>
    <p:sldId id="331" r:id="rId12"/>
    <p:sldId id="327" r:id="rId13"/>
    <p:sldId id="329" r:id="rId14"/>
    <p:sldId id="330" r:id="rId15"/>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50369272-4510-42BF-B3C4-5D45C9E553B6}">
          <p14:sldIdLst>
            <p14:sldId id="256"/>
            <p14:sldId id="310"/>
            <p14:sldId id="320"/>
            <p14:sldId id="315"/>
            <p14:sldId id="321"/>
            <p14:sldId id="317"/>
            <p14:sldId id="319"/>
            <p14:sldId id="325"/>
            <p14:sldId id="323"/>
            <p14:sldId id="326"/>
            <p14:sldId id="331"/>
            <p14:sldId id="327"/>
            <p14:sldId id="329"/>
            <p14:sldId id="33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7292A2E-F333-43FB-9621-5CBBE7FDCDCB}" styleName="淡色スタイル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22" autoAdjust="0"/>
    <p:restoredTop sz="96318" autoAdjust="0"/>
  </p:normalViewPr>
  <p:slideViewPr>
    <p:cSldViewPr snapToGrid="0">
      <p:cViewPr varScale="1">
        <p:scale>
          <a:sx n="80" d="100"/>
          <a:sy n="80" d="100"/>
        </p:scale>
        <p:origin x="125" y="38"/>
      </p:cViewPr>
      <p:guideLst/>
    </p:cSldViewPr>
  </p:slideViewPr>
  <p:notesTextViewPr>
    <p:cViewPr>
      <p:scale>
        <a:sx n="33" d="100"/>
        <a:sy n="33"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70D570-FCB6-42EA-A5F8-3D6363074777}" type="datetimeFigureOut">
              <a:rPr kumimoji="1" lang="ja-JP" altLang="en-US" smtClean="0"/>
              <a:t>2026/3/13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CCD572-1B64-4D68-ADE5-AD7FEF461A0F}" type="slidenum">
              <a:rPr kumimoji="1" lang="ja-JP" altLang="en-US" smtClean="0"/>
              <a:t>‹#›</a:t>
            </a:fld>
            <a:endParaRPr kumimoji="1" lang="ja-JP" altLang="en-US"/>
          </a:p>
        </p:txBody>
      </p:sp>
    </p:spTree>
    <p:extLst>
      <p:ext uri="{BB962C8B-B14F-4D97-AF65-F5344CB8AC3E}">
        <p14:creationId xmlns:p14="http://schemas.microsoft.com/office/powerpoint/2010/main" val="288936755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2205128"/>
            <a:ext cx="9144000" cy="2387600"/>
          </a:xfrm>
        </p:spPr>
        <p:txBody>
          <a:bodyPr anchor="b"/>
          <a:lstStyle>
            <a:lvl1pPr algn="ctr">
              <a:defRPr sz="6000">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sp>
        <p:nvSpPr>
          <p:cNvPr id="4" name="日付プレースホルダー 3"/>
          <p:cNvSpPr>
            <a:spLocks noGrp="1"/>
          </p:cNvSpPr>
          <p:nvPr>
            <p:ph type="dt" sz="half" idx="10"/>
          </p:nvPr>
        </p:nvSpPr>
        <p:spPr>
          <a:xfrm>
            <a:off x="9296400" y="429473"/>
            <a:ext cx="2743200" cy="365125"/>
          </a:xfrm>
        </p:spPr>
        <p:txBody>
          <a:bodyPr/>
          <a:lstStyle>
            <a:lvl1pPr algn="r">
              <a:defRPr sz="1400">
                <a:latin typeface="メイリオ" panose="020B0604030504040204" pitchFamily="50" charset="-128"/>
                <a:ea typeface="メイリオ" panose="020B0604030504040204" pitchFamily="50" charset="-128"/>
              </a:defRPr>
            </a:lvl1pPr>
          </a:lstStyle>
          <a:p>
            <a:fld id="{63596975-65F4-45F6-8AE9-DD364632D222}" type="datetime1">
              <a:rPr lang="ja-JP" altLang="en-US" smtClean="0"/>
              <a:t>2026/3/13</a:t>
            </a:fld>
            <a:endParaRPr lang="ja-JP" altLang="en-US"/>
          </a:p>
        </p:txBody>
      </p:sp>
      <p:sp>
        <p:nvSpPr>
          <p:cNvPr id="8" name="テキスト ボックス 7"/>
          <p:cNvSpPr txBox="1"/>
          <p:nvPr userDrawn="1"/>
        </p:nvSpPr>
        <p:spPr>
          <a:xfrm>
            <a:off x="1161143" y="556473"/>
            <a:ext cx="3708400" cy="369332"/>
          </a:xfrm>
          <a:prstGeom prst="rect">
            <a:avLst/>
          </a:prstGeom>
          <a:noFill/>
        </p:spPr>
        <p:txBody>
          <a:bodyPr wrap="square" rtlCol="0">
            <a:spAutoFit/>
          </a:bodyPr>
          <a:lstStyle/>
          <a:p>
            <a:pPr algn="l"/>
            <a:r>
              <a:rPr kumimoji="1" lang="en-US" altLang="ja-JP" dirty="0"/>
              <a:t>Fujisawa Digital Strategy Division</a:t>
            </a:r>
            <a:endParaRPr kumimoji="1" lang="ja-JP" altLang="en-US" dirty="0"/>
          </a:p>
        </p:txBody>
      </p:sp>
      <p:pic>
        <p:nvPicPr>
          <p:cNvPr id="6" name="図 5">
            <a:extLst>
              <a:ext uri="{FF2B5EF4-FFF2-40B4-BE49-F238E27FC236}">
                <a16:creationId xmlns:a16="http://schemas.microsoft.com/office/drawing/2014/main" id="{E229DEE0-3B44-464A-B33D-AF3BC286739B}"/>
              </a:ext>
            </a:extLst>
          </p:cNvPr>
          <p:cNvPicPr>
            <a:picLocks noChangeAspect="1"/>
          </p:cNvPicPr>
          <p:nvPr userDrawn="1"/>
        </p:nvPicPr>
        <p:blipFill>
          <a:blip r:embed="rId2"/>
          <a:stretch>
            <a:fillRect/>
          </a:stretch>
        </p:blipFill>
        <p:spPr>
          <a:xfrm>
            <a:off x="439731" y="375156"/>
            <a:ext cx="685898" cy="494896"/>
          </a:xfrm>
          <a:prstGeom prst="rect">
            <a:avLst/>
          </a:prstGeom>
        </p:spPr>
      </p:pic>
    </p:spTree>
    <p:extLst>
      <p:ext uri="{BB962C8B-B14F-4D97-AF65-F5344CB8AC3E}">
        <p14:creationId xmlns:p14="http://schemas.microsoft.com/office/powerpoint/2010/main" val="3715331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5A7A5D7-30EB-49AA-9044-D42503FBE625}"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967378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11B3063-F3D3-4727-B26F-3D22FB0CBB66}"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1835228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8" name="正方形/長方形 7"/>
          <p:cNvSpPr/>
          <p:nvPr userDrawn="1"/>
        </p:nvSpPr>
        <p:spPr>
          <a:xfrm>
            <a:off x="0" y="6462512"/>
            <a:ext cx="12192000" cy="432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a:xfrm>
            <a:off x="9448800" y="6492875"/>
            <a:ext cx="2743200" cy="365125"/>
          </a:xfrm>
        </p:spPr>
        <p:txBody>
          <a:bodyPr/>
          <a:lstStyle>
            <a:lvl1pPr>
              <a:defRPr>
                <a:solidFill>
                  <a:schemeClr val="tx1"/>
                </a:solidFill>
                <a:latin typeface="游ゴシック" panose="020B0400000000000000" pitchFamily="50" charset="-128"/>
                <a:ea typeface="游ゴシック" panose="020B0400000000000000" pitchFamily="50" charset="-128"/>
              </a:defRPr>
            </a:lvl1pPr>
          </a:lstStyle>
          <a:p>
            <a:fld id="{14D1A442-F8D6-44A3-8A01-43AF2DCF444F}" type="slidenum">
              <a:rPr lang="ja-JP" altLang="en-US" smtClean="0"/>
              <a:pPr/>
              <a:t>‹#›</a:t>
            </a:fld>
            <a:endParaRPr lang="ja-JP" altLang="en-US"/>
          </a:p>
        </p:txBody>
      </p:sp>
      <p:pic>
        <p:nvPicPr>
          <p:cNvPr id="10" name="Picture 7" descr="enoshijma_2"/>
          <p:cNvPicPr>
            <a:picLocks noChangeAspect="1" noChangeArrowheads="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5400" y="6424612"/>
            <a:ext cx="749300" cy="450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テキスト ボックス 1"/>
          <p:cNvSpPr txBox="1"/>
          <p:nvPr userDrawn="1"/>
        </p:nvSpPr>
        <p:spPr>
          <a:xfrm>
            <a:off x="571500" y="6491287"/>
            <a:ext cx="4927600" cy="368300"/>
          </a:xfrm>
          <a:prstGeom prst="rect">
            <a:avLst/>
          </a:prstGeom>
          <a:noFill/>
        </p:spPr>
        <p:txBody>
          <a:bodyPr wrap="square" rtlCol="0">
            <a:spAutoFit/>
          </a:bodyPr>
          <a:lstStyle/>
          <a:p>
            <a:r>
              <a:rPr kumimoji="1" lang="en-US" altLang="ja-JP" dirty="0"/>
              <a:t>Fujisawa Digital Strategy Division</a:t>
            </a:r>
            <a:endParaRPr kumimoji="1" lang="ja-JP" altLang="en-US" dirty="0"/>
          </a:p>
        </p:txBody>
      </p:sp>
    </p:spTree>
    <p:extLst>
      <p:ext uri="{BB962C8B-B14F-4D97-AF65-F5344CB8AC3E}">
        <p14:creationId xmlns:p14="http://schemas.microsoft.com/office/powerpoint/2010/main" val="787929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atin typeface="メイリオ" panose="020B0604030504040204" pitchFamily="50" charset="-128"/>
                <a:ea typeface="メイリオ" panose="020B0604030504040204" pitchFamily="50" charset="-128"/>
              </a:defRPr>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2AC7A27-F169-4498-AB5B-D92C0E27B01A}" type="datetime1">
              <a:rPr kumimoji="1" lang="ja-JP" altLang="en-US" smtClean="0"/>
              <a:t>2026/3/13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38610036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5E01A96-6813-4900-AC95-5B824EC07476}" type="datetime1">
              <a:rPr kumimoji="1" lang="ja-JP" altLang="en-US" smtClean="0"/>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115094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29FD53C-B09A-4496-968A-38B4972B2617}" type="datetime1">
              <a:rPr kumimoji="1" lang="ja-JP" altLang="en-US" smtClean="0"/>
              <a:t>2026/3/13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1553889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9641DA71-8B34-4F54-ACF1-55AE9B36AB82}" type="datetime1">
              <a:rPr kumimoji="1" lang="ja-JP" altLang="en-US" smtClean="0"/>
              <a:t>2026/3/13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377681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AE847D1-642A-4316-BA2B-D2C1262926DF}" type="datetime1">
              <a:rPr kumimoji="1" lang="ja-JP" altLang="en-US" smtClean="0"/>
              <a:t>2026/3/13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10576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D713B9-1A87-421A-884D-6828C1A61743}" type="datetime1">
              <a:rPr kumimoji="1" lang="ja-JP" altLang="en-US" smtClean="0"/>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953981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731C9CE-5A8A-4B72-A2BC-377AAE125386}" type="datetime1">
              <a:rPr kumimoji="1" lang="ja-JP" altLang="en-US" smtClean="0"/>
              <a:t>2026/3/13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4292795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F13460-5ABE-422D-909D-9860C7115E24}" type="datetime1">
              <a:rPr kumimoji="1" lang="ja-JP" altLang="en-US" smtClean="0"/>
              <a:t>2026/3/13</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1A442-F8D6-44A3-8A01-43AF2DCF444F}" type="slidenum">
              <a:rPr kumimoji="1" lang="ja-JP" altLang="en-US" smtClean="0"/>
              <a:t>‹#›</a:t>
            </a:fld>
            <a:endParaRPr kumimoji="1" lang="ja-JP" altLang="en-US"/>
          </a:p>
        </p:txBody>
      </p:sp>
    </p:spTree>
    <p:extLst>
      <p:ext uri="{BB962C8B-B14F-4D97-AF65-F5344CB8AC3E}">
        <p14:creationId xmlns:p14="http://schemas.microsoft.com/office/powerpoint/2010/main" val="23175909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2CC7EFF8-9940-4703-ABD3-8B70CB80A540}"/>
              </a:ext>
            </a:extLst>
          </p:cNvPr>
          <p:cNvSpPr/>
          <p:nvPr/>
        </p:nvSpPr>
        <p:spPr>
          <a:xfrm>
            <a:off x="122767" y="110067"/>
            <a:ext cx="11946467" cy="6637866"/>
          </a:xfrm>
          <a:prstGeom prst="rect">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tx1"/>
              </a:solidFill>
            </a:endParaRPr>
          </a:p>
        </p:txBody>
      </p:sp>
      <p:cxnSp>
        <p:nvCxnSpPr>
          <p:cNvPr id="4" name="直線コネクタ 3">
            <a:extLst>
              <a:ext uri="{FF2B5EF4-FFF2-40B4-BE49-F238E27FC236}">
                <a16:creationId xmlns:a16="http://schemas.microsoft.com/office/drawing/2014/main" id="{BC115BBB-622A-4424-BE20-62909842FD44}"/>
              </a:ext>
            </a:extLst>
          </p:cNvPr>
          <p:cNvCxnSpPr>
            <a:cxnSpLocks/>
          </p:cNvCxnSpPr>
          <p:nvPr/>
        </p:nvCxnSpPr>
        <p:spPr>
          <a:xfrm>
            <a:off x="1003300" y="3932825"/>
            <a:ext cx="10185400" cy="0"/>
          </a:xfrm>
          <a:prstGeom prst="line">
            <a:avLst/>
          </a:prstGeom>
          <a:noFill/>
          <a:ln w="63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cxnSp>
      <p:pic>
        <p:nvPicPr>
          <p:cNvPr id="7" name="図 6">
            <a:extLst>
              <a:ext uri="{FF2B5EF4-FFF2-40B4-BE49-F238E27FC236}">
                <a16:creationId xmlns:a16="http://schemas.microsoft.com/office/drawing/2014/main" id="{F63E55BD-07A2-415D-8CE8-76454BC03B82}"/>
              </a:ext>
            </a:extLst>
          </p:cNvPr>
          <p:cNvPicPr>
            <a:picLocks noChangeAspect="1"/>
          </p:cNvPicPr>
          <p:nvPr/>
        </p:nvPicPr>
        <p:blipFill>
          <a:blip r:embed="rId2">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6096000" y="5524246"/>
            <a:ext cx="5715000" cy="904875"/>
          </a:xfrm>
          <a:prstGeom prst="rect">
            <a:avLst/>
          </a:prstGeom>
          <a:effectLst>
            <a:reflection blurRad="6350" stA="38000" endPos="35000" dist="12700" dir="5400000" sy="-100000" algn="bl" rotWithShape="0"/>
          </a:effectLst>
        </p:spPr>
      </p:pic>
      <p:sp>
        <p:nvSpPr>
          <p:cNvPr id="8" name="テキスト ボックス 7">
            <a:extLst>
              <a:ext uri="{FF2B5EF4-FFF2-40B4-BE49-F238E27FC236}">
                <a16:creationId xmlns:a16="http://schemas.microsoft.com/office/drawing/2014/main" id="{D3B1A576-DC48-49B1-B659-1D9D65EDF2AD}"/>
              </a:ext>
            </a:extLst>
          </p:cNvPr>
          <p:cNvSpPr txBox="1"/>
          <p:nvPr/>
        </p:nvSpPr>
        <p:spPr>
          <a:xfrm>
            <a:off x="1504471" y="2263159"/>
            <a:ext cx="9385903" cy="1754326"/>
          </a:xfrm>
          <a:prstGeom prst="rect">
            <a:avLst/>
          </a:prstGeom>
          <a:noFill/>
        </p:spPr>
        <p:txBody>
          <a:bodyPr wrap="none" rtlCol="0">
            <a:spAutoFit/>
          </a:bodyPr>
          <a:lstStyle/>
          <a:p>
            <a:pPr>
              <a:defRPr/>
            </a:pPr>
            <a:r>
              <a:rPr lang="ja-JP" altLang="en-US" sz="3600" b="1" spc="600" dirty="0">
                <a:solidFill>
                  <a:schemeClr val="bg2">
                    <a:lumMod val="50000"/>
                  </a:schemeClr>
                </a:solidFill>
                <a:latin typeface="游ゴシック" panose="020B0400000000000000" pitchFamily="50" charset="-128"/>
                <a:ea typeface="游ゴシック" panose="020B0400000000000000" pitchFamily="50" charset="-128"/>
              </a:rPr>
              <a:t>別紙２</a:t>
            </a:r>
            <a:endParaRPr lang="en-US" altLang="ja-JP" sz="3600" b="1" spc="600" dirty="0">
              <a:solidFill>
                <a:schemeClr val="bg2">
                  <a:lumMod val="50000"/>
                </a:schemeClr>
              </a:solidFill>
              <a:latin typeface="游ゴシック" panose="020B0400000000000000" pitchFamily="50" charset="-128"/>
              <a:ea typeface="游ゴシック" panose="020B0400000000000000" pitchFamily="50" charset="-128"/>
            </a:endParaRPr>
          </a:p>
          <a:p>
            <a:pPr algn="ctr">
              <a:defRPr/>
            </a:pPr>
            <a:r>
              <a:rPr lang="ja-JP" altLang="en-US" sz="3600" b="1" spc="600" dirty="0">
                <a:solidFill>
                  <a:schemeClr val="bg2">
                    <a:lumMod val="50000"/>
                  </a:schemeClr>
                </a:solidFill>
                <a:latin typeface="游ゴシック" panose="020B0400000000000000" pitchFamily="50" charset="-128"/>
                <a:ea typeface="游ゴシック" panose="020B0400000000000000" pitchFamily="50" charset="-128"/>
              </a:rPr>
              <a:t>現在のふじまどの構成・業務フローと</a:t>
            </a:r>
            <a:endParaRPr lang="en-US" altLang="ja-JP" sz="3600" b="1" spc="600" dirty="0">
              <a:solidFill>
                <a:schemeClr val="bg2">
                  <a:lumMod val="50000"/>
                </a:schemeClr>
              </a:solidFill>
              <a:latin typeface="游ゴシック" panose="020B0400000000000000" pitchFamily="50" charset="-128"/>
              <a:ea typeface="游ゴシック" panose="020B0400000000000000" pitchFamily="50" charset="-128"/>
            </a:endParaRPr>
          </a:p>
          <a:p>
            <a:pPr algn="ctr">
              <a:defRPr/>
            </a:pPr>
            <a:r>
              <a:rPr lang="ja-JP" altLang="en-US" sz="3600" b="1" spc="600" dirty="0">
                <a:solidFill>
                  <a:schemeClr val="bg2">
                    <a:lumMod val="50000"/>
                  </a:schemeClr>
                </a:solidFill>
                <a:latin typeface="游ゴシック" panose="020B0400000000000000" pitchFamily="50" charset="-128"/>
                <a:ea typeface="游ゴシック" panose="020B0400000000000000" pitchFamily="50" charset="-128"/>
              </a:rPr>
              <a:t>今後の理想像</a:t>
            </a:r>
            <a:endParaRPr lang="en-US" altLang="ja-JP" sz="3600" b="1" spc="600" dirty="0">
              <a:solidFill>
                <a:schemeClr val="bg2">
                  <a:lumMod val="50000"/>
                </a:schemeClr>
              </a:solidFill>
              <a:latin typeface="游ゴシック" panose="020B0400000000000000" pitchFamily="50" charset="-128"/>
              <a:ea typeface="游ゴシック" panose="020B0400000000000000" pitchFamily="50" charset="-128"/>
            </a:endParaRPr>
          </a:p>
        </p:txBody>
      </p:sp>
      <p:sp>
        <p:nvSpPr>
          <p:cNvPr id="2" name="テキスト ボックス 1">
            <a:extLst>
              <a:ext uri="{FF2B5EF4-FFF2-40B4-BE49-F238E27FC236}">
                <a16:creationId xmlns:a16="http://schemas.microsoft.com/office/drawing/2014/main" id="{3B1B57CB-FA5B-4D73-B5FD-473C79E16A2D}"/>
              </a:ext>
            </a:extLst>
          </p:cNvPr>
          <p:cNvSpPr txBox="1"/>
          <p:nvPr/>
        </p:nvSpPr>
        <p:spPr>
          <a:xfrm>
            <a:off x="9711516" y="110067"/>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Tree>
    <p:extLst>
      <p:ext uri="{BB962C8B-B14F-4D97-AF65-F5344CB8AC3E}">
        <p14:creationId xmlns:p14="http://schemas.microsoft.com/office/powerpoint/2010/main" val="496445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提案スライド②</a:t>
            </a:r>
            <a:r>
              <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-2</a:t>
            </a: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（システム構成と調達区分の提案）</a:t>
            </a:r>
            <a:endPar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9</a:t>
            </a:fld>
            <a:endParaRPr lang="ja-JP" altLang="en-US"/>
          </a:p>
        </p:txBody>
      </p:sp>
      <p:sp>
        <p:nvSpPr>
          <p:cNvPr id="86" name="テキスト ボックス 85">
            <a:extLst>
              <a:ext uri="{FF2B5EF4-FFF2-40B4-BE49-F238E27FC236}">
                <a16:creationId xmlns:a16="http://schemas.microsoft.com/office/drawing/2014/main" id="{8E27A2DE-EB33-47B0-90FA-71A4B1243EEA}"/>
              </a:ext>
            </a:extLst>
          </p:cNvPr>
          <p:cNvSpPr txBox="1"/>
          <p:nvPr/>
        </p:nvSpPr>
        <p:spPr>
          <a:xfrm>
            <a:off x="377189" y="1140493"/>
            <a:ext cx="11424285" cy="2554545"/>
          </a:xfrm>
          <a:prstGeom prst="rect">
            <a:avLst/>
          </a:prstGeom>
          <a:noFill/>
          <a:ln>
            <a:solidFill>
              <a:schemeClr val="accent1">
                <a:shade val="50000"/>
              </a:schemeClr>
            </a:solidFill>
          </a:ln>
        </p:spPr>
        <p:txBody>
          <a:bodyPr wrap="square" rtlCol="0">
            <a:spAutoFit/>
          </a:bodyPr>
          <a:lstStyle/>
          <a:p>
            <a:r>
              <a:rPr kumimoji="1" lang="en-US" altLang="ja-JP" sz="2800" dirty="0"/>
              <a:t>【</a:t>
            </a:r>
            <a:r>
              <a:rPr kumimoji="1" lang="ja-JP" altLang="en-US" sz="2800" dirty="0"/>
              <a:t>前スライドの調達区分とした理由</a:t>
            </a:r>
            <a:r>
              <a:rPr kumimoji="1" lang="en-US" altLang="ja-JP" sz="2800" dirty="0"/>
              <a:t>】</a:t>
            </a:r>
            <a:r>
              <a:rPr kumimoji="1" lang="ja-JP" altLang="en-US" sz="2000" dirty="0"/>
              <a:t>（可能な限り詳細にお教えください。）</a:t>
            </a:r>
            <a:endParaRPr kumimoji="1" lang="en-US" altLang="ja-JP" sz="2000" dirty="0"/>
          </a:p>
          <a:p>
            <a:endParaRPr kumimoji="1" lang="en-US" altLang="ja-JP" sz="1200" dirty="0"/>
          </a:p>
          <a:p>
            <a:r>
              <a:rPr lang="ja-JP" altLang="en-US" sz="1200" dirty="0"/>
              <a:t>（例）　（提出の際は、本例示は削除してください）</a:t>
            </a:r>
            <a:endParaRPr kumimoji="1" lang="en-US" altLang="ja-JP" sz="1200" dirty="0"/>
          </a:p>
          <a:p>
            <a:r>
              <a:rPr kumimoji="1" lang="ja-JP" altLang="en-US" sz="1200" dirty="0"/>
              <a:t>・●●部分と△△部分は親和性があることから、調達範囲</a:t>
            </a:r>
            <a:r>
              <a:rPr lang="ja-JP" altLang="en-US" sz="1200" dirty="0"/>
              <a:t>①のとおり</a:t>
            </a:r>
            <a:r>
              <a:rPr lang="en-US" altLang="ja-JP" sz="1200" dirty="0" err="1"/>
              <a:t>SalesForce</a:t>
            </a:r>
            <a:r>
              <a:rPr lang="ja-JP" altLang="en-US" sz="1200" dirty="0"/>
              <a:t>でまとめて調達。</a:t>
            </a:r>
            <a:endParaRPr lang="en-US" altLang="ja-JP" sz="1200" dirty="0"/>
          </a:p>
          <a:p>
            <a:r>
              <a:rPr lang="ja-JP" altLang="en-US" sz="1200" dirty="0"/>
              <a:t>・◆◆部分は、挙動が特殊であることから、他と同じ調達としたときに、対応できる事業者が限られてしまうことから調達範囲②として調達、</a:t>
            </a:r>
            <a:r>
              <a:rPr lang="en-US" altLang="ja-JP" sz="1200" dirty="0" err="1"/>
              <a:t>SalesForce</a:t>
            </a:r>
            <a:r>
              <a:rPr lang="ja-JP" altLang="en-US" sz="1200" dirty="0"/>
              <a:t>か</a:t>
            </a:r>
            <a:r>
              <a:rPr lang="en-US" altLang="ja-JP" sz="1200" dirty="0"/>
              <a:t>ServiceNow</a:t>
            </a:r>
            <a:r>
              <a:rPr lang="ja-JP" altLang="en-US" sz="1200" dirty="0"/>
              <a:t>かは問わない。</a:t>
            </a:r>
            <a:endParaRPr lang="en-US" altLang="ja-JP" sz="1200" dirty="0"/>
          </a:p>
          <a:p>
            <a:r>
              <a:rPr lang="ja-JP" altLang="en-US" sz="1200" dirty="0"/>
              <a:t>・□□部分と○○部分は、連携頻度が高いことから、責任分界の観点及び開発コスト縮減のから調達範囲③としてまとめて調達。なお、調達範囲③については、職員の事務フローを考慮し、ワークフロー管理が得意な</a:t>
            </a:r>
            <a:r>
              <a:rPr lang="en-US" altLang="ja-JP" sz="1200" dirty="0"/>
              <a:t>ServiceNow</a:t>
            </a:r>
            <a:r>
              <a:rPr lang="ja-JP" altLang="en-US" sz="1200" dirty="0"/>
              <a:t>を推奨する。</a:t>
            </a:r>
            <a:endParaRPr lang="en-US" altLang="ja-JP" sz="1200" dirty="0"/>
          </a:p>
          <a:p>
            <a:r>
              <a:rPr lang="ja-JP" altLang="en-US" sz="1200" dirty="0"/>
              <a:t>・職員操作画面のうち、▲▲については、ヘビーユーザーのみの操作が想定されることから、調達範囲①に含める。</a:t>
            </a:r>
            <a:endParaRPr lang="en-US" altLang="ja-JP" sz="1200" dirty="0"/>
          </a:p>
          <a:p>
            <a:endParaRPr lang="en-US" altLang="ja-JP" sz="1200" dirty="0"/>
          </a:p>
          <a:p>
            <a:r>
              <a:rPr lang="ja-JP" altLang="en-US" sz="1200" dirty="0"/>
              <a:t>以上の調達区分とすることにより、将来的にも●●が実現でき、かつ、現在藤沢市が抱えている（</a:t>
            </a:r>
            <a:r>
              <a:rPr lang="en-US" altLang="ja-JP" sz="1200" dirty="0"/>
              <a:t>1</a:t>
            </a:r>
            <a:r>
              <a:rPr lang="ja-JP" altLang="en-US" sz="1200" dirty="0"/>
              <a:t>）の課題に対しては□□。。。。。（</a:t>
            </a:r>
            <a:r>
              <a:rPr lang="en-US" altLang="ja-JP" sz="1200" dirty="0"/>
              <a:t>3</a:t>
            </a:r>
            <a:r>
              <a:rPr lang="ja-JP" altLang="en-US" sz="1200" dirty="0"/>
              <a:t>）の課題に対しても。。。。により、将来を見据えたふじまどの継続性が見込まれる。</a:t>
            </a:r>
            <a:endParaRPr lang="en-US" altLang="ja-JP" sz="1200" dirty="0"/>
          </a:p>
          <a:p>
            <a:endParaRPr kumimoji="1" lang="ja-JP" altLang="en-US" sz="1200" dirty="0"/>
          </a:p>
        </p:txBody>
      </p:sp>
      <p:sp>
        <p:nvSpPr>
          <p:cNvPr id="91" name="テキスト ボックス 90">
            <a:extLst>
              <a:ext uri="{FF2B5EF4-FFF2-40B4-BE49-F238E27FC236}">
                <a16:creationId xmlns:a16="http://schemas.microsoft.com/office/drawing/2014/main" id="{50E15E61-E43A-4BBE-98B6-6F90DF7E06EC}"/>
              </a:ext>
            </a:extLst>
          </p:cNvPr>
          <p:cNvSpPr txBox="1"/>
          <p:nvPr/>
        </p:nvSpPr>
        <p:spPr>
          <a:xfrm>
            <a:off x="383857" y="4119305"/>
            <a:ext cx="11424285" cy="2246769"/>
          </a:xfrm>
          <a:prstGeom prst="rect">
            <a:avLst/>
          </a:prstGeom>
          <a:noFill/>
          <a:ln>
            <a:solidFill>
              <a:schemeClr val="accent1">
                <a:shade val="50000"/>
              </a:schemeClr>
            </a:solidFill>
          </a:ln>
        </p:spPr>
        <p:txBody>
          <a:bodyPr wrap="square" rtlCol="0">
            <a:spAutoFit/>
          </a:bodyPr>
          <a:lstStyle/>
          <a:p>
            <a:r>
              <a:rPr kumimoji="1" lang="en-US" altLang="ja-JP" sz="2800" dirty="0"/>
              <a:t>【</a:t>
            </a:r>
            <a:r>
              <a:rPr kumimoji="1" lang="ja-JP" altLang="en-US" sz="2800" dirty="0"/>
              <a:t>前スライドの調達区分とした場合、貴社が構築できるかどうか</a:t>
            </a:r>
            <a:r>
              <a:rPr kumimoji="1" lang="en-US" altLang="ja-JP" sz="2800" dirty="0"/>
              <a:t>】</a:t>
            </a:r>
          </a:p>
          <a:p>
            <a:r>
              <a:rPr lang="ja-JP" altLang="en-US" sz="2000" dirty="0"/>
              <a:t>　構築できる場合は、構築費用をご記入ください。</a:t>
            </a:r>
            <a:endParaRPr kumimoji="1" lang="en-US" altLang="ja-JP" sz="2000" dirty="0"/>
          </a:p>
          <a:p>
            <a:endParaRPr lang="en-US" altLang="ja-JP" sz="1600" dirty="0"/>
          </a:p>
          <a:p>
            <a:r>
              <a:rPr kumimoji="1" lang="en-US" altLang="ja-JP" sz="1600" dirty="0"/>
              <a:t>【</a:t>
            </a:r>
            <a:r>
              <a:rPr kumimoji="1" lang="ja-JP" altLang="en-US" sz="1600" dirty="0"/>
              <a:t>調達範囲①</a:t>
            </a:r>
            <a:r>
              <a:rPr lang="en-US" altLang="ja-JP" sz="1600" dirty="0"/>
              <a:t>】</a:t>
            </a:r>
            <a:r>
              <a:rPr lang="ja-JP" altLang="en-US" sz="1600" dirty="0"/>
              <a:t>　構築　できる</a:t>
            </a:r>
            <a:r>
              <a:rPr lang="en-US" altLang="ja-JP" sz="1600" dirty="0"/>
              <a:t>/</a:t>
            </a:r>
            <a:r>
              <a:rPr lang="ja-JP" altLang="en-US" sz="1600" dirty="0"/>
              <a:t>できない</a:t>
            </a:r>
            <a:r>
              <a:rPr lang="en-US" altLang="ja-JP" sz="1600" dirty="0"/>
              <a:t>		</a:t>
            </a:r>
            <a:r>
              <a:rPr lang="ja-JP" altLang="en-US" sz="1600" dirty="0"/>
              <a:t>構築費用：</a:t>
            </a:r>
            <a:endParaRPr lang="en-US" altLang="ja-JP" sz="1600" dirty="0"/>
          </a:p>
          <a:p>
            <a:r>
              <a:rPr lang="en-US" altLang="ja-JP" sz="1600" dirty="0"/>
              <a:t>【</a:t>
            </a:r>
            <a:r>
              <a:rPr lang="ja-JP" altLang="en-US" sz="1600" dirty="0"/>
              <a:t>調達範囲②</a:t>
            </a:r>
            <a:r>
              <a:rPr lang="en-US" altLang="ja-JP" sz="1600" dirty="0"/>
              <a:t>】</a:t>
            </a:r>
            <a:r>
              <a:rPr lang="ja-JP" altLang="en-US" sz="1600" dirty="0"/>
              <a:t>　構築　できる</a:t>
            </a:r>
            <a:r>
              <a:rPr lang="en-US" altLang="ja-JP" sz="1600" dirty="0"/>
              <a:t>/</a:t>
            </a:r>
            <a:r>
              <a:rPr lang="ja-JP" altLang="en-US" sz="1600" dirty="0"/>
              <a:t>できない</a:t>
            </a:r>
            <a:r>
              <a:rPr lang="en-US" altLang="ja-JP" sz="1600" dirty="0"/>
              <a:t>		</a:t>
            </a:r>
            <a:r>
              <a:rPr lang="ja-JP" altLang="en-US" sz="1600" dirty="0"/>
              <a:t>構築費用：</a:t>
            </a:r>
            <a:endParaRPr lang="en-US" altLang="ja-JP" sz="1600" dirty="0"/>
          </a:p>
          <a:p>
            <a:r>
              <a:rPr lang="ja-JP" altLang="en-US" sz="1600" dirty="0"/>
              <a:t>＜必要に応じて「調達範囲③」以降を追加してください＞</a:t>
            </a:r>
            <a:endParaRPr lang="en-US" altLang="ja-JP" sz="1600" dirty="0"/>
          </a:p>
          <a:p>
            <a:r>
              <a:rPr lang="ja-JP" altLang="en-US" sz="1600" dirty="0"/>
              <a:t>　</a:t>
            </a:r>
            <a:endParaRPr lang="en-US" altLang="ja-JP" sz="1600" dirty="0"/>
          </a:p>
          <a:p>
            <a:endParaRPr kumimoji="1" lang="ja-JP" altLang="en-US" sz="1200" dirty="0"/>
          </a:p>
        </p:txBody>
      </p:sp>
      <p:sp>
        <p:nvSpPr>
          <p:cNvPr id="9" name="テキスト ボックス 8">
            <a:extLst>
              <a:ext uri="{FF2B5EF4-FFF2-40B4-BE49-F238E27FC236}">
                <a16:creationId xmlns:a16="http://schemas.microsoft.com/office/drawing/2014/main" id="{BBB087F2-8219-4901-8B08-1CB288311020}"/>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Tree>
    <p:extLst>
      <p:ext uri="{BB962C8B-B14F-4D97-AF65-F5344CB8AC3E}">
        <p14:creationId xmlns:p14="http://schemas.microsoft.com/office/powerpoint/2010/main" val="3878133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提案スライド③（構築スケジュール）</a:t>
            </a:r>
            <a:endPar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10</a:t>
            </a:fld>
            <a:endParaRPr lang="ja-JP" altLang="en-US"/>
          </a:p>
        </p:txBody>
      </p:sp>
      <p:sp>
        <p:nvSpPr>
          <p:cNvPr id="91" name="テキスト ボックス 90">
            <a:extLst>
              <a:ext uri="{FF2B5EF4-FFF2-40B4-BE49-F238E27FC236}">
                <a16:creationId xmlns:a16="http://schemas.microsoft.com/office/drawing/2014/main" id="{50E15E61-E43A-4BBE-98B6-6F90DF7E06EC}"/>
              </a:ext>
            </a:extLst>
          </p:cNvPr>
          <p:cNvSpPr txBox="1"/>
          <p:nvPr/>
        </p:nvSpPr>
        <p:spPr>
          <a:xfrm>
            <a:off x="383857" y="979523"/>
            <a:ext cx="11661605" cy="5170646"/>
          </a:xfrm>
          <a:prstGeom prst="rect">
            <a:avLst/>
          </a:prstGeom>
          <a:noFill/>
          <a:ln>
            <a:solidFill>
              <a:schemeClr val="accent1">
                <a:shade val="50000"/>
              </a:schemeClr>
            </a:solidFill>
          </a:ln>
        </p:spPr>
        <p:txBody>
          <a:bodyPr wrap="square" rtlCol="0">
            <a:spAutoFit/>
          </a:bodyPr>
          <a:lstStyle/>
          <a:p>
            <a:r>
              <a:rPr kumimoji="1" lang="en-US" altLang="ja-JP" sz="2400" dirty="0"/>
              <a:t>【</a:t>
            </a:r>
            <a:r>
              <a:rPr kumimoji="1" lang="ja-JP" altLang="en-US" sz="2400" dirty="0"/>
              <a:t>運用開始までのスケジュール案をお示しください</a:t>
            </a:r>
            <a:r>
              <a:rPr kumimoji="1" lang="en-US" altLang="ja-JP" sz="2400" dirty="0"/>
              <a:t>】</a:t>
            </a:r>
          </a:p>
          <a:p>
            <a:r>
              <a:rPr lang="ja-JP" altLang="en-US" sz="1200" dirty="0"/>
              <a:t>（本スライドには「詳細は「別紙●●</a:t>
            </a:r>
            <a:r>
              <a:rPr lang="en-US" altLang="ja-JP" sz="1200" dirty="0"/>
              <a:t>.</a:t>
            </a:r>
            <a:r>
              <a:rPr lang="en-US" altLang="ja-JP" sz="1200" dirty="0" err="1"/>
              <a:t>xxxx</a:t>
            </a:r>
            <a:r>
              <a:rPr lang="ja-JP" altLang="en-US" sz="1200" dirty="0"/>
              <a:t>」のとおり」」（</a:t>
            </a:r>
            <a:r>
              <a:rPr lang="en-US" altLang="ja-JP" sz="1200" dirty="0" err="1"/>
              <a:t>xxxx</a:t>
            </a:r>
            <a:r>
              <a:rPr lang="ja-JP" altLang="en-US" sz="1200" dirty="0"/>
              <a:t>は拡張子）と記入いただき、スケジュールを別紙で作成、提出いただいてもかまいません。）</a:t>
            </a:r>
            <a:endParaRPr lang="en-US" altLang="ja-JP" sz="1200" dirty="0"/>
          </a:p>
          <a:p>
            <a:r>
              <a:rPr lang="ja-JP" altLang="en-US" sz="1600" dirty="0"/>
              <a:t>　</a:t>
            </a:r>
            <a:endParaRPr lang="en-US" altLang="ja-JP" sz="16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p:txBody>
      </p:sp>
      <p:sp>
        <p:nvSpPr>
          <p:cNvPr id="8" name="テキスト ボックス 7">
            <a:extLst>
              <a:ext uri="{FF2B5EF4-FFF2-40B4-BE49-F238E27FC236}">
                <a16:creationId xmlns:a16="http://schemas.microsoft.com/office/drawing/2014/main" id="{EDD236BA-7DF6-4DE1-96E3-F52CBFDA1141}"/>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Tree>
    <p:extLst>
      <p:ext uri="{BB962C8B-B14F-4D97-AF65-F5344CB8AC3E}">
        <p14:creationId xmlns:p14="http://schemas.microsoft.com/office/powerpoint/2010/main" val="105208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提案スライド④（将来を見据えたライセンス調達の考え方）</a:t>
            </a:r>
            <a:endPar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11</a:t>
            </a:fld>
            <a:endParaRPr lang="ja-JP" altLang="en-US"/>
          </a:p>
        </p:txBody>
      </p:sp>
      <p:sp>
        <p:nvSpPr>
          <p:cNvPr id="91" name="テキスト ボックス 90">
            <a:extLst>
              <a:ext uri="{FF2B5EF4-FFF2-40B4-BE49-F238E27FC236}">
                <a16:creationId xmlns:a16="http://schemas.microsoft.com/office/drawing/2014/main" id="{50E15E61-E43A-4BBE-98B6-6F90DF7E06EC}"/>
              </a:ext>
            </a:extLst>
          </p:cNvPr>
          <p:cNvSpPr txBox="1"/>
          <p:nvPr/>
        </p:nvSpPr>
        <p:spPr>
          <a:xfrm>
            <a:off x="383857" y="979523"/>
            <a:ext cx="11661605" cy="5139869"/>
          </a:xfrm>
          <a:prstGeom prst="rect">
            <a:avLst/>
          </a:prstGeom>
          <a:noFill/>
          <a:ln>
            <a:solidFill>
              <a:schemeClr val="accent1">
                <a:shade val="50000"/>
              </a:schemeClr>
            </a:solidFill>
          </a:ln>
        </p:spPr>
        <p:txBody>
          <a:bodyPr wrap="square" rtlCol="0">
            <a:spAutoFit/>
          </a:bodyPr>
          <a:lstStyle/>
          <a:p>
            <a:r>
              <a:rPr kumimoji="1" lang="en-US" altLang="ja-JP" sz="2400" dirty="0"/>
              <a:t>【</a:t>
            </a:r>
            <a:r>
              <a:rPr kumimoji="1" lang="ja-JP" altLang="en-US" sz="2400" dirty="0"/>
              <a:t>将来を見据えたライセンス調達の考え方をお示しください</a:t>
            </a:r>
            <a:r>
              <a:rPr kumimoji="1" lang="en-US" altLang="ja-JP" sz="2400" dirty="0"/>
              <a:t>】</a:t>
            </a:r>
          </a:p>
          <a:p>
            <a:r>
              <a:rPr lang="ja-JP" altLang="en-US" sz="1200" dirty="0"/>
              <a:t>（本スライドには「詳細は「別紙●●</a:t>
            </a:r>
            <a:r>
              <a:rPr lang="en-US" altLang="ja-JP" sz="1200" dirty="0"/>
              <a:t>.</a:t>
            </a:r>
            <a:r>
              <a:rPr lang="en-US" altLang="ja-JP" sz="1200" dirty="0" err="1"/>
              <a:t>xxxx</a:t>
            </a:r>
            <a:r>
              <a:rPr lang="ja-JP" altLang="en-US" sz="1200" dirty="0"/>
              <a:t>」のとおり」」（</a:t>
            </a:r>
            <a:r>
              <a:rPr lang="en-US" altLang="ja-JP" sz="1200" dirty="0" err="1"/>
              <a:t>xxxx</a:t>
            </a:r>
            <a:r>
              <a:rPr lang="ja-JP" altLang="en-US" sz="1200" dirty="0"/>
              <a:t>は拡張子）と記入いただき、ライセンス調達の考え方を別紙で作成、提出いただいてもかまいません。）</a:t>
            </a:r>
            <a:endParaRPr lang="en-US" altLang="ja-JP" sz="1200" dirty="0"/>
          </a:p>
          <a:p>
            <a:r>
              <a:rPr lang="ja-JP" altLang="en-US" sz="1600" dirty="0"/>
              <a:t>　</a:t>
            </a:r>
            <a:endParaRPr lang="en-US" altLang="ja-JP" sz="16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p:txBody>
      </p:sp>
      <p:sp>
        <p:nvSpPr>
          <p:cNvPr id="8" name="テキスト ボックス 7">
            <a:extLst>
              <a:ext uri="{FF2B5EF4-FFF2-40B4-BE49-F238E27FC236}">
                <a16:creationId xmlns:a16="http://schemas.microsoft.com/office/drawing/2014/main" id="{EDD236BA-7DF6-4DE1-96E3-F52CBFDA1141}"/>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Tree>
    <p:extLst>
      <p:ext uri="{BB962C8B-B14F-4D97-AF65-F5344CB8AC3E}">
        <p14:creationId xmlns:p14="http://schemas.microsoft.com/office/powerpoint/2010/main" val="29139589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提案スライド⑤（ふじまどへのＡＩ活用に関する提案の概要）</a:t>
            </a:r>
            <a:endPar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12</a:t>
            </a:fld>
            <a:endParaRPr lang="ja-JP" altLang="en-US"/>
          </a:p>
        </p:txBody>
      </p:sp>
      <p:sp>
        <p:nvSpPr>
          <p:cNvPr id="95" name="テキスト ボックス 94">
            <a:extLst>
              <a:ext uri="{FF2B5EF4-FFF2-40B4-BE49-F238E27FC236}">
                <a16:creationId xmlns:a16="http://schemas.microsoft.com/office/drawing/2014/main" id="{780A8323-E70F-4D80-8FEF-A49BF7CECB09}"/>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
        <p:nvSpPr>
          <p:cNvPr id="91" name="テキスト ボックス 90">
            <a:extLst>
              <a:ext uri="{FF2B5EF4-FFF2-40B4-BE49-F238E27FC236}">
                <a16:creationId xmlns:a16="http://schemas.microsoft.com/office/drawing/2014/main" id="{50E15E61-E43A-4BBE-98B6-6F90DF7E06EC}"/>
              </a:ext>
            </a:extLst>
          </p:cNvPr>
          <p:cNvSpPr txBox="1"/>
          <p:nvPr/>
        </p:nvSpPr>
        <p:spPr>
          <a:xfrm>
            <a:off x="383857" y="979523"/>
            <a:ext cx="11696774" cy="5170646"/>
          </a:xfrm>
          <a:prstGeom prst="rect">
            <a:avLst/>
          </a:prstGeom>
          <a:noFill/>
          <a:ln>
            <a:solidFill>
              <a:schemeClr val="accent1">
                <a:shade val="50000"/>
              </a:schemeClr>
            </a:solidFill>
          </a:ln>
        </p:spPr>
        <p:txBody>
          <a:bodyPr wrap="square" rtlCol="0">
            <a:spAutoFit/>
          </a:bodyPr>
          <a:lstStyle/>
          <a:p>
            <a:r>
              <a:rPr kumimoji="1" lang="en-US" altLang="ja-JP" sz="2400" dirty="0"/>
              <a:t>【</a:t>
            </a:r>
            <a:r>
              <a:rPr kumimoji="1" lang="ja-JP" altLang="en-US" sz="2400" dirty="0"/>
              <a:t>ふじまどへのＡＩの活用に関する提案をご記入ください</a:t>
            </a:r>
            <a:r>
              <a:rPr kumimoji="1" lang="en-US" altLang="ja-JP" sz="2400" dirty="0"/>
              <a:t>】</a:t>
            </a:r>
          </a:p>
          <a:p>
            <a:r>
              <a:rPr lang="ja-JP" altLang="en-US" sz="1200" dirty="0"/>
              <a:t>（本スライドには「詳細は「別紙●●</a:t>
            </a:r>
            <a:r>
              <a:rPr lang="en-US" altLang="ja-JP" sz="1200" dirty="0"/>
              <a:t>.</a:t>
            </a:r>
            <a:r>
              <a:rPr lang="en-US" altLang="ja-JP" sz="1200" dirty="0" err="1"/>
              <a:t>xxxx</a:t>
            </a:r>
            <a:r>
              <a:rPr lang="ja-JP" altLang="en-US" sz="1200" dirty="0"/>
              <a:t>」のとおり」」（</a:t>
            </a:r>
            <a:r>
              <a:rPr lang="en-US" altLang="ja-JP" sz="1200" dirty="0" err="1"/>
              <a:t>xxxx</a:t>
            </a:r>
            <a:r>
              <a:rPr lang="ja-JP" altLang="en-US" sz="1200" dirty="0"/>
              <a:t>は拡張子）と記入いただき、ＡＩ活用提案を別紙で作成、提出いただいてもかまいません。）</a:t>
            </a:r>
            <a:endParaRPr lang="en-US" altLang="ja-JP" sz="1200" dirty="0"/>
          </a:p>
          <a:p>
            <a:r>
              <a:rPr lang="ja-JP" altLang="en-US" sz="1600" dirty="0"/>
              <a:t>　</a:t>
            </a:r>
            <a:endParaRPr lang="en-US" altLang="ja-JP" sz="16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p:txBody>
      </p:sp>
    </p:spTree>
    <p:extLst>
      <p:ext uri="{BB962C8B-B14F-4D97-AF65-F5344CB8AC3E}">
        <p14:creationId xmlns:p14="http://schemas.microsoft.com/office/powerpoint/2010/main" val="3017928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提案スライド⑥（手続き搭載推進に関する提案の概要）</a:t>
            </a:r>
            <a:endPar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13</a:t>
            </a:fld>
            <a:endParaRPr lang="ja-JP" altLang="en-US"/>
          </a:p>
        </p:txBody>
      </p:sp>
      <p:sp>
        <p:nvSpPr>
          <p:cNvPr id="95" name="テキスト ボックス 94">
            <a:extLst>
              <a:ext uri="{FF2B5EF4-FFF2-40B4-BE49-F238E27FC236}">
                <a16:creationId xmlns:a16="http://schemas.microsoft.com/office/drawing/2014/main" id="{780A8323-E70F-4D80-8FEF-A49BF7CECB09}"/>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
        <p:nvSpPr>
          <p:cNvPr id="91" name="テキスト ボックス 90">
            <a:extLst>
              <a:ext uri="{FF2B5EF4-FFF2-40B4-BE49-F238E27FC236}">
                <a16:creationId xmlns:a16="http://schemas.microsoft.com/office/drawing/2014/main" id="{50E15E61-E43A-4BBE-98B6-6F90DF7E06EC}"/>
              </a:ext>
            </a:extLst>
          </p:cNvPr>
          <p:cNvSpPr txBox="1"/>
          <p:nvPr/>
        </p:nvSpPr>
        <p:spPr>
          <a:xfrm>
            <a:off x="383856" y="979523"/>
            <a:ext cx="11761251" cy="5139869"/>
          </a:xfrm>
          <a:prstGeom prst="rect">
            <a:avLst/>
          </a:prstGeom>
          <a:noFill/>
          <a:ln>
            <a:solidFill>
              <a:schemeClr val="accent1">
                <a:shade val="50000"/>
              </a:schemeClr>
            </a:solidFill>
          </a:ln>
        </p:spPr>
        <p:txBody>
          <a:bodyPr wrap="square" rtlCol="0">
            <a:spAutoFit/>
          </a:bodyPr>
          <a:lstStyle/>
          <a:p>
            <a:r>
              <a:rPr kumimoji="1" lang="en-US" altLang="ja-JP" sz="2400" dirty="0"/>
              <a:t>【</a:t>
            </a:r>
            <a:r>
              <a:rPr kumimoji="1" lang="ja-JP" altLang="en-US" sz="2400" dirty="0"/>
              <a:t>手続き搭載推進に関する提案をご記入ください</a:t>
            </a:r>
            <a:r>
              <a:rPr kumimoji="1" lang="en-US" altLang="ja-JP" sz="2400" dirty="0"/>
              <a:t>】</a:t>
            </a:r>
          </a:p>
          <a:p>
            <a:r>
              <a:rPr lang="ja-JP" altLang="en-US" sz="1200" dirty="0"/>
              <a:t>（本スライドには「詳細は「別紙●●</a:t>
            </a:r>
            <a:r>
              <a:rPr lang="en-US" altLang="ja-JP" sz="1200" dirty="0"/>
              <a:t>.</a:t>
            </a:r>
            <a:r>
              <a:rPr lang="en-US" altLang="ja-JP" sz="1200" dirty="0" err="1"/>
              <a:t>xxxx</a:t>
            </a:r>
            <a:r>
              <a:rPr lang="ja-JP" altLang="en-US" sz="1200" dirty="0"/>
              <a:t>」のとおり」」（</a:t>
            </a:r>
            <a:r>
              <a:rPr lang="en-US" altLang="ja-JP" sz="1200" dirty="0" err="1"/>
              <a:t>xxxx</a:t>
            </a:r>
            <a:r>
              <a:rPr lang="ja-JP" altLang="en-US" sz="1200" dirty="0"/>
              <a:t>は拡張子）と記入いただき、手続き搭載推進のための提案を別紙で作成、提出いただいてもかまいません。）</a:t>
            </a:r>
            <a:endParaRPr lang="en-US" altLang="ja-JP" sz="1200" dirty="0"/>
          </a:p>
          <a:p>
            <a:r>
              <a:rPr lang="ja-JP" altLang="en-US" sz="1600" dirty="0"/>
              <a:t>　</a:t>
            </a:r>
            <a:endParaRPr lang="en-US" altLang="ja-JP" sz="16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a:p>
            <a:endParaRPr lang="en-US" altLang="ja-JP" sz="1200" dirty="0"/>
          </a:p>
          <a:p>
            <a:endParaRPr kumimoji="1" lang="en-US" altLang="ja-JP" sz="1200" dirty="0"/>
          </a:p>
        </p:txBody>
      </p:sp>
    </p:spTree>
    <p:extLst>
      <p:ext uri="{BB962C8B-B14F-4D97-AF65-F5344CB8AC3E}">
        <p14:creationId xmlns:p14="http://schemas.microsoft.com/office/powerpoint/2010/main" val="2726887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ふじまど構成要素の更新時期など</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1</a:t>
            </a:fld>
            <a:endParaRPr lang="ja-JP" altLang="en-US"/>
          </a:p>
        </p:txBody>
      </p:sp>
      <p:sp>
        <p:nvSpPr>
          <p:cNvPr id="10" name="テキスト ボックス 9">
            <a:extLst>
              <a:ext uri="{FF2B5EF4-FFF2-40B4-BE49-F238E27FC236}">
                <a16:creationId xmlns:a16="http://schemas.microsoft.com/office/drawing/2014/main" id="{30421249-FE1F-4DA1-B075-7E006068C798}"/>
              </a:ext>
            </a:extLst>
          </p:cNvPr>
          <p:cNvSpPr txBox="1"/>
          <p:nvPr/>
        </p:nvSpPr>
        <p:spPr>
          <a:xfrm>
            <a:off x="6642303" y="987340"/>
            <a:ext cx="5309437" cy="1384995"/>
          </a:xfrm>
          <a:prstGeom prst="rect">
            <a:avLst/>
          </a:prstGeom>
          <a:noFill/>
        </p:spPr>
        <p:txBody>
          <a:bodyPr wrap="square" rtlCol="0">
            <a:spAutoFit/>
          </a:bodyPr>
          <a:lstStyle/>
          <a:p>
            <a:endParaRPr lang="en-US" altLang="ja-JP" sz="2800" b="1" dirty="0">
              <a:solidFill>
                <a:schemeClr val="bg2">
                  <a:lumMod val="50000"/>
                </a:schemeClr>
              </a:solidFill>
              <a:latin typeface="游ゴシック" panose="020B0400000000000000" pitchFamily="50" charset="-128"/>
              <a:ea typeface="游ゴシック" panose="020B0400000000000000" pitchFamily="50" charset="-128"/>
            </a:endParaRPr>
          </a:p>
          <a:p>
            <a:endParaRPr lang="en-US" altLang="ja-JP" sz="2800" b="1" dirty="0">
              <a:solidFill>
                <a:schemeClr val="bg2">
                  <a:lumMod val="50000"/>
                </a:schemeClr>
              </a:solidFill>
              <a:latin typeface="游ゴシック" panose="020B0400000000000000" pitchFamily="50" charset="-128"/>
              <a:ea typeface="游ゴシック" panose="020B0400000000000000" pitchFamily="50" charset="-128"/>
            </a:endParaRPr>
          </a:p>
          <a:p>
            <a:endParaRPr lang="en-US" altLang="ja-JP" sz="2800" b="1" dirty="0">
              <a:solidFill>
                <a:schemeClr val="bg2">
                  <a:lumMod val="50000"/>
                </a:schemeClr>
              </a:solidFill>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7EE7154C-D67F-472C-B3FC-9A0B1E9BCFFA}"/>
              </a:ext>
            </a:extLst>
          </p:cNvPr>
          <p:cNvSpPr txBox="1"/>
          <p:nvPr/>
        </p:nvSpPr>
        <p:spPr>
          <a:xfrm>
            <a:off x="100252" y="857588"/>
            <a:ext cx="11598443" cy="3970318"/>
          </a:xfrm>
          <a:prstGeom prst="rect">
            <a:avLst/>
          </a:prstGeom>
          <a:noFill/>
        </p:spPr>
        <p:txBody>
          <a:bodyPr wrap="square" rtlCol="0">
            <a:spAutoFit/>
          </a:bodyPr>
          <a:lstStyle/>
          <a:p>
            <a:pPr>
              <a:defRPr/>
            </a:pPr>
            <a:r>
              <a:rPr lang="ja-JP" altLang="en-US" dirty="0">
                <a:latin typeface="游ゴシック" panose="020B0400000000000000" pitchFamily="50" charset="-128"/>
                <a:ea typeface="游ゴシック" panose="020B0400000000000000" pitchFamily="50" charset="-128"/>
              </a:rPr>
              <a:t>①　ふじまど（市民ポータル機能等）（以下、単に「ふじまど」という）</a:t>
            </a:r>
            <a:endParaRPr lang="en-US" altLang="ja-JP" dirty="0">
              <a:latin typeface="游ゴシック" panose="020B0400000000000000" pitchFamily="50" charset="-128"/>
              <a:ea typeface="游ゴシック" panose="020B0400000000000000" pitchFamily="50" charset="-128"/>
            </a:endParaRPr>
          </a:p>
          <a:p>
            <a:pPr>
              <a:defRPr/>
            </a:pP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初期リリース日等</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２０２４年１０月（</a:t>
            </a:r>
            <a:r>
              <a:rPr lang="en-US" altLang="ja-JP" dirty="0" err="1">
                <a:latin typeface="游ゴシック" panose="020B0400000000000000" pitchFamily="50" charset="-128"/>
                <a:ea typeface="游ゴシック" panose="020B0400000000000000" pitchFamily="50" charset="-128"/>
              </a:rPr>
              <a:t>SalesForce</a:t>
            </a:r>
            <a:r>
              <a:rPr lang="ja-JP" altLang="en-US" dirty="0">
                <a:latin typeface="游ゴシック" panose="020B0400000000000000" pitchFamily="50" charset="-128"/>
                <a:ea typeface="游ゴシック" panose="020B0400000000000000" pitchFamily="50" charset="-128"/>
              </a:rPr>
              <a:t>上に構築）</a:t>
            </a:r>
          </a:p>
          <a:p>
            <a:pPr>
              <a:defRPr/>
            </a:pP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運用事業者</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合同会社デロイトトーマツ</a:t>
            </a:r>
            <a:endParaRPr lang="en-US" altLang="ja-JP" dirty="0">
              <a:latin typeface="游ゴシック" panose="020B0400000000000000" pitchFamily="50" charset="-128"/>
              <a:ea typeface="游ゴシック" panose="020B0400000000000000" pitchFamily="50" charset="-128"/>
            </a:endParaRPr>
          </a:p>
          <a:p>
            <a:pPr>
              <a:defRPr/>
            </a:pPr>
            <a:r>
              <a:rPr lang="ja-JP" altLang="en-US" dirty="0">
                <a:solidFill>
                  <a:srgbClr val="FF0000"/>
                </a:solidFill>
                <a:latin typeface="游ゴシック" panose="020B0400000000000000" pitchFamily="50" charset="-128"/>
                <a:ea typeface="游ゴシック" panose="020B0400000000000000" pitchFamily="50" charset="-128"/>
              </a:rPr>
              <a:t>　</a:t>
            </a:r>
            <a:r>
              <a:rPr lang="en-US" altLang="ja-JP" dirty="0">
                <a:solidFill>
                  <a:srgbClr val="FF0000"/>
                </a:solidFill>
                <a:latin typeface="游ゴシック" panose="020B0400000000000000" pitchFamily="50" charset="-128"/>
                <a:ea typeface="游ゴシック" panose="020B0400000000000000" pitchFamily="50" charset="-128"/>
              </a:rPr>
              <a:t>【</a:t>
            </a:r>
            <a:r>
              <a:rPr lang="ja-JP" altLang="en-US" dirty="0">
                <a:solidFill>
                  <a:srgbClr val="FF0000"/>
                </a:solidFill>
                <a:latin typeface="游ゴシック" panose="020B0400000000000000" pitchFamily="50" charset="-128"/>
                <a:ea typeface="游ゴシック" panose="020B0400000000000000" pitchFamily="50" charset="-128"/>
              </a:rPr>
              <a:t>更新時期予定</a:t>
            </a:r>
            <a:r>
              <a:rPr lang="en-US" altLang="ja-JP" dirty="0">
                <a:solidFill>
                  <a:srgbClr val="FF0000"/>
                </a:solidFill>
                <a:latin typeface="游ゴシック" panose="020B0400000000000000" pitchFamily="50" charset="-128"/>
                <a:ea typeface="游ゴシック" panose="020B0400000000000000" pitchFamily="50" charset="-128"/>
              </a:rPr>
              <a:t>】</a:t>
            </a:r>
            <a:r>
              <a:rPr lang="ja-JP" altLang="en-US" dirty="0">
                <a:solidFill>
                  <a:srgbClr val="FF0000"/>
                </a:solidFill>
                <a:latin typeface="游ゴシック" panose="020B0400000000000000" pitchFamily="50" charset="-128"/>
                <a:ea typeface="游ゴシック" panose="020B0400000000000000" pitchFamily="50" charset="-128"/>
              </a:rPr>
              <a:t>２０２７年４月（ただし、本ＲＦＩの提案を踏まえ、延長可能）</a:t>
            </a:r>
            <a:endParaRPr lang="en-US" altLang="ja-JP" dirty="0">
              <a:latin typeface="游ゴシック" panose="020B0400000000000000" pitchFamily="50" charset="-128"/>
              <a:ea typeface="游ゴシック" panose="020B0400000000000000" pitchFamily="50" charset="-128"/>
            </a:endParaRPr>
          </a:p>
          <a:p>
            <a:pPr>
              <a:defRPr/>
            </a:pPr>
            <a:endParaRPr lang="en-US" altLang="ja-JP" dirty="0">
              <a:latin typeface="游ゴシック" panose="020B0400000000000000" pitchFamily="50" charset="-128"/>
              <a:ea typeface="游ゴシック" panose="020B0400000000000000" pitchFamily="50" charset="-128"/>
            </a:endParaRPr>
          </a:p>
          <a:p>
            <a:pPr>
              <a:defRPr/>
            </a:pPr>
            <a:r>
              <a:rPr lang="ja-JP" altLang="en-US" dirty="0">
                <a:latin typeface="游ゴシック" panose="020B0400000000000000" pitchFamily="50" charset="-128"/>
                <a:ea typeface="游ゴシック" panose="020B0400000000000000" pitchFamily="50" charset="-128"/>
              </a:rPr>
              <a:t>②　コンタクトセンター</a:t>
            </a:r>
          </a:p>
          <a:p>
            <a:pPr>
              <a:defRPr/>
            </a:pP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初期リリース日等</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２０２３年１０月（</a:t>
            </a:r>
            <a:r>
              <a:rPr lang="en-US" altLang="ja-JP" dirty="0">
                <a:latin typeface="游ゴシック" panose="020B0400000000000000" pitchFamily="50" charset="-128"/>
                <a:ea typeface="游ゴシック" panose="020B0400000000000000" pitchFamily="50" charset="-128"/>
              </a:rPr>
              <a:t>ServiceNow</a:t>
            </a:r>
            <a:r>
              <a:rPr lang="ja-JP" altLang="en-US" dirty="0">
                <a:latin typeface="游ゴシック" panose="020B0400000000000000" pitchFamily="50" charset="-128"/>
                <a:ea typeface="游ゴシック" panose="020B0400000000000000" pitchFamily="50" charset="-128"/>
              </a:rPr>
              <a:t>上に構築）</a:t>
            </a:r>
          </a:p>
          <a:p>
            <a:pPr>
              <a:defRPr/>
            </a:pP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運用事業者</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（システム）株式会社</a:t>
            </a:r>
            <a:r>
              <a:rPr lang="en-US" altLang="ja-JP" dirty="0" err="1">
                <a:latin typeface="游ゴシック" panose="020B0400000000000000" pitchFamily="50" charset="-128"/>
                <a:ea typeface="游ゴシック" panose="020B0400000000000000" pitchFamily="50" charset="-128"/>
              </a:rPr>
              <a:t>Blueship</a:t>
            </a:r>
            <a:r>
              <a:rPr lang="ja-JP" altLang="en-US" dirty="0">
                <a:latin typeface="游ゴシック" panose="020B0400000000000000" pitchFamily="50" charset="-128"/>
                <a:ea typeface="游ゴシック" panose="020B0400000000000000" pitchFamily="50" charset="-128"/>
              </a:rPr>
              <a:t>、（コールセンター業務）株式会社ベルシステム</a:t>
            </a:r>
            <a:r>
              <a:rPr lang="en-US" altLang="ja-JP" dirty="0">
                <a:latin typeface="游ゴシック" panose="020B0400000000000000" pitchFamily="50" charset="-128"/>
                <a:ea typeface="游ゴシック" panose="020B0400000000000000" pitchFamily="50" charset="-128"/>
              </a:rPr>
              <a:t>24</a:t>
            </a:r>
          </a:p>
          <a:p>
            <a:pPr>
              <a:defRPr/>
            </a:pPr>
            <a:r>
              <a:rPr lang="ja-JP" altLang="en-US" dirty="0">
                <a:solidFill>
                  <a:srgbClr val="FF0000"/>
                </a:solidFill>
                <a:latin typeface="游ゴシック" panose="020B0400000000000000" pitchFamily="50" charset="-128"/>
                <a:ea typeface="游ゴシック" panose="020B0400000000000000" pitchFamily="50" charset="-128"/>
              </a:rPr>
              <a:t>　</a:t>
            </a:r>
            <a:r>
              <a:rPr lang="en-US" altLang="ja-JP" dirty="0">
                <a:solidFill>
                  <a:srgbClr val="FF0000"/>
                </a:solidFill>
                <a:latin typeface="游ゴシック" panose="020B0400000000000000" pitchFamily="50" charset="-128"/>
                <a:ea typeface="游ゴシック" panose="020B0400000000000000" pitchFamily="50" charset="-128"/>
              </a:rPr>
              <a:t>【</a:t>
            </a:r>
            <a:r>
              <a:rPr lang="ja-JP" altLang="en-US" dirty="0">
                <a:solidFill>
                  <a:srgbClr val="FF0000"/>
                </a:solidFill>
                <a:latin typeface="游ゴシック" panose="020B0400000000000000" pitchFamily="50" charset="-128"/>
                <a:ea typeface="游ゴシック" panose="020B0400000000000000" pitchFamily="50" charset="-128"/>
              </a:rPr>
              <a:t>更新時期予定</a:t>
            </a:r>
            <a:r>
              <a:rPr lang="en-US" altLang="ja-JP" dirty="0">
                <a:solidFill>
                  <a:srgbClr val="FF0000"/>
                </a:solidFill>
                <a:latin typeface="游ゴシック" panose="020B0400000000000000" pitchFamily="50" charset="-128"/>
                <a:ea typeface="游ゴシック" panose="020B0400000000000000" pitchFamily="50" charset="-128"/>
              </a:rPr>
              <a:t>】</a:t>
            </a:r>
            <a:r>
              <a:rPr lang="ja-JP" altLang="en-US" dirty="0">
                <a:solidFill>
                  <a:srgbClr val="FF0000"/>
                </a:solidFill>
                <a:latin typeface="游ゴシック" panose="020B0400000000000000" pitchFamily="50" charset="-128"/>
                <a:ea typeface="游ゴシック" panose="020B0400000000000000" pitchFamily="50" charset="-128"/>
              </a:rPr>
              <a:t>２０２６年９月（ただし、本ＲＦＩの提案を踏まえ、延長可能）　　</a:t>
            </a:r>
            <a:endParaRPr lang="en-US" altLang="ja-JP" dirty="0">
              <a:latin typeface="游ゴシック" panose="020B0400000000000000" pitchFamily="50" charset="-128"/>
              <a:ea typeface="游ゴシック" panose="020B0400000000000000" pitchFamily="50" charset="-128"/>
            </a:endParaRPr>
          </a:p>
          <a:p>
            <a:pPr>
              <a:defRPr/>
            </a:pPr>
            <a:endParaRPr lang="ja-JP" altLang="en-US" dirty="0">
              <a:latin typeface="游ゴシック" panose="020B0400000000000000" pitchFamily="50" charset="-128"/>
              <a:ea typeface="游ゴシック" panose="020B0400000000000000" pitchFamily="50" charset="-128"/>
            </a:endParaRPr>
          </a:p>
          <a:p>
            <a:pPr>
              <a:defRPr/>
            </a:pPr>
            <a:r>
              <a:rPr lang="ja-JP" altLang="en-US" dirty="0">
                <a:latin typeface="游ゴシック" panose="020B0400000000000000" pitchFamily="50" charset="-128"/>
                <a:ea typeface="游ゴシック" panose="020B0400000000000000" pitchFamily="50" charset="-128"/>
              </a:rPr>
              <a:t>③　公共施設予約システム</a:t>
            </a:r>
          </a:p>
          <a:p>
            <a:pPr>
              <a:defRPr/>
            </a:pP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初期リリース日等</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２０２５年１月（</a:t>
            </a:r>
            <a:r>
              <a:rPr lang="en-US" altLang="ja-JP" dirty="0">
                <a:latin typeface="游ゴシック" panose="020B0400000000000000" pitchFamily="50" charset="-128"/>
                <a:ea typeface="游ゴシック" panose="020B0400000000000000" pitchFamily="50" charset="-128"/>
              </a:rPr>
              <a:t>ServiceNow</a:t>
            </a:r>
            <a:r>
              <a:rPr lang="ja-JP" altLang="en-US" dirty="0">
                <a:latin typeface="游ゴシック" panose="020B0400000000000000" pitchFamily="50" charset="-128"/>
                <a:ea typeface="游ゴシック" panose="020B0400000000000000" pitchFamily="50" charset="-128"/>
              </a:rPr>
              <a:t>上に構築）</a:t>
            </a:r>
          </a:p>
          <a:p>
            <a:pPr>
              <a:defRPr/>
            </a:pPr>
            <a:r>
              <a:rPr lang="ja-JP" altLang="en-US" dirty="0">
                <a:latin typeface="游ゴシック" panose="020B0400000000000000" pitchFamily="50" charset="-128"/>
                <a:ea typeface="游ゴシック" panose="020B0400000000000000" pitchFamily="50" charset="-128"/>
              </a:rPr>
              <a:t>　</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運用事業者</a:t>
            </a:r>
            <a:r>
              <a:rPr lang="en-US" altLang="ja-JP" dirty="0">
                <a:latin typeface="游ゴシック" panose="020B0400000000000000" pitchFamily="50" charset="-128"/>
                <a:ea typeface="游ゴシック" panose="020B0400000000000000" pitchFamily="50" charset="-128"/>
              </a:rPr>
              <a:t>】</a:t>
            </a:r>
            <a:r>
              <a:rPr lang="ja-JP" altLang="en-US" dirty="0">
                <a:latin typeface="游ゴシック" panose="020B0400000000000000" pitchFamily="50" charset="-128"/>
                <a:ea typeface="游ゴシック" panose="020B0400000000000000" pitchFamily="50" charset="-128"/>
              </a:rPr>
              <a:t>株式会社ＮＴＴデータ北海道</a:t>
            </a:r>
            <a:endParaRPr lang="en-US" altLang="ja-JP" dirty="0">
              <a:latin typeface="游ゴシック" panose="020B0400000000000000" pitchFamily="50" charset="-128"/>
              <a:ea typeface="游ゴシック" panose="020B0400000000000000" pitchFamily="50" charset="-128"/>
            </a:endParaRPr>
          </a:p>
          <a:p>
            <a:pPr>
              <a:defRPr/>
            </a:pPr>
            <a:r>
              <a:rPr lang="ja-JP" altLang="en-US" dirty="0">
                <a:solidFill>
                  <a:srgbClr val="FF0000"/>
                </a:solidFill>
                <a:latin typeface="游ゴシック" panose="020B0400000000000000" pitchFamily="50" charset="-128"/>
                <a:ea typeface="游ゴシック" panose="020B0400000000000000" pitchFamily="50" charset="-128"/>
              </a:rPr>
              <a:t>　</a:t>
            </a:r>
            <a:r>
              <a:rPr lang="en-US" altLang="ja-JP" dirty="0">
                <a:solidFill>
                  <a:srgbClr val="FF0000"/>
                </a:solidFill>
                <a:latin typeface="游ゴシック" panose="020B0400000000000000" pitchFamily="50" charset="-128"/>
                <a:ea typeface="游ゴシック" panose="020B0400000000000000" pitchFamily="50" charset="-128"/>
              </a:rPr>
              <a:t>【</a:t>
            </a:r>
            <a:r>
              <a:rPr lang="ja-JP" altLang="en-US" dirty="0">
                <a:solidFill>
                  <a:srgbClr val="FF0000"/>
                </a:solidFill>
                <a:latin typeface="游ゴシック" panose="020B0400000000000000" pitchFamily="50" charset="-128"/>
                <a:ea typeface="游ゴシック" panose="020B0400000000000000" pitchFamily="50" charset="-128"/>
              </a:rPr>
              <a:t>更新時期予定</a:t>
            </a:r>
            <a:r>
              <a:rPr lang="en-US" altLang="ja-JP" dirty="0">
                <a:solidFill>
                  <a:srgbClr val="FF0000"/>
                </a:solidFill>
                <a:latin typeface="游ゴシック" panose="020B0400000000000000" pitchFamily="50" charset="-128"/>
                <a:ea typeface="游ゴシック" panose="020B0400000000000000" pitchFamily="50" charset="-128"/>
              </a:rPr>
              <a:t>】</a:t>
            </a:r>
            <a:r>
              <a:rPr lang="ja-JP" altLang="en-US" dirty="0">
                <a:solidFill>
                  <a:srgbClr val="FF0000"/>
                </a:solidFill>
                <a:latin typeface="游ゴシック" panose="020B0400000000000000" pitchFamily="50" charset="-128"/>
                <a:ea typeface="游ゴシック" panose="020B0400000000000000" pitchFamily="50" charset="-128"/>
              </a:rPr>
              <a:t>２０２９年１２月（ただし、本ＲＦＩの提案を踏まえ、早期に入れ替え可能）</a:t>
            </a:r>
            <a:endParaRPr lang="en-US" altLang="ja-JP" dirty="0">
              <a:latin typeface="游ゴシック" panose="020B0400000000000000" pitchFamily="50" charset="-128"/>
              <a:ea typeface="游ゴシック" panose="020B0400000000000000" pitchFamily="50" charset="-128"/>
            </a:endParaRPr>
          </a:p>
        </p:txBody>
      </p:sp>
      <p:sp>
        <p:nvSpPr>
          <p:cNvPr id="9" name="テキスト ボックス 8">
            <a:extLst>
              <a:ext uri="{FF2B5EF4-FFF2-40B4-BE49-F238E27FC236}">
                <a16:creationId xmlns:a16="http://schemas.microsoft.com/office/drawing/2014/main" id="{7E19ECF0-5D95-417E-8602-A7D1CFE39279}"/>
              </a:ext>
            </a:extLst>
          </p:cNvPr>
          <p:cNvSpPr txBox="1"/>
          <p:nvPr/>
        </p:nvSpPr>
        <p:spPr>
          <a:xfrm>
            <a:off x="9711516" y="110068"/>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Tree>
    <p:extLst>
      <p:ext uri="{BB962C8B-B14F-4D97-AF65-F5344CB8AC3E}">
        <p14:creationId xmlns:p14="http://schemas.microsoft.com/office/powerpoint/2010/main" val="2763825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77190" y="261396"/>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現在のふじまどの課題</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2</a:t>
            </a:fld>
            <a:endParaRPr lang="ja-JP" altLang="en-US"/>
          </a:p>
        </p:txBody>
      </p:sp>
      <p:sp>
        <p:nvSpPr>
          <p:cNvPr id="8" name="テキスト ボックス 7">
            <a:extLst>
              <a:ext uri="{FF2B5EF4-FFF2-40B4-BE49-F238E27FC236}">
                <a16:creationId xmlns:a16="http://schemas.microsoft.com/office/drawing/2014/main" id="{8614B091-ECFB-4483-95CB-7D75D523557B}"/>
              </a:ext>
            </a:extLst>
          </p:cNvPr>
          <p:cNvSpPr txBox="1"/>
          <p:nvPr/>
        </p:nvSpPr>
        <p:spPr>
          <a:xfrm>
            <a:off x="146538" y="813111"/>
            <a:ext cx="12045462" cy="5724644"/>
          </a:xfrm>
          <a:prstGeom prst="rect">
            <a:avLst/>
          </a:prstGeom>
          <a:noFill/>
        </p:spPr>
        <p:txBody>
          <a:bodyPr wrap="square" rtlCol="0">
            <a:spAutoFit/>
          </a:bodyPr>
          <a:lstStyle/>
          <a:p>
            <a:r>
              <a:rPr lang="ja-JP" altLang="en-US" sz="1400" b="1" dirty="0"/>
              <a:t>大まかな現在のシステムの構成及び導線は次スライド参照</a:t>
            </a:r>
            <a:endParaRPr lang="en-US" altLang="ja-JP" sz="1400" b="1" dirty="0"/>
          </a:p>
          <a:p>
            <a:endParaRPr lang="en-US" altLang="ja-JP" sz="600" dirty="0"/>
          </a:p>
          <a:p>
            <a:r>
              <a:rPr lang="en-US" altLang="ja-JP" sz="1400" b="1" dirty="0"/>
              <a:t>【</a:t>
            </a:r>
            <a:r>
              <a:rPr lang="ja-JP" altLang="en-US" sz="1400" b="1" dirty="0"/>
              <a:t>現状の課題</a:t>
            </a:r>
            <a:r>
              <a:rPr lang="en-US" altLang="ja-JP" sz="1400" b="1" dirty="0"/>
              <a:t>】</a:t>
            </a:r>
          </a:p>
          <a:p>
            <a:r>
              <a:rPr lang="ja-JP" altLang="en-US" sz="1400" b="1" dirty="0"/>
              <a:t>　（</a:t>
            </a:r>
            <a:r>
              <a:rPr lang="en-US" altLang="ja-JP" sz="1400" b="1" dirty="0"/>
              <a:t>1</a:t>
            </a:r>
            <a:r>
              <a:rPr lang="ja-JP" altLang="en-US" sz="1400" b="1" dirty="0"/>
              <a:t>）　</a:t>
            </a:r>
            <a:r>
              <a:rPr lang="ja-JP" altLang="en-US" sz="1400" b="1" dirty="0">
                <a:solidFill>
                  <a:srgbClr val="FF0000"/>
                </a:solidFill>
              </a:rPr>
              <a:t>各ステークホルダにとってのタッチポイントがふじまどの各構成要素によって異なる。</a:t>
            </a:r>
            <a:endParaRPr lang="en-US" altLang="ja-JP" sz="1400" b="1" dirty="0">
              <a:solidFill>
                <a:srgbClr val="FF0000"/>
              </a:solidFill>
            </a:endParaRPr>
          </a:p>
          <a:p>
            <a:r>
              <a:rPr lang="ja-JP" altLang="en-US" sz="1100" dirty="0"/>
              <a:t>　　＜市民＞</a:t>
            </a:r>
            <a:endParaRPr lang="en-US" altLang="ja-JP" sz="1100" dirty="0"/>
          </a:p>
          <a:p>
            <a:r>
              <a:rPr lang="ja-JP" altLang="en-US" sz="1050" dirty="0"/>
              <a:t>　　　　・新規アカウント登録・行政手続き申請・イベント申込みなど　</a:t>
            </a:r>
            <a:r>
              <a:rPr lang="en-US" altLang="ja-JP" sz="1050" dirty="0"/>
              <a:t>	</a:t>
            </a:r>
            <a:r>
              <a:rPr lang="ja-JP" altLang="en-US" sz="1050" dirty="0"/>
              <a:t>⇒　</a:t>
            </a:r>
            <a:r>
              <a:rPr lang="ja-JP" altLang="en-US" sz="1050" dirty="0">
                <a:solidFill>
                  <a:schemeClr val="tx1"/>
                </a:solidFill>
              </a:rPr>
              <a:t>ふじまど・建設事業者向けＰＦ　市民側マイページ</a:t>
            </a:r>
            <a:r>
              <a:rPr lang="ja-JP" altLang="en-US" sz="1050" dirty="0"/>
              <a:t>　</a:t>
            </a:r>
            <a:r>
              <a:rPr lang="en-US" altLang="ja-JP" sz="1050" dirty="0"/>
              <a:t>	</a:t>
            </a:r>
            <a:r>
              <a:rPr lang="en-US" altLang="ja-JP" sz="1050" dirty="0">
                <a:solidFill>
                  <a:schemeClr val="tx1"/>
                </a:solidFill>
              </a:rPr>
              <a:t>【</a:t>
            </a:r>
            <a:r>
              <a:rPr lang="ja-JP" altLang="en-US" sz="1050" dirty="0">
                <a:solidFill>
                  <a:schemeClr val="tx1"/>
                </a:solidFill>
              </a:rPr>
              <a:t>業者：デロイト　</a:t>
            </a:r>
            <a:r>
              <a:rPr lang="en-US" altLang="ja-JP" sz="1050" dirty="0">
                <a:solidFill>
                  <a:schemeClr val="tx1"/>
                </a:solidFill>
              </a:rPr>
              <a:t>PF</a:t>
            </a:r>
            <a:r>
              <a:rPr lang="ja-JP" altLang="en-US" sz="1050" dirty="0">
                <a:solidFill>
                  <a:schemeClr val="tx1"/>
                </a:solidFill>
              </a:rPr>
              <a:t>：</a:t>
            </a:r>
            <a:r>
              <a:rPr lang="en-US" altLang="ja-JP" sz="1050" dirty="0" err="1"/>
              <a:t>SalesForce</a:t>
            </a:r>
            <a:r>
              <a:rPr lang="en-US" altLang="ja-JP" sz="1050" dirty="0"/>
              <a:t>】</a:t>
            </a:r>
            <a:endParaRPr lang="en-US" altLang="ja-JP" sz="1050" dirty="0">
              <a:solidFill>
                <a:schemeClr val="tx1"/>
              </a:solidFill>
            </a:endParaRPr>
          </a:p>
          <a:p>
            <a:r>
              <a:rPr lang="ja-JP" altLang="en-US" sz="1050" dirty="0"/>
              <a:t>　　　　・公共施設の予約・新規登録など</a:t>
            </a:r>
            <a:r>
              <a:rPr lang="en-US" altLang="ja-JP" sz="1050" dirty="0"/>
              <a:t>	</a:t>
            </a:r>
            <a:r>
              <a:rPr lang="ja-JP" altLang="en-US" sz="1050" dirty="0"/>
              <a:t>　　  　　　　　　　　　　　</a:t>
            </a:r>
            <a:r>
              <a:rPr lang="en-US" altLang="ja-JP" sz="1050" dirty="0"/>
              <a:t>	</a:t>
            </a:r>
            <a:r>
              <a:rPr lang="ja-JP" altLang="en-US" sz="1050" dirty="0"/>
              <a:t>⇒　公共施設予約システム　市民マイページ</a:t>
            </a:r>
            <a:r>
              <a:rPr lang="en-US" altLang="ja-JP" sz="1050" dirty="0"/>
              <a:t>		【</a:t>
            </a:r>
            <a:r>
              <a:rPr lang="ja-JP" altLang="en-US" sz="1050" dirty="0"/>
              <a:t>業者：</a:t>
            </a:r>
            <a:r>
              <a:rPr lang="en-US" altLang="ja-JP" sz="1050" dirty="0"/>
              <a:t>NTTDH</a:t>
            </a:r>
            <a:r>
              <a:rPr lang="ja-JP" altLang="en-US" sz="1050" dirty="0"/>
              <a:t>　</a:t>
            </a:r>
            <a:r>
              <a:rPr lang="en-US" altLang="ja-JP" sz="1050" dirty="0"/>
              <a:t>PF</a:t>
            </a:r>
            <a:r>
              <a:rPr lang="ja-JP" altLang="en-US" sz="1050" dirty="0"/>
              <a:t>：</a:t>
            </a:r>
            <a:r>
              <a:rPr lang="en-US" altLang="ja-JP" sz="1050" dirty="0"/>
              <a:t>ServiceNow】</a:t>
            </a:r>
          </a:p>
          <a:p>
            <a:r>
              <a:rPr lang="ja-JP" altLang="en-US" sz="1050" dirty="0"/>
              <a:t>　　　　・問い合わせなど</a:t>
            </a:r>
            <a:r>
              <a:rPr lang="en-US" altLang="ja-JP" sz="1050" dirty="0"/>
              <a:t>			</a:t>
            </a:r>
            <a:r>
              <a:rPr lang="ja-JP" altLang="en-US" sz="1050" dirty="0"/>
              <a:t>　　 　  </a:t>
            </a:r>
            <a:r>
              <a:rPr lang="en-US" altLang="ja-JP" sz="1050" dirty="0"/>
              <a:t>	</a:t>
            </a:r>
            <a:r>
              <a:rPr lang="ja-JP" altLang="en-US" sz="1050" dirty="0"/>
              <a:t>⇒　コンタクトセンター問い合わせフォーム</a:t>
            </a:r>
            <a:r>
              <a:rPr lang="en-US" altLang="ja-JP" sz="1050" dirty="0"/>
              <a:t>		【</a:t>
            </a:r>
            <a:r>
              <a:rPr lang="ja-JP" altLang="en-US" sz="1050" dirty="0"/>
              <a:t>業者：</a:t>
            </a:r>
            <a:r>
              <a:rPr lang="en-US" altLang="ja-JP" sz="1050" dirty="0" err="1"/>
              <a:t>BlueShip</a:t>
            </a:r>
            <a:r>
              <a:rPr lang="ja-JP" altLang="en-US" sz="1050" dirty="0"/>
              <a:t>　</a:t>
            </a:r>
            <a:r>
              <a:rPr lang="en-US" altLang="ja-JP" sz="1050" dirty="0"/>
              <a:t>PF</a:t>
            </a:r>
            <a:r>
              <a:rPr lang="ja-JP" altLang="en-US" sz="1050" dirty="0"/>
              <a:t>：</a:t>
            </a:r>
            <a:r>
              <a:rPr lang="en-US" altLang="ja-JP" sz="1050" dirty="0"/>
              <a:t>ServiceNow】</a:t>
            </a:r>
          </a:p>
          <a:p>
            <a:r>
              <a:rPr lang="ja-JP" altLang="en-US" sz="1050" dirty="0"/>
              <a:t>　</a:t>
            </a:r>
            <a:endParaRPr lang="en-US" altLang="ja-JP" sz="1050" dirty="0"/>
          </a:p>
          <a:p>
            <a:r>
              <a:rPr lang="ja-JP" altLang="en-US" sz="1050" dirty="0"/>
              <a:t>　　＜職員＞</a:t>
            </a:r>
            <a:endParaRPr lang="en-US" altLang="ja-JP" sz="1050" dirty="0"/>
          </a:p>
          <a:p>
            <a:r>
              <a:rPr lang="ja-JP" altLang="en-US" sz="1050" dirty="0"/>
              <a:t>　　　　・行政手続き申請受付・審査やイベント申込受付審査など　　　　 </a:t>
            </a:r>
            <a:r>
              <a:rPr lang="en-US" altLang="ja-JP" sz="1050" dirty="0"/>
              <a:t>	</a:t>
            </a:r>
            <a:r>
              <a:rPr lang="ja-JP" altLang="en-US" sz="1050" dirty="0"/>
              <a:t>⇒　</a:t>
            </a:r>
            <a:r>
              <a:rPr lang="ja-JP" altLang="en-US" sz="1050" dirty="0">
                <a:solidFill>
                  <a:schemeClr val="tx1"/>
                </a:solidFill>
              </a:rPr>
              <a:t>ふじまど・建設事業者向けＰＦ　職員側画面</a:t>
            </a:r>
            <a:r>
              <a:rPr lang="en-US" altLang="ja-JP" sz="1050" dirty="0">
                <a:solidFill>
                  <a:schemeClr val="tx1"/>
                </a:solidFill>
              </a:rPr>
              <a:t>	【</a:t>
            </a:r>
            <a:r>
              <a:rPr lang="ja-JP" altLang="en-US" sz="1050" dirty="0">
                <a:solidFill>
                  <a:schemeClr val="tx1"/>
                </a:solidFill>
              </a:rPr>
              <a:t>業者：デロイト　</a:t>
            </a:r>
            <a:r>
              <a:rPr lang="en-US" altLang="ja-JP" sz="1050" dirty="0">
                <a:solidFill>
                  <a:schemeClr val="tx1"/>
                </a:solidFill>
              </a:rPr>
              <a:t>PF</a:t>
            </a:r>
            <a:r>
              <a:rPr lang="ja-JP" altLang="en-US" sz="1050" dirty="0">
                <a:solidFill>
                  <a:schemeClr val="tx1"/>
                </a:solidFill>
              </a:rPr>
              <a:t>：</a:t>
            </a:r>
            <a:r>
              <a:rPr lang="en-US" altLang="ja-JP" sz="1050" dirty="0" err="1"/>
              <a:t>SalesForce</a:t>
            </a:r>
            <a:r>
              <a:rPr lang="en-US" altLang="ja-JP" sz="1050" dirty="0"/>
              <a:t>】</a:t>
            </a:r>
          </a:p>
          <a:p>
            <a:r>
              <a:rPr lang="ja-JP" altLang="en-US" sz="1050" dirty="0"/>
              <a:t>　　　　・公共施設の予約</a:t>
            </a:r>
            <a:r>
              <a:rPr lang="en-US" altLang="ja-JP" sz="1050" dirty="0"/>
              <a:t>	</a:t>
            </a:r>
            <a:r>
              <a:rPr lang="ja-JP" altLang="en-US" sz="1050" dirty="0"/>
              <a:t>状況管理・新規登録審査など 　　　 </a:t>
            </a:r>
            <a:r>
              <a:rPr lang="en-US" altLang="ja-JP" sz="1050" dirty="0"/>
              <a:t>	</a:t>
            </a:r>
            <a:r>
              <a:rPr lang="ja-JP" altLang="en-US" sz="1050" dirty="0"/>
              <a:t>⇒　公共施設予約システム　職員側画面</a:t>
            </a:r>
            <a:r>
              <a:rPr lang="en-US" altLang="ja-JP" sz="1050" dirty="0"/>
              <a:t>		【</a:t>
            </a:r>
            <a:r>
              <a:rPr lang="ja-JP" altLang="en-US" sz="1050" dirty="0"/>
              <a:t>業者：</a:t>
            </a:r>
            <a:r>
              <a:rPr lang="en-US" altLang="ja-JP" sz="1050" dirty="0"/>
              <a:t>NTTDH</a:t>
            </a:r>
            <a:r>
              <a:rPr lang="ja-JP" altLang="en-US" sz="1050" dirty="0"/>
              <a:t>　</a:t>
            </a:r>
            <a:r>
              <a:rPr lang="en-US" altLang="ja-JP" sz="1050" dirty="0"/>
              <a:t>PF</a:t>
            </a:r>
            <a:r>
              <a:rPr lang="ja-JP" altLang="en-US" sz="1050" dirty="0"/>
              <a:t>：</a:t>
            </a:r>
            <a:r>
              <a:rPr lang="en-US" altLang="ja-JP" sz="1050" dirty="0"/>
              <a:t>ServiceNow】</a:t>
            </a:r>
          </a:p>
          <a:p>
            <a:r>
              <a:rPr lang="ja-JP" altLang="en-US" sz="1050" dirty="0"/>
              <a:t>　　　　・問い合わせに対する回答作成など 　　　 </a:t>
            </a:r>
            <a:r>
              <a:rPr lang="en-US" altLang="ja-JP" sz="1050" dirty="0"/>
              <a:t>		</a:t>
            </a:r>
            <a:r>
              <a:rPr lang="ja-JP" altLang="en-US" sz="1050" dirty="0"/>
              <a:t>⇒　コンタクトセンター　職員側画面</a:t>
            </a:r>
            <a:r>
              <a:rPr lang="en-US" altLang="ja-JP" sz="1050" dirty="0"/>
              <a:t>		【</a:t>
            </a:r>
            <a:r>
              <a:rPr lang="ja-JP" altLang="en-US" sz="1050" dirty="0"/>
              <a:t>業者：</a:t>
            </a:r>
            <a:r>
              <a:rPr lang="en-US" altLang="ja-JP" sz="1050" dirty="0" err="1"/>
              <a:t>BlueShip</a:t>
            </a:r>
            <a:r>
              <a:rPr lang="ja-JP" altLang="en-US" sz="1050" dirty="0"/>
              <a:t>　</a:t>
            </a:r>
            <a:r>
              <a:rPr lang="en-US" altLang="ja-JP" sz="1050" dirty="0"/>
              <a:t>PF</a:t>
            </a:r>
            <a:r>
              <a:rPr lang="ja-JP" altLang="en-US" sz="1050" dirty="0"/>
              <a:t>：</a:t>
            </a:r>
            <a:r>
              <a:rPr lang="en-US" altLang="ja-JP" sz="1050" dirty="0"/>
              <a:t>ServiceNow】</a:t>
            </a:r>
            <a:endParaRPr lang="en-US" altLang="ja-JP" sz="1100" dirty="0"/>
          </a:p>
          <a:p>
            <a:endParaRPr lang="en-US" altLang="ja-JP" sz="1200" dirty="0"/>
          </a:p>
          <a:p>
            <a:r>
              <a:rPr lang="ja-JP" altLang="en-US" sz="1400" b="1" dirty="0"/>
              <a:t>　（</a:t>
            </a:r>
            <a:r>
              <a:rPr lang="en-US" altLang="ja-JP" sz="1400" b="1" dirty="0"/>
              <a:t>2</a:t>
            </a:r>
            <a:r>
              <a:rPr lang="ja-JP" altLang="en-US" sz="1400" b="1" dirty="0"/>
              <a:t>）　</a:t>
            </a:r>
            <a:r>
              <a:rPr lang="ja-JP" altLang="en-US" sz="1400" b="1" dirty="0">
                <a:solidFill>
                  <a:srgbClr val="FF0000"/>
                </a:solidFill>
              </a:rPr>
              <a:t>将来を見据えたライセンス調達の考え方の整理が必要。</a:t>
            </a:r>
            <a:endParaRPr lang="en-US" altLang="ja-JP" sz="1400" b="1" dirty="0">
              <a:solidFill>
                <a:srgbClr val="FF0000"/>
              </a:solidFill>
            </a:endParaRPr>
          </a:p>
          <a:p>
            <a:endParaRPr lang="en-US" altLang="ja-JP" sz="500" b="1" dirty="0"/>
          </a:p>
          <a:p>
            <a:r>
              <a:rPr lang="ja-JP" altLang="en-US" sz="1400" b="1" dirty="0"/>
              <a:t>　　　ふじまどでは、エンドツーエンドの姿をめざしている。</a:t>
            </a:r>
            <a:endParaRPr lang="en-US" altLang="ja-JP" sz="1400" b="1" dirty="0"/>
          </a:p>
          <a:p>
            <a:endParaRPr lang="en-US" altLang="ja-JP" sz="800" b="1" dirty="0"/>
          </a:p>
          <a:p>
            <a:r>
              <a:rPr lang="ja-JP" altLang="en-US" sz="1400" b="1" dirty="0"/>
              <a:t>　　　そのためには、将来的には、最大で全職員（約</a:t>
            </a:r>
            <a:r>
              <a:rPr lang="en-US" altLang="ja-JP" sz="1400" b="1" dirty="0"/>
              <a:t>4,000</a:t>
            </a:r>
            <a:r>
              <a:rPr lang="ja-JP" altLang="en-US" sz="1400" b="1" dirty="0"/>
              <a:t>人）が</a:t>
            </a:r>
            <a:endParaRPr lang="en-US" altLang="ja-JP" sz="1400" b="1" dirty="0"/>
          </a:p>
          <a:p>
            <a:r>
              <a:rPr lang="ja-JP" altLang="en-US" sz="1400" b="1" dirty="0"/>
              <a:t>　　　ふじまど職員用アカウントを持つことも検討しなければならない。</a:t>
            </a:r>
            <a:endParaRPr lang="en-US" altLang="ja-JP" sz="1400" b="1" dirty="0"/>
          </a:p>
          <a:p>
            <a:r>
              <a:rPr lang="ja-JP" altLang="en-US" sz="1400" b="1" dirty="0"/>
              <a:t>　　　職員の中でのふじまどへの関わり方の濃淡</a:t>
            </a:r>
            <a:r>
              <a:rPr lang="ja-JP" altLang="en-US" sz="1000" dirty="0"/>
              <a:t>（ヘビーユーザー：手続きも作成するし、申請も受け付ける　ライトユーザー：</a:t>
            </a:r>
            <a:r>
              <a:rPr lang="en-US" altLang="ja-JP" sz="1000" dirty="0"/>
              <a:t>1</a:t>
            </a:r>
            <a:r>
              <a:rPr lang="ja-JP" altLang="en-US" sz="1000" dirty="0"/>
              <a:t>年に</a:t>
            </a:r>
            <a:r>
              <a:rPr lang="en-US" altLang="ja-JP" sz="1000" dirty="0"/>
              <a:t>10</a:t>
            </a:r>
            <a:r>
              <a:rPr lang="ja-JP" altLang="en-US" sz="1000" dirty="0"/>
              <a:t>回ログインするかしないか）</a:t>
            </a:r>
            <a:r>
              <a:rPr lang="ja-JP" altLang="en-US" sz="1400" b="1" dirty="0"/>
              <a:t>なども考慮しながら、</a:t>
            </a:r>
            <a:endParaRPr lang="en-US" altLang="ja-JP" sz="1400" b="1" dirty="0"/>
          </a:p>
          <a:p>
            <a:r>
              <a:rPr lang="ja-JP" altLang="en-US" sz="1400" b="1" dirty="0"/>
              <a:t>　　　ライセンスの将来像を描かなければならない。少なくとも、今のふじまど（</a:t>
            </a:r>
            <a:r>
              <a:rPr lang="en-US" altLang="ja-JP" sz="1400" b="1" dirty="0"/>
              <a:t>ServiceNow</a:t>
            </a:r>
            <a:r>
              <a:rPr lang="ja-JP" altLang="en-US" sz="1400" b="1" dirty="0"/>
              <a:t>と</a:t>
            </a:r>
            <a:r>
              <a:rPr lang="en-US" altLang="ja-JP" sz="1400" b="1" dirty="0" err="1"/>
              <a:t>SalesForce</a:t>
            </a:r>
            <a:r>
              <a:rPr lang="ja-JP" altLang="en-US" sz="1400" b="1" dirty="0"/>
              <a:t>縦割り）の構成のまま進んだ場合、</a:t>
            </a:r>
            <a:endParaRPr lang="en-US" altLang="ja-JP" sz="1400" b="1" dirty="0"/>
          </a:p>
          <a:p>
            <a:r>
              <a:rPr lang="ja-JP" altLang="en-US" sz="1400" b="1" dirty="0"/>
              <a:t>　　　</a:t>
            </a:r>
            <a:r>
              <a:rPr lang="en-US" altLang="ja-JP" sz="1400" b="1" dirty="0" err="1"/>
              <a:t>SalesForce</a:t>
            </a:r>
            <a:r>
              <a:rPr lang="ja-JP" altLang="en-US" sz="1400" b="1" dirty="0"/>
              <a:t>ライセンス</a:t>
            </a:r>
            <a:r>
              <a:rPr lang="en-US" altLang="ja-JP" sz="1400" b="1" dirty="0"/>
              <a:t>×4,000</a:t>
            </a:r>
            <a:r>
              <a:rPr lang="ja-JP" altLang="en-US" sz="1400" b="1" dirty="0"/>
              <a:t>ユーザ調達　＋　</a:t>
            </a:r>
            <a:r>
              <a:rPr lang="en-US" altLang="ja-JP" sz="1400" b="1" dirty="0"/>
              <a:t>ServiceNow</a:t>
            </a:r>
            <a:r>
              <a:rPr lang="ja-JP" altLang="en-US" sz="1400" b="1" dirty="0"/>
              <a:t>ライセンス</a:t>
            </a:r>
            <a:r>
              <a:rPr lang="en-US" altLang="ja-JP" sz="1400" b="1" dirty="0"/>
              <a:t>×4,000</a:t>
            </a:r>
            <a:r>
              <a:rPr lang="ja-JP" altLang="en-US" sz="1400" b="1" dirty="0"/>
              <a:t>ユーザ調達になってしまい、</a:t>
            </a:r>
            <a:r>
              <a:rPr lang="ja-JP" altLang="en-US" sz="1400" b="1" u="sng" dirty="0">
                <a:solidFill>
                  <a:srgbClr val="FF0000"/>
                </a:solidFill>
              </a:rPr>
              <a:t>現実的ではない。（＝ふじまどの将来が描けない）</a:t>
            </a:r>
            <a:endParaRPr lang="en-US" altLang="ja-JP" sz="1400" b="1" u="sng" dirty="0">
              <a:solidFill>
                <a:srgbClr val="FF0000"/>
              </a:solidFill>
            </a:endParaRPr>
          </a:p>
          <a:p>
            <a:endParaRPr lang="en-US" altLang="ja-JP" sz="1400" b="1" u="sng" dirty="0">
              <a:solidFill>
                <a:srgbClr val="FF0000"/>
              </a:solidFill>
            </a:endParaRPr>
          </a:p>
          <a:p>
            <a:r>
              <a:rPr lang="ja-JP" altLang="en-US" sz="1400" b="1" dirty="0"/>
              <a:t>　（</a:t>
            </a:r>
            <a:r>
              <a:rPr lang="en-US" altLang="ja-JP" sz="1400" b="1" dirty="0"/>
              <a:t>3</a:t>
            </a:r>
            <a:r>
              <a:rPr lang="ja-JP" altLang="en-US" sz="1400" b="1" dirty="0"/>
              <a:t>）　</a:t>
            </a:r>
            <a:r>
              <a:rPr lang="ja-JP" altLang="en-US" sz="1400" b="1" dirty="0">
                <a:solidFill>
                  <a:srgbClr val="FF0000"/>
                </a:solidFill>
              </a:rPr>
              <a:t>職員接続ネットワーク環境</a:t>
            </a:r>
            <a:endParaRPr lang="en-US" altLang="ja-JP" sz="1400" b="1" dirty="0">
              <a:solidFill>
                <a:srgbClr val="FF0000"/>
              </a:solidFill>
            </a:endParaRPr>
          </a:p>
          <a:p>
            <a:r>
              <a:rPr lang="ja-JP" altLang="en-US" sz="1200" dirty="0"/>
              <a:t>　　　現在、藤沢市のネットワーク環境は</a:t>
            </a:r>
            <a:r>
              <a:rPr lang="en-US" altLang="ja-JP" sz="1200" dirty="0"/>
              <a:t>α</a:t>
            </a:r>
            <a:r>
              <a:rPr lang="ja-JP" altLang="en-US" sz="1200" dirty="0"/>
              <a:t>モデル（三層分離）。主な仕事はインターネット領域ではなく、ＬＧＷＡＮ接続領域で行っている。</a:t>
            </a:r>
            <a:endParaRPr lang="en-US" altLang="ja-JP" sz="1200" dirty="0"/>
          </a:p>
          <a:p>
            <a:r>
              <a:rPr lang="ja-JP" altLang="en-US" sz="1200" dirty="0"/>
              <a:t>　　　</a:t>
            </a:r>
            <a:r>
              <a:rPr lang="en-US" altLang="ja-JP" sz="1200" dirty="0"/>
              <a:t>ServiceNow</a:t>
            </a:r>
            <a:r>
              <a:rPr lang="ja-JP" altLang="en-US" sz="1200" dirty="0"/>
              <a:t>職員画面は両備システムズの無害化</a:t>
            </a:r>
            <a:r>
              <a:rPr lang="en-US" altLang="ja-JP" sz="1200" dirty="0"/>
              <a:t>ASP</a:t>
            </a:r>
            <a:r>
              <a:rPr lang="ja-JP" altLang="en-US" sz="1200" dirty="0"/>
              <a:t>サービスをインターネット環境と</a:t>
            </a:r>
            <a:r>
              <a:rPr lang="en-US" altLang="ja-JP" sz="1200" dirty="0"/>
              <a:t>LGWAN</a:t>
            </a:r>
            <a:r>
              <a:rPr lang="ja-JP" altLang="en-US" sz="1200" dirty="0"/>
              <a:t>環境の間に置いて</a:t>
            </a:r>
            <a:r>
              <a:rPr lang="en-US" altLang="ja-JP" sz="1200" dirty="0"/>
              <a:t>LGWAN</a:t>
            </a:r>
            <a:r>
              <a:rPr lang="ja-JP" altLang="en-US" sz="1200" dirty="0"/>
              <a:t>環境から操舵できるようになっているが、費用の理由から</a:t>
            </a:r>
            <a:endParaRPr lang="en-US" altLang="ja-JP" sz="1200" dirty="0"/>
          </a:p>
          <a:p>
            <a:r>
              <a:rPr lang="ja-JP" altLang="en-US" sz="1200" dirty="0"/>
              <a:t>　　　</a:t>
            </a:r>
            <a:r>
              <a:rPr lang="en-US" altLang="ja-JP" sz="1200" dirty="0" err="1"/>
              <a:t>SalesForce</a:t>
            </a:r>
            <a:r>
              <a:rPr lang="ja-JP" altLang="en-US" sz="1200" dirty="0"/>
              <a:t>職員画面はインターネット環境から職員が操作しており、それも一因となって利用課の伸び悩みがある。数年後のネットワーク更新にあたっては、職員の主な仕事の場所を</a:t>
            </a:r>
            <a:endParaRPr lang="en-US" altLang="ja-JP" sz="1200" dirty="0"/>
          </a:p>
          <a:p>
            <a:r>
              <a:rPr lang="ja-JP" altLang="en-US" sz="1200" dirty="0"/>
              <a:t>　　　インターネット環境に変える（</a:t>
            </a:r>
            <a:r>
              <a:rPr lang="en-US" altLang="ja-JP" sz="1200" dirty="0"/>
              <a:t>α</a:t>
            </a:r>
            <a:r>
              <a:rPr lang="ja-JP" altLang="en-US" sz="1200" dirty="0"/>
              <a:t>モデルから</a:t>
            </a:r>
            <a:r>
              <a:rPr lang="en-US" altLang="ja-JP" sz="1200" dirty="0"/>
              <a:t>α</a:t>
            </a:r>
            <a:r>
              <a:rPr lang="ja-JP" altLang="en-US" sz="1200" dirty="0"/>
              <a:t>‘ </a:t>
            </a:r>
            <a:r>
              <a:rPr lang="en-US" altLang="ja-JP" sz="1200" dirty="0"/>
              <a:t>or</a:t>
            </a:r>
            <a:r>
              <a:rPr lang="ja-JP" altLang="en-US" sz="1200" dirty="0"/>
              <a:t> </a:t>
            </a:r>
            <a:r>
              <a:rPr lang="en-US" altLang="ja-JP" sz="1200" dirty="0"/>
              <a:t>β´</a:t>
            </a:r>
            <a:r>
              <a:rPr lang="ja-JP" altLang="en-US" sz="1200" dirty="0"/>
              <a:t>モデルへの移行）ことも検討しているので、ふじまどの構築環境はインターネット側でよいが、当面の間、</a:t>
            </a:r>
            <a:r>
              <a:rPr lang="en-US" altLang="ja-JP" sz="1200" dirty="0" err="1"/>
              <a:t>SalesForce</a:t>
            </a:r>
            <a:r>
              <a:rPr lang="ja-JP" altLang="en-US" sz="1200" dirty="0"/>
              <a:t>も含めた全てのふ　</a:t>
            </a:r>
            <a:endParaRPr lang="en-US" altLang="ja-JP" sz="1200" dirty="0"/>
          </a:p>
          <a:p>
            <a:r>
              <a:rPr lang="ja-JP" altLang="en-US" sz="1200" dirty="0"/>
              <a:t>　　　じまどの職員操作を</a:t>
            </a:r>
            <a:r>
              <a:rPr lang="en-US" altLang="ja-JP" sz="1200" dirty="0"/>
              <a:t>LGWAN</a:t>
            </a:r>
            <a:r>
              <a:rPr lang="ja-JP" altLang="en-US" sz="1200" dirty="0"/>
              <a:t>環境から行えるようにしたい。　</a:t>
            </a:r>
            <a:endParaRPr lang="en-US" altLang="ja-JP" sz="1200" dirty="0"/>
          </a:p>
        </p:txBody>
      </p:sp>
      <p:pic>
        <p:nvPicPr>
          <p:cNvPr id="7" name="図 6">
            <a:extLst>
              <a:ext uri="{FF2B5EF4-FFF2-40B4-BE49-F238E27FC236}">
                <a16:creationId xmlns:a16="http://schemas.microsoft.com/office/drawing/2014/main" id="{004FF1A7-9324-497C-8C41-6787F4CD31BA}"/>
              </a:ext>
            </a:extLst>
          </p:cNvPr>
          <p:cNvPicPr>
            <a:picLocks noChangeAspect="1"/>
          </p:cNvPicPr>
          <p:nvPr/>
        </p:nvPicPr>
        <p:blipFill>
          <a:blip r:embed="rId2"/>
          <a:stretch>
            <a:fillRect/>
          </a:stretch>
        </p:blipFill>
        <p:spPr>
          <a:xfrm>
            <a:off x="5556005" y="3429000"/>
            <a:ext cx="4373156" cy="884700"/>
          </a:xfrm>
          <a:prstGeom prst="rect">
            <a:avLst/>
          </a:prstGeom>
        </p:spPr>
      </p:pic>
      <p:sp>
        <p:nvSpPr>
          <p:cNvPr id="10" name="テキスト ボックス 9">
            <a:extLst>
              <a:ext uri="{FF2B5EF4-FFF2-40B4-BE49-F238E27FC236}">
                <a16:creationId xmlns:a16="http://schemas.microsoft.com/office/drawing/2014/main" id="{F8CB3DB7-BA9B-4D77-A392-21BE3878D0C3}"/>
              </a:ext>
            </a:extLst>
          </p:cNvPr>
          <p:cNvSpPr txBox="1"/>
          <p:nvPr/>
        </p:nvSpPr>
        <p:spPr>
          <a:xfrm>
            <a:off x="9711516" y="110068"/>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Tree>
    <p:extLst>
      <p:ext uri="{BB962C8B-B14F-4D97-AF65-F5344CB8AC3E}">
        <p14:creationId xmlns:p14="http://schemas.microsoft.com/office/powerpoint/2010/main" val="3030000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正方形/長方形 100">
            <a:extLst>
              <a:ext uri="{FF2B5EF4-FFF2-40B4-BE49-F238E27FC236}">
                <a16:creationId xmlns:a16="http://schemas.microsoft.com/office/drawing/2014/main" id="{90F66F65-6287-4728-8DA7-9A3D5E98A46A}"/>
              </a:ext>
            </a:extLst>
          </p:cNvPr>
          <p:cNvSpPr/>
          <p:nvPr/>
        </p:nvSpPr>
        <p:spPr>
          <a:xfrm>
            <a:off x="5044260" y="1496291"/>
            <a:ext cx="3752614" cy="472429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9D092813-CCC3-43C0-8C23-934E01ED4DB0}"/>
              </a:ext>
            </a:extLst>
          </p:cNvPr>
          <p:cNvSpPr/>
          <p:nvPr/>
        </p:nvSpPr>
        <p:spPr>
          <a:xfrm>
            <a:off x="7226023"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施設予約システム上</a:t>
            </a:r>
            <a:endParaRPr kumimoji="1" lang="ja-JP" altLang="en-US" sz="1100" dirty="0">
              <a:solidFill>
                <a:schemeClr val="tx1"/>
              </a:solidFill>
            </a:endParaRPr>
          </a:p>
        </p:txBody>
      </p:sp>
      <p:sp>
        <p:nvSpPr>
          <p:cNvPr id="104" name="正方形/長方形 103">
            <a:extLst>
              <a:ext uri="{FF2B5EF4-FFF2-40B4-BE49-F238E27FC236}">
                <a16:creationId xmlns:a16="http://schemas.microsoft.com/office/drawing/2014/main" id="{A0548EE6-250F-46BD-83C3-79343F6DEF1A}"/>
              </a:ext>
            </a:extLst>
          </p:cNvPr>
          <p:cNvSpPr/>
          <p:nvPr/>
        </p:nvSpPr>
        <p:spPr>
          <a:xfrm>
            <a:off x="8853527" y="1496291"/>
            <a:ext cx="3260947" cy="4724298"/>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3" name="正方形/長方形 102">
            <a:extLst>
              <a:ext uri="{FF2B5EF4-FFF2-40B4-BE49-F238E27FC236}">
                <a16:creationId xmlns:a16="http://schemas.microsoft.com/office/drawing/2014/main" id="{A1D4628E-0F67-44BF-83A7-49FAB9ACB6F9}"/>
              </a:ext>
            </a:extLst>
          </p:cNvPr>
          <p:cNvSpPr/>
          <p:nvPr/>
        </p:nvSpPr>
        <p:spPr>
          <a:xfrm>
            <a:off x="9225287" y="3457645"/>
            <a:ext cx="2700013"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コンタクトセンターシステム上</a:t>
            </a:r>
            <a:endParaRPr kumimoji="1" lang="ja-JP" altLang="en-US" sz="1100" dirty="0">
              <a:solidFill>
                <a:schemeClr val="tx1"/>
              </a:solidFill>
            </a:endParaRPr>
          </a:p>
        </p:txBody>
      </p:sp>
      <p:sp>
        <p:nvSpPr>
          <p:cNvPr id="99" name="正方形/長方形 98">
            <a:extLst>
              <a:ext uri="{FF2B5EF4-FFF2-40B4-BE49-F238E27FC236}">
                <a16:creationId xmlns:a16="http://schemas.microsoft.com/office/drawing/2014/main" id="{810BF88B-9CA2-46F8-B9CC-5FE2060F0D92}"/>
              </a:ext>
            </a:extLst>
          </p:cNvPr>
          <p:cNvSpPr/>
          <p:nvPr/>
        </p:nvSpPr>
        <p:spPr>
          <a:xfrm>
            <a:off x="138545" y="1496291"/>
            <a:ext cx="4846365" cy="4724298"/>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09F1C610-4AE5-4883-B280-D1565A27981A}"/>
              </a:ext>
            </a:extLst>
          </p:cNvPr>
          <p:cNvSpPr/>
          <p:nvPr/>
        </p:nvSpPr>
        <p:spPr>
          <a:xfrm>
            <a:off x="8903854" y="1751368"/>
            <a:ext cx="3048757" cy="1422086"/>
          </a:xfrm>
          <a:prstGeom prst="rect">
            <a:avLst/>
          </a:prstGeom>
          <a:solidFill>
            <a:schemeClr val="accent2">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コンタクトセンター　問い合わせフォーム</a:t>
            </a:r>
            <a:endParaRPr lang="en-US" altLang="ja-JP" sz="1100" dirty="0">
              <a:solidFill>
                <a:schemeClr val="tx1"/>
              </a:solidFill>
            </a:endParaRPr>
          </a:p>
          <a:p>
            <a:r>
              <a:rPr kumimoji="1" lang="en-US" altLang="ja-JP" sz="1100" dirty="0">
                <a:solidFill>
                  <a:schemeClr val="tx1"/>
                </a:solidFill>
              </a:rPr>
              <a:t>(</a:t>
            </a:r>
            <a:r>
              <a:rPr kumimoji="1" lang="ja-JP" altLang="en-US" sz="1100" dirty="0">
                <a:solidFill>
                  <a:schemeClr val="tx1"/>
                </a:solidFill>
              </a:rPr>
              <a:t>ﾏｲﾍﾟｰｼﾞではない</a:t>
            </a:r>
            <a:r>
              <a:rPr lang="en-US" altLang="ja-JP" sz="1100" dirty="0">
                <a:solidFill>
                  <a:schemeClr val="tx1"/>
                </a:solidFill>
              </a:rPr>
              <a:t>)</a:t>
            </a:r>
            <a:r>
              <a:rPr lang="en-US" altLang="ja-JP" sz="1100" b="1" dirty="0">
                <a:solidFill>
                  <a:srgbClr val="FF0000"/>
                </a:solidFill>
              </a:rPr>
              <a:t>【</a:t>
            </a:r>
            <a:r>
              <a:rPr kumimoji="1" lang="ja-JP" altLang="en-US" sz="1100" b="1" dirty="0">
                <a:solidFill>
                  <a:srgbClr val="FF0000"/>
                </a:solidFill>
              </a:rPr>
              <a:t>インターネット環境から操作</a:t>
            </a:r>
            <a:r>
              <a:rPr kumimoji="1" lang="en-US" altLang="ja-JP" sz="1100" b="1" dirty="0">
                <a:solidFill>
                  <a:srgbClr val="FF0000"/>
                </a:solidFill>
              </a:rPr>
              <a:t>】</a:t>
            </a:r>
            <a:endParaRPr kumimoji="1" lang="ja-JP" altLang="en-US" sz="1100" b="1" dirty="0">
              <a:solidFill>
                <a:srgbClr val="FF0000"/>
              </a:solidFill>
            </a:endParaRPr>
          </a:p>
          <a:p>
            <a:endParaRPr kumimoji="1" lang="ja-JP" altLang="en-US" sz="1100" dirty="0">
              <a:solidFill>
                <a:schemeClr val="tx1"/>
              </a:solidFill>
            </a:endParaRPr>
          </a:p>
        </p:txBody>
      </p:sp>
      <p:sp>
        <p:nvSpPr>
          <p:cNvPr id="20" name="正方形/長方形 19">
            <a:extLst>
              <a:ext uri="{FF2B5EF4-FFF2-40B4-BE49-F238E27FC236}">
                <a16:creationId xmlns:a16="http://schemas.microsoft.com/office/drawing/2014/main" id="{601F3E53-7C87-4EA9-B9C8-713621375F36}"/>
              </a:ext>
            </a:extLst>
          </p:cNvPr>
          <p:cNvSpPr/>
          <p:nvPr/>
        </p:nvSpPr>
        <p:spPr>
          <a:xfrm>
            <a:off x="5083571" y="1751368"/>
            <a:ext cx="3629892" cy="1395494"/>
          </a:xfrm>
          <a:prstGeom prst="rect">
            <a:avLst/>
          </a:prstGeom>
          <a:solidFill>
            <a:schemeClr val="accent5">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公共施設予約システム　市民側マイページ</a:t>
            </a:r>
            <a:endParaRPr lang="en-US" altLang="ja-JP" sz="1100" dirty="0">
              <a:solidFill>
                <a:schemeClr val="tx1"/>
              </a:solidFill>
            </a:endParaRPr>
          </a:p>
          <a:p>
            <a:r>
              <a:rPr lang="en-US" altLang="ja-JP" sz="1100" b="1" dirty="0">
                <a:solidFill>
                  <a:srgbClr val="FF0000"/>
                </a:solidFill>
              </a:rPr>
              <a:t>【</a:t>
            </a:r>
            <a:r>
              <a:rPr kumimoji="1" lang="ja-JP" altLang="en-US" sz="1100" b="1" dirty="0">
                <a:solidFill>
                  <a:srgbClr val="FF0000"/>
                </a:solidFill>
              </a:rPr>
              <a:t>インターネット環境から操作</a:t>
            </a:r>
            <a:r>
              <a:rPr kumimoji="1" lang="en-US" altLang="ja-JP" sz="1100" b="1" dirty="0">
                <a:solidFill>
                  <a:srgbClr val="FF0000"/>
                </a:solidFill>
              </a:rPr>
              <a:t>】</a:t>
            </a:r>
            <a:endParaRPr kumimoji="1" lang="ja-JP" altLang="en-US" sz="1100" b="1" dirty="0">
              <a:solidFill>
                <a:srgbClr val="FF0000"/>
              </a:solidFill>
            </a:endParaRPr>
          </a:p>
          <a:p>
            <a:endParaRPr kumimoji="1" lang="ja-JP" altLang="en-US" sz="1100" dirty="0">
              <a:solidFill>
                <a:schemeClr val="tx1"/>
              </a:solidFill>
            </a:endParaRPr>
          </a:p>
        </p:txBody>
      </p:sp>
      <p:sp>
        <p:nvSpPr>
          <p:cNvPr id="17" name="正方形/長方形 16">
            <a:extLst>
              <a:ext uri="{FF2B5EF4-FFF2-40B4-BE49-F238E27FC236}">
                <a16:creationId xmlns:a16="http://schemas.microsoft.com/office/drawing/2014/main" id="{00BAA147-447E-4F01-A9CF-DEA628890F06}"/>
              </a:ext>
            </a:extLst>
          </p:cNvPr>
          <p:cNvSpPr/>
          <p:nvPr/>
        </p:nvSpPr>
        <p:spPr>
          <a:xfrm>
            <a:off x="239389" y="1751368"/>
            <a:ext cx="4683594" cy="1379568"/>
          </a:xfrm>
          <a:prstGeom prst="rect">
            <a:avLst/>
          </a:prstGeom>
          <a:solidFill>
            <a:schemeClr val="accent6">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ふじまど市民ポータル機能　市民側マイページ</a:t>
            </a:r>
            <a:endParaRPr lang="en-US" altLang="ja-JP" sz="1100" dirty="0">
              <a:solidFill>
                <a:schemeClr val="tx1"/>
              </a:solidFill>
            </a:endParaRPr>
          </a:p>
          <a:p>
            <a:r>
              <a:rPr lang="en-US" altLang="ja-JP" sz="1100" b="1" dirty="0">
                <a:solidFill>
                  <a:srgbClr val="FF0000"/>
                </a:solidFill>
              </a:rPr>
              <a:t>【</a:t>
            </a:r>
            <a:r>
              <a:rPr kumimoji="1" lang="ja-JP" altLang="en-US" sz="1100" b="1" dirty="0">
                <a:solidFill>
                  <a:srgbClr val="FF0000"/>
                </a:solidFill>
              </a:rPr>
              <a:t>インターネット環境から操作</a:t>
            </a:r>
            <a:r>
              <a:rPr kumimoji="1" lang="en-US" altLang="ja-JP" sz="1100" b="1" dirty="0">
                <a:solidFill>
                  <a:srgbClr val="FF0000"/>
                </a:solidFill>
              </a:rPr>
              <a:t>】</a:t>
            </a:r>
            <a:endParaRPr kumimoji="1" lang="ja-JP" altLang="en-US" sz="1100" b="1" dirty="0">
              <a:solidFill>
                <a:srgbClr val="FF0000"/>
              </a:solidFill>
            </a:endParaRPr>
          </a:p>
          <a:p>
            <a:endParaRPr kumimoji="1" lang="ja-JP" altLang="en-US" sz="1100" dirty="0">
              <a:solidFill>
                <a:schemeClr val="tx1"/>
              </a:solidFill>
            </a:endParaRPr>
          </a:p>
        </p:txBody>
      </p:sp>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現在のふじまど（イメージ図）</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3</a:t>
            </a:fld>
            <a:endParaRPr lang="ja-JP" altLang="en-US"/>
          </a:p>
        </p:txBody>
      </p:sp>
      <p:sp>
        <p:nvSpPr>
          <p:cNvPr id="7" name="四角形: 角を丸くする 6">
            <a:extLst>
              <a:ext uri="{FF2B5EF4-FFF2-40B4-BE49-F238E27FC236}">
                <a16:creationId xmlns:a16="http://schemas.microsoft.com/office/drawing/2014/main" id="{FE919F9A-027F-4602-9EAE-1129A0A686A0}"/>
              </a:ext>
            </a:extLst>
          </p:cNvPr>
          <p:cNvSpPr/>
          <p:nvPr/>
        </p:nvSpPr>
        <p:spPr>
          <a:xfrm>
            <a:off x="3945751" y="806645"/>
            <a:ext cx="1758461"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市民・団体</a:t>
            </a:r>
          </a:p>
        </p:txBody>
      </p:sp>
      <p:sp>
        <p:nvSpPr>
          <p:cNvPr id="12" name="テキスト ボックス 11">
            <a:extLst>
              <a:ext uri="{FF2B5EF4-FFF2-40B4-BE49-F238E27FC236}">
                <a16:creationId xmlns:a16="http://schemas.microsoft.com/office/drawing/2014/main" id="{34B626DC-6262-4AF1-A055-F17CD8BE05B6}"/>
              </a:ext>
            </a:extLst>
          </p:cNvPr>
          <p:cNvSpPr txBox="1"/>
          <p:nvPr/>
        </p:nvSpPr>
        <p:spPr>
          <a:xfrm>
            <a:off x="1663719" y="2263642"/>
            <a:ext cx="1742563" cy="230832"/>
          </a:xfrm>
          <a:prstGeom prst="rect">
            <a:avLst/>
          </a:prstGeom>
          <a:solidFill>
            <a:schemeClr val="bg1"/>
          </a:solidFill>
          <a:ln>
            <a:solidFill>
              <a:schemeClr val="accent1"/>
            </a:solidFill>
          </a:ln>
        </p:spPr>
        <p:txBody>
          <a:bodyPr wrap="square" rtlCol="0">
            <a:spAutoFit/>
          </a:bodyPr>
          <a:lstStyle/>
          <a:p>
            <a:r>
              <a:rPr lang="ja-JP" altLang="en-US" sz="900" dirty="0"/>
              <a:t>行政手続き申請・窓口来庁予約</a:t>
            </a:r>
            <a:endParaRPr kumimoji="1" lang="ja-JP" altLang="en-US" sz="900" dirty="0"/>
          </a:p>
        </p:txBody>
      </p:sp>
      <p:sp>
        <p:nvSpPr>
          <p:cNvPr id="13" name="テキスト ボックス 12">
            <a:extLst>
              <a:ext uri="{FF2B5EF4-FFF2-40B4-BE49-F238E27FC236}">
                <a16:creationId xmlns:a16="http://schemas.microsoft.com/office/drawing/2014/main" id="{029AA290-8C99-49C6-B539-858FDF73EC13}"/>
              </a:ext>
            </a:extLst>
          </p:cNvPr>
          <p:cNvSpPr txBox="1"/>
          <p:nvPr/>
        </p:nvSpPr>
        <p:spPr>
          <a:xfrm>
            <a:off x="9356967" y="2268105"/>
            <a:ext cx="2188487" cy="230832"/>
          </a:xfrm>
          <a:prstGeom prst="rect">
            <a:avLst/>
          </a:prstGeom>
          <a:solidFill>
            <a:schemeClr val="bg1"/>
          </a:solidFill>
          <a:ln>
            <a:solidFill>
              <a:schemeClr val="accent1"/>
            </a:solidFill>
          </a:ln>
        </p:spPr>
        <p:txBody>
          <a:bodyPr wrap="square" rtlCol="0">
            <a:spAutoFit/>
          </a:bodyPr>
          <a:lstStyle/>
          <a:p>
            <a:r>
              <a:rPr lang="ja-JP" altLang="en-US" sz="900" dirty="0"/>
              <a:t>問い合わせ</a:t>
            </a:r>
            <a:r>
              <a:rPr kumimoji="1" lang="ja-JP" altLang="en-US" sz="900" dirty="0"/>
              <a:t>（都度、回答先メアド入力）</a:t>
            </a:r>
          </a:p>
        </p:txBody>
      </p:sp>
      <p:sp>
        <p:nvSpPr>
          <p:cNvPr id="14" name="テキスト ボックス 13">
            <a:extLst>
              <a:ext uri="{FF2B5EF4-FFF2-40B4-BE49-F238E27FC236}">
                <a16:creationId xmlns:a16="http://schemas.microsoft.com/office/drawing/2014/main" id="{E36DFFA0-7E4C-403D-BC6F-0FD23E1F4960}"/>
              </a:ext>
            </a:extLst>
          </p:cNvPr>
          <p:cNvSpPr txBox="1"/>
          <p:nvPr/>
        </p:nvSpPr>
        <p:spPr>
          <a:xfrm>
            <a:off x="6448084" y="2268105"/>
            <a:ext cx="902693" cy="230832"/>
          </a:xfrm>
          <a:prstGeom prst="rect">
            <a:avLst/>
          </a:prstGeom>
          <a:solidFill>
            <a:schemeClr val="bg1"/>
          </a:solidFill>
          <a:ln>
            <a:solidFill>
              <a:schemeClr val="accent1"/>
            </a:solidFill>
          </a:ln>
        </p:spPr>
        <p:txBody>
          <a:bodyPr wrap="square" rtlCol="0">
            <a:spAutoFit/>
          </a:bodyPr>
          <a:lstStyle/>
          <a:p>
            <a:r>
              <a:rPr lang="ja-JP" altLang="en-US" sz="900" dirty="0"/>
              <a:t>施設利用予約</a:t>
            </a:r>
            <a:endParaRPr kumimoji="1" lang="ja-JP" altLang="en-US" sz="900" dirty="0"/>
          </a:p>
        </p:txBody>
      </p:sp>
      <p:sp>
        <p:nvSpPr>
          <p:cNvPr id="18" name="テキスト ボックス 17">
            <a:extLst>
              <a:ext uri="{FF2B5EF4-FFF2-40B4-BE49-F238E27FC236}">
                <a16:creationId xmlns:a16="http://schemas.microsoft.com/office/drawing/2014/main" id="{33AE81C7-F98D-40C7-8BC6-1147AA09B566}"/>
              </a:ext>
            </a:extLst>
          </p:cNvPr>
          <p:cNvSpPr txBox="1"/>
          <p:nvPr/>
        </p:nvSpPr>
        <p:spPr>
          <a:xfrm>
            <a:off x="3460913" y="2263297"/>
            <a:ext cx="1407439" cy="230832"/>
          </a:xfrm>
          <a:prstGeom prst="rect">
            <a:avLst/>
          </a:prstGeom>
          <a:solidFill>
            <a:schemeClr val="bg1"/>
          </a:solidFill>
          <a:ln>
            <a:solidFill>
              <a:schemeClr val="accent1"/>
            </a:solidFill>
          </a:ln>
        </p:spPr>
        <p:txBody>
          <a:bodyPr wrap="square" rtlCol="0">
            <a:spAutoFit/>
          </a:bodyPr>
          <a:lstStyle/>
          <a:p>
            <a:r>
              <a:rPr lang="ja-JP" altLang="en-US" sz="900" dirty="0"/>
              <a:t>イベント参加申込み</a:t>
            </a:r>
            <a:endParaRPr kumimoji="1" lang="ja-JP" altLang="en-US" sz="900" dirty="0"/>
          </a:p>
        </p:txBody>
      </p:sp>
      <p:sp>
        <p:nvSpPr>
          <p:cNvPr id="19" name="正方形/長方形 18">
            <a:extLst>
              <a:ext uri="{FF2B5EF4-FFF2-40B4-BE49-F238E27FC236}">
                <a16:creationId xmlns:a16="http://schemas.microsoft.com/office/drawing/2014/main" id="{C5F04F8B-1B7C-45C9-B75D-EC9A57706960}"/>
              </a:ext>
            </a:extLst>
          </p:cNvPr>
          <p:cNvSpPr/>
          <p:nvPr/>
        </p:nvSpPr>
        <p:spPr>
          <a:xfrm>
            <a:off x="239388" y="4879069"/>
            <a:ext cx="4683593" cy="1123946"/>
          </a:xfrm>
          <a:prstGeom prst="rect">
            <a:avLst/>
          </a:prstGeom>
          <a:solidFill>
            <a:schemeClr val="accent4">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ふじまど・建設事業者向けＰＦ　職員画面</a:t>
            </a:r>
            <a:endParaRPr lang="en-US" altLang="ja-JP" sz="1100" dirty="0">
              <a:solidFill>
                <a:schemeClr val="tx1"/>
              </a:solidFill>
            </a:endParaRPr>
          </a:p>
          <a:p>
            <a:r>
              <a:rPr lang="en-US" altLang="ja-JP" sz="1100" b="1" dirty="0">
                <a:solidFill>
                  <a:srgbClr val="FF0000"/>
                </a:solidFill>
              </a:rPr>
              <a:t>【</a:t>
            </a:r>
            <a:r>
              <a:rPr kumimoji="1" lang="ja-JP" altLang="en-US" sz="1100" b="1" dirty="0">
                <a:solidFill>
                  <a:srgbClr val="FF0000"/>
                </a:solidFill>
              </a:rPr>
              <a:t>インターネット環境から操作</a:t>
            </a:r>
            <a:r>
              <a:rPr kumimoji="1" lang="en-US" altLang="ja-JP" sz="1100" b="1" dirty="0">
                <a:solidFill>
                  <a:srgbClr val="FF0000"/>
                </a:solidFill>
              </a:rPr>
              <a:t>】</a:t>
            </a:r>
            <a:endParaRPr kumimoji="1" lang="ja-JP" altLang="en-US" sz="1100" b="1" dirty="0">
              <a:solidFill>
                <a:srgbClr val="FF0000"/>
              </a:solidFill>
            </a:endParaRPr>
          </a:p>
        </p:txBody>
      </p:sp>
      <p:sp>
        <p:nvSpPr>
          <p:cNvPr id="11" name="四角形: 角を丸くする 10">
            <a:extLst>
              <a:ext uri="{FF2B5EF4-FFF2-40B4-BE49-F238E27FC236}">
                <a16:creationId xmlns:a16="http://schemas.microsoft.com/office/drawing/2014/main" id="{DA68B64F-D0D8-462F-83B5-DB21F7C32CAF}"/>
              </a:ext>
            </a:extLst>
          </p:cNvPr>
          <p:cNvSpPr/>
          <p:nvPr/>
        </p:nvSpPr>
        <p:spPr>
          <a:xfrm>
            <a:off x="3074782" y="6233502"/>
            <a:ext cx="2868633"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市職員・指定管理者職員</a:t>
            </a:r>
          </a:p>
        </p:txBody>
      </p:sp>
      <p:sp>
        <p:nvSpPr>
          <p:cNvPr id="21" name="テキスト ボックス 20">
            <a:extLst>
              <a:ext uri="{FF2B5EF4-FFF2-40B4-BE49-F238E27FC236}">
                <a16:creationId xmlns:a16="http://schemas.microsoft.com/office/drawing/2014/main" id="{DB7B1509-B07E-485C-A6B3-7EE0102249C0}"/>
              </a:ext>
            </a:extLst>
          </p:cNvPr>
          <p:cNvSpPr txBox="1"/>
          <p:nvPr/>
        </p:nvSpPr>
        <p:spPr>
          <a:xfrm>
            <a:off x="5189776" y="2268105"/>
            <a:ext cx="1145870" cy="230832"/>
          </a:xfrm>
          <a:prstGeom prst="rect">
            <a:avLst/>
          </a:prstGeom>
          <a:solidFill>
            <a:schemeClr val="bg1"/>
          </a:solidFill>
          <a:ln>
            <a:solidFill>
              <a:schemeClr val="accent1"/>
            </a:solidFill>
          </a:ln>
        </p:spPr>
        <p:txBody>
          <a:bodyPr wrap="square" rtlCol="0">
            <a:spAutoFit/>
          </a:bodyPr>
          <a:lstStyle/>
          <a:p>
            <a:r>
              <a:rPr lang="ja-JP" altLang="en-US" sz="900" dirty="0"/>
              <a:t>新規利用登録</a:t>
            </a:r>
            <a:endParaRPr kumimoji="1" lang="ja-JP" altLang="en-US" sz="900" dirty="0"/>
          </a:p>
        </p:txBody>
      </p:sp>
      <p:sp>
        <p:nvSpPr>
          <p:cNvPr id="23" name="四角形: 角を丸くする 22">
            <a:extLst>
              <a:ext uri="{FF2B5EF4-FFF2-40B4-BE49-F238E27FC236}">
                <a16:creationId xmlns:a16="http://schemas.microsoft.com/office/drawing/2014/main" id="{BE1701F5-3A6A-41D8-8845-070A3DD910F6}"/>
              </a:ext>
            </a:extLst>
          </p:cNvPr>
          <p:cNvSpPr/>
          <p:nvPr/>
        </p:nvSpPr>
        <p:spPr>
          <a:xfrm>
            <a:off x="6248587" y="6233502"/>
            <a:ext cx="2042743"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指定管理者職員</a:t>
            </a:r>
          </a:p>
        </p:txBody>
      </p:sp>
      <p:sp>
        <p:nvSpPr>
          <p:cNvPr id="24" name="テキスト ボックス 23">
            <a:extLst>
              <a:ext uri="{FF2B5EF4-FFF2-40B4-BE49-F238E27FC236}">
                <a16:creationId xmlns:a16="http://schemas.microsoft.com/office/drawing/2014/main" id="{C624ED5B-3D0B-4352-8A8E-04C9F1DCF7CC}"/>
              </a:ext>
            </a:extLst>
          </p:cNvPr>
          <p:cNvSpPr txBox="1"/>
          <p:nvPr/>
        </p:nvSpPr>
        <p:spPr>
          <a:xfrm>
            <a:off x="2658790" y="5427374"/>
            <a:ext cx="1742563" cy="507831"/>
          </a:xfrm>
          <a:prstGeom prst="rect">
            <a:avLst/>
          </a:prstGeom>
          <a:solidFill>
            <a:schemeClr val="bg1"/>
          </a:solidFill>
          <a:ln>
            <a:solidFill>
              <a:schemeClr val="accent1"/>
            </a:solidFill>
          </a:ln>
        </p:spPr>
        <p:txBody>
          <a:bodyPr wrap="square" rtlCol="0">
            <a:spAutoFit/>
          </a:bodyPr>
          <a:lstStyle/>
          <a:p>
            <a:r>
              <a:rPr lang="ja-JP" altLang="en-US" sz="900" dirty="0"/>
              <a:t>・行政手続き申請受付、審査</a:t>
            </a:r>
            <a:endParaRPr lang="en-US" altLang="ja-JP" sz="900" dirty="0"/>
          </a:p>
          <a:p>
            <a:r>
              <a:rPr lang="ja-JP" altLang="en-US" sz="900" dirty="0"/>
              <a:t>・イベント申込み受付</a:t>
            </a:r>
            <a:endParaRPr lang="en-US" altLang="ja-JP" sz="900" dirty="0"/>
          </a:p>
          <a:p>
            <a:r>
              <a:rPr kumimoji="1" lang="ja-JP" altLang="en-US" sz="900" dirty="0"/>
              <a:t>・窓口来庁予約受付</a:t>
            </a:r>
          </a:p>
        </p:txBody>
      </p:sp>
      <p:sp>
        <p:nvSpPr>
          <p:cNvPr id="25" name="テキスト ボックス 24">
            <a:extLst>
              <a:ext uri="{FF2B5EF4-FFF2-40B4-BE49-F238E27FC236}">
                <a16:creationId xmlns:a16="http://schemas.microsoft.com/office/drawing/2014/main" id="{749C9E44-B8F3-472E-A9C5-0BE0CE1DA735}"/>
              </a:ext>
            </a:extLst>
          </p:cNvPr>
          <p:cNvSpPr txBox="1"/>
          <p:nvPr/>
        </p:nvSpPr>
        <p:spPr>
          <a:xfrm>
            <a:off x="923701" y="5424227"/>
            <a:ext cx="1550824" cy="507831"/>
          </a:xfrm>
          <a:prstGeom prst="rect">
            <a:avLst/>
          </a:prstGeom>
          <a:solidFill>
            <a:schemeClr val="bg1"/>
          </a:solidFill>
          <a:ln>
            <a:solidFill>
              <a:schemeClr val="accent1"/>
            </a:solidFill>
          </a:ln>
        </p:spPr>
        <p:txBody>
          <a:bodyPr wrap="square" rtlCol="0">
            <a:spAutoFit/>
          </a:bodyPr>
          <a:lstStyle/>
          <a:p>
            <a:r>
              <a:rPr kumimoji="1" lang="ja-JP" altLang="en-US" sz="900" dirty="0"/>
              <a:t>・新規行政手続き作成</a:t>
            </a:r>
            <a:endParaRPr kumimoji="1" lang="en-US" altLang="ja-JP" sz="900" dirty="0"/>
          </a:p>
          <a:p>
            <a:r>
              <a:rPr lang="ja-JP" altLang="en-US" sz="900" dirty="0"/>
              <a:t>・新規窓口予約枠作成</a:t>
            </a:r>
            <a:endParaRPr kumimoji="1" lang="en-US" altLang="ja-JP" sz="900" dirty="0"/>
          </a:p>
          <a:p>
            <a:r>
              <a:rPr lang="ja-JP" altLang="en-US" sz="900" dirty="0"/>
              <a:t>・新規イベント作成</a:t>
            </a:r>
            <a:endParaRPr kumimoji="1" lang="ja-JP" altLang="en-US" sz="900" dirty="0"/>
          </a:p>
        </p:txBody>
      </p:sp>
      <p:cxnSp>
        <p:nvCxnSpPr>
          <p:cNvPr id="27" name="直線矢印コネクタ 26">
            <a:extLst>
              <a:ext uri="{FF2B5EF4-FFF2-40B4-BE49-F238E27FC236}">
                <a16:creationId xmlns:a16="http://schemas.microsoft.com/office/drawing/2014/main" id="{3AEACCD9-7C38-4A33-9195-294875B5223B}"/>
              </a:ext>
            </a:extLst>
          </p:cNvPr>
          <p:cNvCxnSpPr>
            <a:cxnSpLocks/>
            <a:stCxn id="7" idx="2"/>
            <a:endCxn id="12" idx="0"/>
          </p:cNvCxnSpPr>
          <p:nvPr/>
        </p:nvCxnSpPr>
        <p:spPr>
          <a:xfrm flipH="1">
            <a:off x="2535001" y="1325391"/>
            <a:ext cx="2289981" cy="938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744F23DB-FA32-464D-80BE-65B87BEE7E6E}"/>
              </a:ext>
            </a:extLst>
          </p:cNvPr>
          <p:cNvSpPr txBox="1"/>
          <p:nvPr/>
        </p:nvSpPr>
        <p:spPr>
          <a:xfrm>
            <a:off x="354170" y="2263642"/>
            <a:ext cx="1204553" cy="230832"/>
          </a:xfrm>
          <a:prstGeom prst="rect">
            <a:avLst/>
          </a:prstGeom>
          <a:solidFill>
            <a:schemeClr val="bg1"/>
          </a:solidFill>
          <a:ln>
            <a:solidFill>
              <a:schemeClr val="accent1"/>
            </a:solidFill>
          </a:ln>
        </p:spPr>
        <p:txBody>
          <a:bodyPr wrap="square" rtlCol="0">
            <a:spAutoFit/>
          </a:bodyPr>
          <a:lstStyle/>
          <a:p>
            <a:r>
              <a:rPr lang="ja-JP" altLang="en-US" sz="900" dirty="0"/>
              <a:t>新規アカウント登録</a:t>
            </a:r>
            <a:endParaRPr kumimoji="1" lang="ja-JP" altLang="en-US" sz="900" dirty="0"/>
          </a:p>
        </p:txBody>
      </p:sp>
      <p:cxnSp>
        <p:nvCxnSpPr>
          <p:cNvPr id="33" name="直線矢印コネクタ 32">
            <a:extLst>
              <a:ext uri="{FF2B5EF4-FFF2-40B4-BE49-F238E27FC236}">
                <a16:creationId xmlns:a16="http://schemas.microsoft.com/office/drawing/2014/main" id="{7DCAE95E-2DB3-45AE-B62F-C9CAEDE57CB7}"/>
              </a:ext>
            </a:extLst>
          </p:cNvPr>
          <p:cNvCxnSpPr>
            <a:cxnSpLocks/>
            <a:stCxn id="7" idx="2"/>
            <a:endCxn id="32" idx="0"/>
          </p:cNvCxnSpPr>
          <p:nvPr/>
        </p:nvCxnSpPr>
        <p:spPr>
          <a:xfrm flipH="1">
            <a:off x="956447" y="1325391"/>
            <a:ext cx="3868535" cy="938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B142AFD0-EB2A-4278-92EA-FFE843C512D9}"/>
              </a:ext>
            </a:extLst>
          </p:cNvPr>
          <p:cNvCxnSpPr>
            <a:cxnSpLocks/>
            <a:stCxn id="7" idx="2"/>
            <a:endCxn id="18" idx="0"/>
          </p:cNvCxnSpPr>
          <p:nvPr/>
        </p:nvCxnSpPr>
        <p:spPr>
          <a:xfrm flipH="1">
            <a:off x="4164633" y="1325391"/>
            <a:ext cx="660349" cy="9379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59FB2F41-C70A-4C18-B4EF-1BBC523E60BF}"/>
              </a:ext>
            </a:extLst>
          </p:cNvPr>
          <p:cNvCxnSpPr>
            <a:cxnSpLocks/>
            <a:stCxn id="7" idx="2"/>
            <a:endCxn id="21" idx="0"/>
          </p:cNvCxnSpPr>
          <p:nvPr/>
        </p:nvCxnSpPr>
        <p:spPr>
          <a:xfrm>
            <a:off x="4824982" y="1325391"/>
            <a:ext cx="93772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E41A514F-A56C-4D07-9B3E-C09ECFA19298}"/>
              </a:ext>
            </a:extLst>
          </p:cNvPr>
          <p:cNvCxnSpPr>
            <a:cxnSpLocks/>
            <a:stCxn id="7" idx="2"/>
            <a:endCxn id="14" idx="0"/>
          </p:cNvCxnSpPr>
          <p:nvPr/>
        </p:nvCxnSpPr>
        <p:spPr>
          <a:xfrm>
            <a:off x="4824982" y="1325391"/>
            <a:ext cx="207444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正方形/長方形 45">
            <a:extLst>
              <a:ext uri="{FF2B5EF4-FFF2-40B4-BE49-F238E27FC236}">
                <a16:creationId xmlns:a16="http://schemas.microsoft.com/office/drawing/2014/main" id="{FEAABAEA-9E83-4683-B539-978390A43034}"/>
              </a:ext>
            </a:extLst>
          </p:cNvPr>
          <p:cNvSpPr/>
          <p:nvPr/>
        </p:nvSpPr>
        <p:spPr>
          <a:xfrm>
            <a:off x="5083571" y="4849278"/>
            <a:ext cx="3629892" cy="1123946"/>
          </a:xfrm>
          <a:prstGeom prst="rect">
            <a:avLst/>
          </a:prstGeom>
          <a:solidFill>
            <a:schemeClr val="accent3">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rPr>
              <a:t>公共施設予約システム　職員画面</a:t>
            </a:r>
            <a:endParaRPr kumimoji="1" lang="en-US" altLang="ja-JP" sz="1100" dirty="0">
              <a:solidFill>
                <a:schemeClr val="tx1"/>
              </a:solidFill>
            </a:endParaRPr>
          </a:p>
          <a:p>
            <a:r>
              <a:rPr lang="en-US" altLang="ja-JP" sz="1100" b="1" dirty="0">
                <a:solidFill>
                  <a:srgbClr val="0070C0"/>
                </a:solidFill>
              </a:rPr>
              <a:t>【LGWAN</a:t>
            </a:r>
            <a:r>
              <a:rPr kumimoji="1" lang="ja-JP" altLang="en-US" sz="1100" b="1" dirty="0">
                <a:solidFill>
                  <a:srgbClr val="0070C0"/>
                </a:solidFill>
              </a:rPr>
              <a:t>環境から操作</a:t>
            </a:r>
            <a:r>
              <a:rPr kumimoji="1" lang="en-US" altLang="ja-JP" sz="1100" b="1" dirty="0">
                <a:solidFill>
                  <a:srgbClr val="0070C0"/>
                </a:solidFill>
              </a:rPr>
              <a:t>】</a:t>
            </a:r>
          </a:p>
          <a:p>
            <a:r>
              <a:rPr kumimoji="1" lang="ja-JP" altLang="en-US" sz="800" b="1" dirty="0">
                <a:solidFill>
                  <a:srgbClr val="0070C0"/>
                </a:solidFill>
              </a:rPr>
              <a:t>（両備システムズの無害化</a:t>
            </a:r>
            <a:r>
              <a:rPr kumimoji="1" lang="en-US" altLang="ja-JP" sz="800" b="1" dirty="0">
                <a:solidFill>
                  <a:srgbClr val="0070C0"/>
                </a:solidFill>
              </a:rPr>
              <a:t>ASP</a:t>
            </a:r>
            <a:r>
              <a:rPr kumimoji="1" lang="ja-JP" altLang="en-US" sz="800" b="1" dirty="0">
                <a:solidFill>
                  <a:srgbClr val="0070C0"/>
                </a:solidFill>
              </a:rPr>
              <a:t>サービスを利用</a:t>
            </a:r>
            <a:r>
              <a:rPr lang="ja-JP" altLang="en-US" sz="800" b="1" dirty="0">
                <a:solidFill>
                  <a:srgbClr val="0070C0"/>
                </a:solidFill>
              </a:rPr>
              <a:t>）</a:t>
            </a:r>
            <a:endParaRPr kumimoji="1" lang="ja-JP" altLang="en-US" sz="1100" b="1" dirty="0">
              <a:solidFill>
                <a:srgbClr val="0070C0"/>
              </a:solidFill>
            </a:endParaRPr>
          </a:p>
          <a:p>
            <a:endParaRPr kumimoji="1" lang="ja-JP" altLang="en-US" sz="1100" dirty="0">
              <a:solidFill>
                <a:schemeClr val="tx1"/>
              </a:solidFill>
            </a:endParaRPr>
          </a:p>
        </p:txBody>
      </p:sp>
      <p:sp>
        <p:nvSpPr>
          <p:cNvPr id="47" name="テキスト ボックス 46">
            <a:extLst>
              <a:ext uri="{FF2B5EF4-FFF2-40B4-BE49-F238E27FC236}">
                <a16:creationId xmlns:a16="http://schemas.microsoft.com/office/drawing/2014/main" id="{610D0847-2D83-4647-9DBC-8CB721C92A16}"/>
              </a:ext>
            </a:extLst>
          </p:cNvPr>
          <p:cNvSpPr txBox="1"/>
          <p:nvPr/>
        </p:nvSpPr>
        <p:spPr>
          <a:xfrm>
            <a:off x="5266630" y="5415741"/>
            <a:ext cx="1742563" cy="230832"/>
          </a:xfrm>
          <a:prstGeom prst="rect">
            <a:avLst/>
          </a:prstGeom>
          <a:solidFill>
            <a:schemeClr val="bg1"/>
          </a:solidFill>
          <a:ln>
            <a:solidFill>
              <a:schemeClr val="accent1"/>
            </a:solidFill>
          </a:ln>
        </p:spPr>
        <p:txBody>
          <a:bodyPr wrap="square" rtlCol="0">
            <a:spAutoFit/>
          </a:bodyPr>
          <a:lstStyle/>
          <a:p>
            <a:r>
              <a:rPr lang="ja-JP" altLang="en-US" sz="900" dirty="0"/>
              <a:t>新規利用登録審査</a:t>
            </a:r>
            <a:endParaRPr kumimoji="1" lang="ja-JP" altLang="en-US" sz="900" dirty="0"/>
          </a:p>
        </p:txBody>
      </p:sp>
      <p:sp>
        <p:nvSpPr>
          <p:cNvPr id="48" name="テキスト ボックス 47">
            <a:extLst>
              <a:ext uri="{FF2B5EF4-FFF2-40B4-BE49-F238E27FC236}">
                <a16:creationId xmlns:a16="http://schemas.microsoft.com/office/drawing/2014/main" id="{8339AD50-FBE8-474A-BD59-0C466C742BF2}"/>
              </a:ext>
            </a:extLst>
          </p:cNvPr>
          <p:cNvSpPr txBox="1"/>
          <p:nvPr/>
        </p:nvSpPr>
        <p:spPr>
          <a:xfrm>
            <a:off x="7162639" y="5431130"/>
            <a:ext cx="915455" cy="230832"/>
          </a:xfrm>
          <a:prstGeom prst="rect">
            <a:avLst/>
          </a:prstGeom>
          <a:solidFill>
            <a:schemeClr val="bg1"/>
          </a:solidFill>
          <a:ln>
            <a:solidFill>
              <a:schemeClr val="accent1"/>
            </a:solidFill>
          </a:ln>
        </p:spPr>
        <p:txBody>
          <a:bodyPr wrap="square" rtlCol="0">
            <a:spAutoFit/>
          </a:bodyPr>
          <a:lstStyle/>
          <a:p>
            <a:r>
              <a:rPr lang="ja-JP" altLang="en-US" sz="900" dirty="0"/>
              <a:t>予約代理入力</a:t>
            </a:r>
            <a:endParaRPr kumimoji="1" lang="ja-JP" altLang="en-US" sz="900" dirty="0"/>
          </a:p>
        </p:txBody>
      </p:sp>
      <p:cxnSp>
        <p:nvCxnSpPr>
          <p:cNvPr id="49" name="直線矢印コネクタ 48">
            <a:extLst>
              <a:ext uri="{FF2B5EF4-FFF2-40B4-BE49-F238E27FC236}">
                <a16:creationId xmlns:a16="http://schemas.microsoft.com/office/drawing/2014/main" id="{D5BFAE65-D291-47EF-8C4B-93688601B476}"/>
              </a:ext>
            </a:extLst>
          </p:cNvPr>
          <p:cNvCxnSpPr>
            <a:cxnSpLocks/>
            <a:stCxn id="7" idx="2"/>
            <a:endCxn id="13" idx="0"/>
          </p:cNvCxnSpPr>
          <p:nvPr/>
        </p:nvCxnSpPr>
        <p:spPr>
          <a:xfrm>
            <a:off x="4824982" y="1325391"/>
            <a:ext cx="562622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56F9D36F-A82A-4330-89DA-AA0819C0BBC7}"/>
              </a:ext>
            </a:extLst>
          </p:cNvPr>
          <p:cNvCxnSpPr>
            <a:cxnSpLocks/>
          </p:cNvCxnSpPr>
          <p:nvPr/>
        </p:nvCxnSpPr>
        <p:spPr>
          <a:xfrm>
            <a:off x="2257522" y="2494474"/>
            <a:ext cx="995071" cy="28273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59">
            <a:extLst>
              <a:ext uri="{FF2B5EF4-FFF2-40B4-BE49-F238E27FC236}">
                <a16:creationId xmlns:a16="http://schemas.microsoft.com/office/drawing/2014/main" id="{AE5F401F-DB98-4504-9E26-DEB39D406FD1}"/>
              </a:ext>
            </a:extLst>
          </p:cNvPr>
          <p:cNvCxnSpPr>
            <a:cxnSpLocks/>
            <a:stCxn id="14" idx="2"/>
            <a:endCxn id="58" idx="0"/>
          </p:cNvCxnSpPr>
          <p:nvPr/>
        </p:nvCxnSpPr>
        <p:spPr>
          <a:xfrm>
            <a:off x="6899431" y="2498937"/>
            <a:ext cx="958934" cy="1357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C455F6E2-7211-4B68-8CEE-288E7BDE7C70}"/>
              </a:ext>
            </a:extLst>
          </p:cNvPr>
          <p:cNvCxnSpPr>
            <a:cxnSpLocks/>
            <a:stCxn id="7" idx="2"/>
            <a:endCxn id="48" idx="0"/>
          </p:cNvCxnSpPr>
          <p:nvPr/>
        </p:nvCxnSpPr>
        <p:spPr>
          <a:xfrm>
            <a:off x="4824982" y="1325391"/>
            <a:ext cx="2795385" cy="41057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7" name="正方形/長方形 66">
            <a:extLst>
              <a:ext uri="{FF2B5EF4-FFF2-40B4-BE49-F238E27FC236}">
                <a16:creationId xmlns:a16="http://schemas.microsoft.com/office/drawing/2014/main" id="{4559FCA0-5D00-407F-AAA0-93521FEA306C}"/>
              </a:ext>
            </a:extLst>
          </p:cNvPr>
          <p:cNvSpPr/>
          <p:nvPr/>
        </p:nvSpPr>
        <p:spPr>
          <a:xfrm>
            <a:off x="8903854" y="4879069"/>
            <a:ext cx="3048759" cy="1123946"/>
          </a:xfrm>
          <a:prstGeom prst="rect">
            <a:avLst/>
          </a:prstGeom>
          <a:solidFill>
            <a:schemeClr val="accent1">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rPr>
              <a:t>コンタクトセンター　職員画面</a:t>
            </a:r>
            <a:endParaRPr kumimoji="1" lang="en-US" altLang="ja-JP" sz="1100" dirty="0">
              <a:solidFill>
                <a:schemeClr val="tx1"/>
              </a:solidFill>
            </a:endParaRPr>
          </a:p>
          <a:p>
            <a:r>
              <a:rPr lang="en-US" altLang="ja-JP" sz="1100" b="1" dirty="0">
                <a:solidFill>
                  <a:srgbClr val="0070C0"/>
                </a:solidFill>
              </a:rPr>
              <a:t>【LGWAN</a:t>
            </a:r>
            <a:r>
              <a:rPr kumimoji="1" lang="ja-JP" altLang="en-US" sz="1100" b="1" dirty="0">
                <a:solidFill>
                  <a:srgbClr val="0070C0"/>
                </a:solidFill>
              </a:rPr>
              <a:t>環境から操作</a:t>
            </a:r>
            <a:r>
              <a:rPr kumimoji="1" lang="en-US" altLang="ja-JP" sz="1100" b="1" dirty="0">
                <a:solidFill>
                  <a:srgbClr val="0070C0"/>
                </a:solidFill>
              </a:rPr>
              <a:t>】</a:t>
            </a:r>
          </a:p>
          <a:p>
            <a:r>
              <a:rPr kumimoji="1" lang="ja-JP" altLang="en-US" sz="800" b="1" dirty="0">
                <a:solidFill>
                  <a:srgbClr val="0070C0"/>
                </a:solidFill>
              </a:rPr>
              <a:t>（両備システムズの無害化</a:t>
            </a:r>
            <a:r>
              <a:rPr kumimoji="1" lang="en-US" altLang="ja-JP" sz="800" b="1" dirty="0">
                <a:solidFill>
                  <a:srgbClr val="0070C0"/>
                </a:solidFill>
              </a:rPr>
              <a:t>ASP</a:t>
            </a:r>
            <a:r>
              <a:rPr kumimoji="1" lang="ja-JP" altLang="en-US" sz="800" b="1" dirty="0">
                <a:solidFill>
                  <a:srgbClr val="0070C0"/>
                </a:solidFill>
              </a:rPr>
              <a:t>サービスを利用</a:t>
            </a:r>
            <a:r>
              <a:rPr lang="ja-JP" altLang="en-US" sz="800" b="1" dirty="0">
                <a:solidFill>
                  <a:srgbClr val="0070C0"/>
                </a:solidFill>
              </a:rPr>
              <a:t>）</a:t>
            </a:r>
            <a:endParaRPr kumimoji="1" lang="ja-JP" altLang="en-US" sz="1800" b="1" dirty="0">
              <a:solidFill>
                <a:srgbClr val="0070C0"/>
              </a:solidFill>
            </a:endParaRPr>
          </a:p>
          <a:p>
            <a:endParaRPr kumimoji="1" lang="ja-JP" altLang="en-US" sz="1100" dirty="0">
              <a:solidFill>
                <a:schemeClr val="tx1"/>
              </a:solidFill>
            </a:endParaRPr>
          </a:p>
        </p:txBody>
      </p:sp>
      <p:sp>
        <p:nvSpPr>
          <p:cNvPr id="68" name="テキスト ボックス 67">
            <a:extLst>
              <a:ext uri="{FF2B5EF4-FFF2-40B4-BE49-F238E27FC236}">
                <a16:creationId xmlns:a16="http://schemas.microsoft.com/office/drawing/2014/main" id="{1FC987A2-D8FF-4902-8919-8AE0B2C012EF}"/>
              </a:ext>
            </a:extLst>
          </p:cNvPr>
          <p:cNvSpPr txBox="1"/>
          <p:nvPr/>
        </p:nvSpPr>
        <p:spPr>
          <a:xfrm>
            <a:off x="9576029" y="5447311"/>
            <a:ext cx="2213768" cy="369332"/>
          </a:xfrm>
          <a:prstGeom prst="rect">
            <a:avLst/>
          </a:prstGeom>
          <a:solidFill>
            <a:schemeClr val="bg1"/>
          </a:solidFill>
          <a:ln>
            <a:solidFill>
              <a:schemeClr val="accent1"/>
            </a:solidFill>
          </a:ln>
        </p:spPr>
        <p:txBody>
          <a:bodyPr wrap="square" rtlCol="0">
            <a:spAutoFit/>
          </a:bodyPr>
          <a:lstStyle/>
          <a:p>
            <a:r>
              <a:rPr lang="ja-JP" altLang="en-US" sz="900" dirty="0"/>
              <a:t>コールセンターからのエスカレーション分</a:t>
            </a:r>
            <a:endParaRPr lang="en-US" altLang="ja-JP" sz="900" dirty="0"/>
          </a:p>
          <a:p>
            <a:r>
              <a:rPr lang="ja-JP" altLang="en-US" sz="900" dirty="0"/>
              <a:t>問い合わせ回答作成</a:t>
            </a:r>
            <a:endParaRPr kumimoji="1" lang="ja-JP" altLang="en-US" sz="900" dirty="0"/>
          </a:p>
        </p:txBody>
      </p:sp>
      <p:sp>
        <p:nvSpPr>
          <p:cNvPr id="76" name="テキスト ボックス 75">
            <a:extLst>
              <a:ext uri="{FF2B5EF4-FFF2-40B4-BE49-F238E27FC236}">
                <a16:creationId xmlns:a16="http://schemas.microsoft.com/office/drawing/2014/main" id="{70E84612-C938-4772-B60B-7F7B1064900B}"/>
              </a:ext>
            </a:extLst>
          </p:cNvPr>
          <p:cNvSpPr txBox="1"/>
          <p:nvPr/>
        </p:nvSpPr>
        <p:spPr>
          <a:xfrm>
            <a:off x="1965020" y="3213556"/>
            <a:ext cx="709571" cy="215444"/>
          </a:xfrm>
          <a:prstGeom prst="rect">
            <a:avLst/>
          </a:prstGeom>
          <a:noFill/>
        </p:spPr>
        <p:txBody>
          <a:bodyPr wrap="square" rtlCol="0">
            <a:spAutoFit/>
          </a:bodyPr>
          <a:lstStyle/>
          <a:p>
            <a:r>
              <a:rPr kumimoji="1" lang="ja-JP" altLang="en-US" sz="800" dirty="0"/>
              <a:t>申請・予約</a:t>
            </a:r>
          </a:p>
        </p:txBody>
      </p:sp>
      <p:sp>
        <p:nvSpPr>
          <p:cNvPr id="77" name="テキスト ボックス 76">
            <a:extLst>
              <a:ext uri="{FF2B5EF4-FFF2-40B4-BE49-F238E27FC236}">
                <a16:creationId xmlns:a16="http://schemas.microsoft.com/office/drawing/2014/main" id="{8E047349-D435-46E9-A8B6-E85B6D85E58B}"/>
              </a:ext>
            </a:extLst>
          </p:cNvPr>
          <p:cNvSpPr txBox="1"/>
          <p:nvPr/>
        </p:nvSpPr>
        <p:spPr>
          <a:xfrm>
            <a:off x="2628400" y="3379817"/>
            <a:ext cx="709571" cy="215444"/>
          </a:xfrm>
          <a:prstGeom prst="rect">
            <a:avLst/>
          </a:prstGeom>
          <a:noFill/>
        </p:spPr>
        <p:txBody>
          <a:bodyPr wrap="square" rtlCol="0">
            <a:spAutoFit/>
          </a:bodyPr>
          <a:lstStyle/>
          <a:p>
            <a:r>
              <a:rPr kumimoji="1" lang="ja-JP" altLang="en-US" sz="800" dirty="0"/>
              <a:t>決定通知</a:t>
            </a:r>
          </a:p>
        </p:txBody>
      </p:sp>
      <p:sp>
        <p:nvSpPr>
          <p:cNvPr id="78" name="テキスト ボックス 77">
            <a:extLst>
              <a:ext uri="{FF2B5EF4-FFF2-40B4-BE49-F238E27FC236}">
                <a16:creationId xmlns:a16="http://schemas.microsoft.com/office/drawing/2014/main" id="{244FBBC1-1B3E-4579-B4E3-40AEF79E5B62}"/>
              </a:ext>
            </a:extLst>
          </p:cNvPr>
          <p:cNvSpPr txBox="1"/>
          <p:nvPr/>
        </p:nvSpPr>
        <p:spPr>
          <a:xfrm>
            <a:off x="4304208" y="2833692"/>
            <a:ext cx="709571" cy="338554"/>
          </a:xfrm>
          <a:prstGeom prst="rect">
            <a:avLst/>
          </a:prstGeom>
          <a:noFill/>
        </p:spPr>
        <p:txBody>
          <a:bodyPr wrap="square" rtlCol="0">
            <a:spAutoFit/>
          </a:bodyPr>
          <a:lstStyle/>
          <a:p>
            <a:r>
              <a:rPr kumimoji="1" lang="ja-JP" altLang="en-US" sz="800" dirty="0"/>
              <a:t>参加可否</a:t>
            </a:r>
            <a:endParaRPr kumimoji="1" lang="en-US" altLang="ja-JP" sz="800" dirty="0"/>
          </a:p>
          <a:p>
            <a:r>
              <a:rPr kumimoji="1" lang="ja-JP" altLang="en-US" sz="800" dirty="0"/>
              <a:t>決定</a:t>
            </a:r>
          </a:p>
        </p:txBody>
      </p:sp>
      <p:sp>
        <p:nvSpPr>
          <p:cNvPr id="79" name="テキスト ボックス 78">
            <a:extLst>
              <a:ext uri="{FF2B5EF4-FFF2-40B4-BE49-F238E27FC236}">
                <a16:creationId xmlns:a16="http://schemas.microsoft.com/office/drawing/2014/main" id="{A9C8A8C7-2460-4046-85F3-2A39A43BE84D}"/>
              </a:ext>
            </a:extLst>
          </p:cNvPr>
          <p:cNvSpPr txBox="1"/>
          <p:nvPr/>
        </p:nvSpPr>
        <p:spPr>
          <a:xfrm>
            <a:off x="3742451" y="2800908"/>
            <a:ext cx="709571" cy="338554"/>
          </a:xfrm>
          <a:prstGeom prst="rect">
            <a:avLst/>
          </a:prstGeom>
          <a:noFill/>
        </p:spPr>
        <p:txBody>
          <a:bodyPr wrap="square" rtlCol="0">
            <a:spAutoFit/>
          </a:bodyPr>
          <a:lstStyle/>
          <a:p>
            <a:r>
              <a:rPr kumimoji="1" lang="ja-JP" altLang="en-US" sz="800" dirty="0"/>
              <a:t>参加</a:t>
            </a:r>
            <a:endParaRPr kumimoji="1" lang="en-US" altLang="ja-JP" sz="800" dirty="0"/>
          </a:p>
          <a:p>
            <a:r>
              <a:rPr kumimoji="1" lang="ja-JP" altLang="en-US" sz="800" dirty="0"/>
              <a:t>申込み</a:t>
            </a:r>
          </a:p>
        </p:txBody>
      </p:sp>
      <p:sp>
        <p:nvSpPr>
          <p:cNvPr id="81" name="テキスト ボックス 80">
            <a:extLst>
              <a:ext uri="{FF2B5EF4-FFF2-40B4-BE49-F238E27FC236}">
                <a16:creationId xmlns:a16="http://schemas.microsoft.com/office/drawing/2014/main" id="{767B9BA7-EB97-481A-998F-5E47B6D99E23}"/>
              </a:ext>
            </a:extLst>
          </p:cNvPr>
          <p:cNvSpPr txBox="1"/>
          <p:nvPr/>
        </p:nvSpPr>
        <p:spPr>
          <a:xfrm>
            <a:off x="6087893" y="3896626"/>
            <a:ext cx="589628" cy="338554"/>
          </a:xfrm>
          <a:prstGeom prst="rect">
            <a:avLst/>
          </a:prstGeom>
          <a:noFill/>
        </p:spPr>
        <p:txBody>
          <a:bodyPr wrap="square" rtlCol="0">
            <a:spAutoFit/>
          </a:bodyPr>
          <a:lstStyle/>
          <a:p>
            <a:r>
              <a:rPr kumimoji="1" lang="ja-JP" altLang="en-US" sz="800" dirty="0"/>
              <a:t>登録決定</a:t>
            </a:r>
            <a:endParaRPr kumimoji="1" lang="en-US" altLang="ja-JP" sz="800" dirty="0"/>
          </a:p>
          <a:p>
            <a:r>
              <a:rPr kumimoji="1" lang="ja-JP" altLang="en-US" sz="800" dirty="0"/>
              <a:t>通知</a:t>
            </a:r>
          </a:p>
        </p:txBody>
      </p:sp>
      <p:sp>
        <p:nvSpPr>
          <p:cNvPr id="83" name="テキスト ボックス 82">
            <a:extLst>
              <a:ext uri="{FF2B5EF4-FFF2-40B4-BE49-F238E27FC236}">
                <a16:creationId xmlns:a16="http://schemas.microsoft.com/office/drawing/2014/main" id="{B6B19622-940F-4DBB-8272-475C9E5CC239}"/>
              </a:ext>
            </a:extLst>
          </p:cNvPr>
          <p:cNvSpPr txBox="1"/>
          <p:nvPr/>
        </p:nvSpPr>
        <p:spPr>
          <a:xfrm>
            <a:off x="9710758" y="2685022"/>
            <a:ext cx="589628" cy="461665"/>
          </a:xfrm>
          <a:prstGeom prst="rect">
            <a:avLst/>
          </a:prstGeom>
          <a:noFill/>
        </p:spPr>
        <p:txBody>
          <a:bodyPr wrap="square" rtlCol="0">
            <a:spAutoFit/>
          </a:bodyPr>
          <a:lstStyle/>
          <a:p>
            <a:r>
              <a:rPr kumimoji="1" lang="ja-JP" altLang="en-US" sz="800" dirty="0"/>
              <a:t>メールアドレスで回答</a:t>
            </a:r>
          </a:p>
        </p:txBody>
      </p:sp>
      <p:sp>
        <p:nvSpPr>
          <p:cNvPr id="84" name="テキスト ボックス 83">
            <a:extLst>
              <a:ext uri="{FF2B5EF4-FFF2-40B4-BE49-F238E27FC236}">
                <a16:creationId xmlns:a16="http://schemas.microsoft.com/office/drawing/2014/main" id="{613FB3AE-BE29-41C0-8349-DAA2C85CCD7B}"/>
              </a:ext>
            </a:extLst>
          </p:cNvPr>
          <p:cNvSpPr txBox="1"/>
          <p:nvPr/>
        </p:nvSpPr>
        <p:spPr>
          <a:xfrm>
            <a:off x="10955826" y="4512094"/>
            <a:ext cx="589628" cy="461665"/>
          </a:xfrm>
          <a:prstGeom prst="rect">
            <a:avLst/>
          </a:prstGeom>
          <a:noFill/>
        </p:spPr>
        <p:txBody>
          <a:bodyPr wrap="square" rtlCol="0">
            <a:spAutoFit/>
          </a:bodyPr>
          <a:lstStyle/>
          <a:p>
            <a:r>
              <a:rPr kumimoji="1" lang="ja-JP" altLang="en-US" sz="800" dirty="0"/>
              <a:t>エスカレーション</a:t>
            </a:r>
          </a:p>
        </p:txBody>
      </p:sp>
      <p:cxnSp>
        <p:nvCxnSpPr>
          <p:cNvPr id="89" name="直線矢印コネクタ 88">
            <a:extLst>
              <a:ext uri="{FF2B5EF4-FFF2-40B4-BE49-F238E27FC236}">
                <a16:creationId xmlns:a16="http://schemas.microsoft.com/office/drawing/2014/main" id="{9E95C32C-B4CB-4781-9550-716B316FF050}"/>
              </a:ext>
            </a:extLst>
          </p:cNvPr>
          <p:cNvCxnSpPr>
            <a:cxnSpLocks/>
          </p:cNvCxnSpPr>
          <p:nvPr/>
        </p:nvCxnSpPr>
        <p:spPr>
          <a:xfrm>
            <a:off x="2350492" y="2494474"/>
            <a:ext cx="995071" cy="2827396"/>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67772E27-A10A-4E1F-8AA6-F2880E5FD9DD}"/>
              </a:ext>
            </a:extLst>
          </p:cNvPr>
          <p:cNvCxnSpPr>
            <a:cxnSpLocks/>
          </p:cNvCxnSpPr>
          <p:nvPr/>
        </p:nvCxnSpPr>
        <p:spPr>
          <a:xfrm>
            <a:off x="5913499" y="2498937"/>
            <a:ext cx="392238" cy="2862772"/>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0" name="テキスト ボックス 99">
            <a:extLst>
              <a:ext uri="{FF2B5EF4-FFF2-40B4-BE49-F238E27FC236}">
                <a16:creationId xmlns:a16="http://schemas.microsoft.com/office/drawing/2014/main" id="{DEB0F258-733B-420D-A0C8-887C89910F60}"/>
              </a:ext>
            </a:extLst>
          </p:cNvPr>
          <p:cNvSpPr txBox="1"/>
          <p:nvPr/>
        </p:nvSpPr>
        <p:spPr>
          <a:xfrm>
            <a:off x="1655771" y="1128717"/>
            <a:ext cx="2240082" cy="461665"/>
          </a:xfrm>
          <a:prstGeom prst="rect">
            <a:avLst/>
          </a:prstGeom>
          <a:noFill/>
        </p:spPr>
        <p:txBody>
          <a:bodyPr wrap="square" rtlCol="0">
            <a:spAutoFit/>
          </a:bodyPr>
          <a:lstStyle/>
          <a:p>
            <a:pPr>
              <a:defRPr/>
            </a:pPr>
            <a:r>
              <a:rPr lang="ja-JP" altLang="en-US" sz="1200" b="1" dirty="0">
                <a:latin typeface="游ゴシック" panose="020B0400000000000000" pitchFamily="50" charset="-128"/>
                <a:ea typeface="游ゴシック" panose="020B0400000000000000" pitchFamily="50" charset="-128"/>
              </a:rPr>
              <a:t>構築運用：デロイトトーマツ</a:t>
            </a:r>
            <a:endParaRPr lang="en-US" altLang="ja-JP" sz="1200" b="1" dirty="0">
              <a:latin typeface="游ゴシック" panose="020B0400000000000000" pitchFamily="50" charset="-128"/>
              <a:ea typeface="游ゴシック" panose="020B0400000000000000" pitchFamily="50" charset="-128"/>
            </a:endParaRPr>
          </a:p>
          <a:p>
            <a:pPr>
              <a:defRPr/>
            </a:pPr>
            <a:r>
              <a:rPr lang="ja-JP" altLang="en-US" sz="1200" b="1" dirty="0">
                <a:latin typeface="游ゴシック" panose="020B0400000000000000" pitchFamily="50" charset="-128"/>
                <a:ea typeface="游ゴシック" panose="020B0400000000000000" pitchFamily="50" charset="-128"/>
              </a:rPr>
              <a:t>（</a:t>
            </a:r>
            <a:r>
              <a:rPr lang="en-US" altLang="ja-JP" sz="1200" b="1" dirty="0">
                <a:latin typeface="游ゴシック" panose="020B0400000000000000" pitchFamily="50" charset="-128"/>
                <a:ea typeface="游ゴシック" panose="020B0400000000000000" pitchFamily="50" charset="-128"/>
              </a:rPr>
              <a:t>PF</a:t>
            </a:r>
            <a:r>
              <a:rPr lang="ja-JP" altLang="en-US" sz="1200" b="1" dirty="0">
                <a:latin typeface="游ゴシック" panose="020B0400000000000000" pitchFamily="50" charset="-128"/>
                <a:ea typeface="游ゴシック" panose="020B0400000000000000" pitchFamily="50" charset="-128"/>
              </a:rPr>
              <a:t>：</a:t>
            </a:r>
            <a:r>
              <a:rPr lang="en-US" altLang="ja-JP" sz="1200" b="1" dirty="0" err="1">
                <a:latin typeface="游ゴシック" panose="020B0400000000000000" pitchFamily="50" charset="-128"/>
                <a:ea typeface="游ゴシック" panose="020B0400000000000000" pitchFamily="50" charset="-128"/>
              </a:rPr>
              <a:t>SalesForce</a:t>
            </a:r>
            <a:r>
              <a:rPr lang="ja-JP" altLang="en-US" sz="1200" b="1" dirty="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102" name="テキスト ボックス 101">
            <a:extLst>
              <a:ext uri="{FF2B5EF4-FFF2-40B4-BE49-F238E27FC236}">
                <a16:creationId xmlns:a16="http://schemas.microsoft.com/office/drawing/2014/main" id="{23843F66-333F-4E19-B503-4259ED9C09F8}"/>
              </a:ext>
            </a:extLst>
          </p:cNvPr>
          <p:cNvSpPr txBox="1"/>
          <p:nvPr/>
        </p:nvSpPr>
        <p:spPr>
          <a:xfrm>
            <a:off x="6423515" y="1118640"/>
            <a:ext cx="2157269" cy="461665"/>
          </a:xfrm>
          <a:prstGeom prst="rect">
            <a:avLst/>
          </a:prstGeom>
          <a:noFill/>
        </p:spPr>
        <p:txBody>
          <a:bodyPr wrap="square" rtlCol="0">
            <a:spAutoFit/>
          </a:bodyPr>
          <a:lstStyle/>
          <a:p>
            <a:pPr>
              <a:defRPr/>
            </a:pPr>
            <a:r>
              <a:rPr lang="ja-JP" altLang="en-US" sz="1200" b="1" dirty="0">
                <a:latin typeface="游ゴシック" panose="020B0400000000000000" pitchFamily="50" charset="-128"/>
                <a:ea typeface="游ゴシック" panose="020B0400000000000000" pitchFamily="50" charset="-128"/>
              </a:rPr>
              <a:t>構築運用：</a:t>
            </a:r>
            <a:r>
              <a:rPr lang="en-US" altLang="ja-JP" sz="1200" b="1" dirty="0">
                <a:latin typeface="游ゴシック" panose="020B0400000000000000" pitchFamily="50" charset="-128"/>
                <a:ea typeface="游ゴシック" panose="020B0400000000000000" pitchFamily="50" charset="-128"/>
              </a:rPr>
              <a:t>NTTDH</a:t>
            </a:r>
          </a:p>
          <a:p>
            <a:pPr>
              <a:defRPr/>
            </a:pPr>
            <a:r>
              <a:rPr lang="ja-JP" altLang="en-US" sz="1200" b="1" dirty="0">
                <a:latin typeface="游ゴシック" panose="020B0400000000000000" pitchFamily="50" charset="-128"/>
                <a:ea typeface="游ゴシック" panose="020B0400000000000000" pitchFamily="50" charset="-128"/>
              </a:rPr>
              <a:t>（</a:t>
            </a:r>
            <a:r>
              <a:rPr lang="en-US" altLang="ja-JP" sz="1200" b="1" dirty="0">
                <a:latin typeface="游ゴシック" panose="020B0400000000000000" pitchFamily="50" charset="-128"/>
                <a:ea typeface="游ゴシック" panose="020B0400000000000000" pitchFamily="50" charset="-128"/>
              </a:rPr>
              <a:t>PF</a:t>
            </a:r>
            <a:r>
              <a:rPr lang="ja-JP" altLang="en-US" sz="1200" b="1" dirty="0">
                <a:latin typeface="游ゴシック" panose="020B0400000000000000" pitchFamily="50" charset="-128"/>
                <a:ea typeface="游ゴシック" panose="020B0400000000000000" pitchFamily="50" charset="-128"/>
              </a:rPr>
              <a:t>：</a:t>
            </a:r>
            <a:r>
              <a:rPr lang="en-US" altLang="ja-JP" sz="1200" b="1" dirty="0">
                <a:latin typeface="游ゴシック" panose="020B0400000000000000" pitchFamily="50" charset="-128"/>
                <a:ea typeface="游ゴシック" panose="020B0400000000000000" pitchFamily="50" charset="-128"/>
              </a:rPr>
              <a:t>ServiceNow</a:t>
            </a:r>
            <a:r>
              <a:rPr lang="ja-JP" altLang="en-US" sz="1200" b="1" dirty="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105" name="テキスト ボックス 104">
            <a:extLst>
              <a:ext uri="{FF2B5EF4-FFF2-40B4-BE49-F238E27FC236}">
                <a16:creationId xmlns:a16="http://schemas.microsoft.com/office/drawing/2014/main" id="{04862F4E-8F09-476F-B0D5-2075B83EE09A}"/>
              </a:ext>
            </a:extLst>
          </p:cNvPr>
          <p:cNvSpPr txBox="1"/>
          <p:nvPr/>
        </p:nvSpPr>
        <p:spPr>
          <a:xfrm>
            <a:off x="9632528" y="1098744"/>
            <a:ext cx="2157269" cy="461665"/>
          </a:xfrm>
          <a:prstGeom prst="rect">
            <a:avLst/>
          </a:prstGeom>
          <a:noFill/>
        </p:spPr>
        <p:txBody>
          <a:bodyPr wrap="square" rtlCol="0">
            <a:spAutoFit/>
          </a:bodyPr>
          <a:lstStyle/>
          <a:p>
            <a:pPr>
              <a:defRPr/>
            </a:pPr>
            <a:r>
              <a:rPr lang="ja-JP" altLang="en-US" sz="1200" b="1" dirty="0">
                <a:latin typeface="游ゴシック" panose="020B0400000000000000" pitchFamily="50" charset="-128"/>
                <a:ea typeface="游ゴシック" panose="020B0400000000000000" pitchFamily="50" charset="-128"/>
              </a:rPr>
              <a:t>構築運用：</a:t>
            </a:r>
            <a:r>
              <a:rPr lang="en-US" altLang="ja-JP" sz="1200" b="1" dirty="0" err="1">
                <a:latin typeface="游ゴシック" panose="020B0400000000000000" pitchFamily="50" charset="-128"/>
                <a:ea typeface="游ゴシック" panose="020B0400000000000000" pitchFamily="50" charset="-128"/>
              </a:rPr>
              <a:t>Blueship</a:t>
            </a:r>
            <a:endParaRPr lang="en-US" altLang="ja-JP" sz="1200" b="1" dirty="0">
              <a:latin typeface="游ゴシック" panose="020B0400000000000000" pitchFamily="50" charset="-128"/>
              <a:ea typeface="游ゴシック" panose="020B0400000000000000" pitchFamily="50" charset="-128"/>
            </a:endParaRPr>
          </a:p>
          <a:p>
            <a:pPr>
              <a:defRPr/>
            </a:pPr>
            <a:r>
              <a:rPr lang="ja-JP" altLang="en-US" sz="1200" b="1" dirty="0">
                <a:latin typeface="游ゴシック" panose="020B0400000000000000" pitchFamily="50" charset="-128"/>
                <a:ea typeface="游ゴシック" panose="020B0400000000000000" pitchFamily="50" charset="-128"/>
              </a:rPr>
              <a:t>（</a:t>
            </a:r>
            <a:r>
              <a:rPr lang="en-US" altLang="ja-JP" sz="1200" b="1" dirty="0">
                <a:latin typeface="游ゴシック" panose="020B0400000000000000" pitchFamily="50" charset="-128"/>
                <a:ea typeface="游ゴシック" panose="020B0400000000000000" pitchFamily="50" charset="-128"/>
              </a:rPr>
              <a:t>PF</a:t>
            </a:r>
            <a:r>
              <a:rPr lang="ja-JP" altLang="en-US" sz="1200" b="1" dirty="0">
                <a:latin typeface="游ゴシック" panose="020B0400000000000000" pitchFamily="50" charset="-128"/>
                <a:ea typeface="游ゴシック" panose="020B0400000000000000" pitchFamily="50" charset="-128"/>
              </a:rPr>
              <a:t>：</a:t>
            </a:r>
            <a:r>
              <a:rPr lang="en-US" altLang="ja-JP" sz="1200" b="1" dirty="0">
                <a:latin typeface="游ゴシック" panose="020B0400000000000000" pitchFamily="50" charset="-128"/>
                <a:ea typeface="游ゴシック" panose="020B0400000000000000" pitchFamily="50" charset="-128"/>
              </a:rPr>
              <a:t>ServiceNow</a:t>
            </a:r>
            <a:r>
              <a:rPr lang="ja-JP" altLang="en-US" sz="1200" b="1" dirty="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58" name="テキスト ボックス 57">
            <a:extLst>
              <a:ext uri="{FF2B5EF4-FFF2-40B4-BE49-F238E27FC236}">
                <a16:creationId xmlns:a16="http://schemas.microsoft.com/office/drawing/2014/main" id="{516B0E18-BBE1-463E-8909-C5D986628E4D}"/>
              </a:ext>
            </a:extLst>
          </p:cNvPr>
          <p:cNvSpPr txBox="1"/>
          <p:nvPr/>
        </p:nvSpPr>
        <p:spPr>
          <a:xfrm>
            <a:off x="7400637" y="3856029"/>
            <a:ext cx="915455" cy="507831"/>
          </a:xfrm>
          <a:prstGeom prst="rect">
            <a:avLst/>
          </a:prstGeom>
          <a:solidFill>
            <a:schemeClr val="bg1"/>
          </a:solidFill>
          <a:ln>
            <a:solidFill>
              <a:schemeClr val="accent1"/>
            </a:solidFill>
          </a:ln>
        </p:spPr>
        <p:txBody>
          <a:bodyPr wrap="square" rtlCol="0">
            <a:spAutoFit/>
          </a:bodyPr>
          <a:lstStyle/>
          <a:p>
            <a:r>
              <a:rPr kumimoji="1" lang="ja-JP" altLang="en-US" sz="900" dirty="0"/>
              <a:t>抽選</a:t>
            </a:r>
            <a:endParaRPr kumimoji="1" lang="en-US" altLang="ja-JP" sz="900" dirty="0"/>
          </a:p>
          <a:p>
            <a:r>
              <a:rPr kumimoji="1" lang="ja-JP" altLang="en-US" sz="900" dirty="0"/>
              <a:t>利用料金計算</a:t>
            </a:r>
            <a:endParaRPr lang="en-US" altLang="ja-JP" sz="900" dirty="0"/>
          </a:p>
          <a:p>
            <a:r>
              <a:rPr kumimoji="1" lang="ja-JP" altLang="en-US" sz="900" dirty="0"/>
              <a:t>空き枠制御</a:t>
            </a:r>
            <a:endParaRPr kumimoji="1" lang="en-US" altLang="ja-JP" sz="900" dirty="0"/>
          </a:p>
        </p:txBody>
      </p:sp>
      <p:sp>
        <p:nvSpPr>
          <p:cNvPr id="62" name="テキスト ボックス 61">
            <a:extLst>
              <a:ext uri="{FF2B5EF4-FFF2-40B4-BE49-F238E27FC236}">
                <a16:creationId xmlns:a16="http://schemas.microsoft.com/office/drawing/2014/main" id="{CBF69B3B-8400-48D5-BE9D-02F9BF811E62}"/>
              </a:ext>
            </a:extLst>
          </p:cNvPr>
          <p:cNvSpPr txBox="1"/>
          <p:nvPr/>
        </p:nvSpPr>
        <p:spPr>
          <a:xfrm>
            <a:off x="6829140" y="2893096"/>
            <a:ext cx="589628" cy="215444"/>
          </a:xfrm>
          <a:prstGeom prst="rect">
            <a:avLst/>
          </a:prstGeom>
          <a:noFill/>
        </p:spPr>
        <p:txBody>
          <a:bodyPr wrap="square" rtlCol="0">
            <a:spAutoFit/>
          </a:bodyPr>
          <a:lstStyle/>
          <a:p>
            <a:r>
              <a:rPr kumimoji="1" lang="ja-JP" altLang="en-US" sz="800" dirty="0"/>
              <a:t>予約申込</a:t>
            </a:r>
          </a:p>
        </p:txBody>
      </p:sp>
      <p:sp>
        <p:nvSpPr>
          <p:cNvPr id="65" name="テキスト ボックス 64">
            <a:extLst>
              <a:ext uri="{FF2B5EF4-FFF2-40B4-BE49-F238E27FC236}">
                <a16:creationId xmlns:a16="http://schemas.microsoft.com/office/drawing/2014/main" id="{6E5D13F3-9504-4FAE-A5FA-44487A76AF3F}"/>
              </a:ext>
            </a:extLst>
          </p:cNvPr>
          <p:cNvSpPr txBox="1"/>
          <p:nvPr/>
        </p:nvSpPr>
        <p:spPr>
          <a:xfrm>
            <a:off x="7518313" y="2616913"/>
            <a:ext cx="1220660" cy="584775"/>
          </a:xfrm>
          <a:prstGeom prst="rect">
            <a:avLst/>
          </a:prstGeom>
          <a:noFill/>
        </p:spPr>
        <p:txBody>
          <a:bodyPr wrap="square" rtlCol="0">
            <a:spAutoFit/>
          </a:bodyPr>
          <a:lstStyle/>
          <a:p>
            <a:r>
              <a:rPr kumimoji="1" lang="ja-JP" altLang="en-US" sz="800" dirty="0"/>
              <a:t>利用可否通知</a:t>
            </a:r>
            <a:endParaRPr kumimoji="1" lang="en-US" altLang="ja-JP" sz="800" dirty="0"/>
          </a:p>
          <a:p>
            <a:r>
              <a:rPr lang="ja-JP" altLang="en-US" sz="800" dirty="0">
                <a:solidFill>
                  <a:srgbClr val="FF0000"/>
                </a:solidFill>
              </a:rPr>
              <a:t>オンライン決済</a:t>
            </a:r>
            <a:r>
              <a:rPr lang="ja-JP" altLang="en-US" sz="800" dirty="0"/>
              <a:t>案内</a:t>
            </a:r>
            <a:endParaRPr lang="en-US" altLang="ja-JP" sz="800" dirty="0"/>
          </a:p>
          <a:p>
            <a:r>
              <a:rPr kumimoji="1" lang="ja-JP" altLang="en-US" sz="800" dirty="0"/>
              <a:t>現在</a:t>
            </a:r>
            <a:r>
              <a:rPr kumimoji="1" lang="en-US" altLang="ja-JP" sz="800" dirty="0" err="1"/>
              <a:t>OmniPayment</a:t>
            </a:r>
            <a:endParaRPr kumimoji="1" lang="en-US" altLang="ja-JP" sz="800" dirty="0"/>
          </a:p>
          <a:p>
            <a:r>
              <a:rPr lang="ja-JP" altLang="en-US" sz="800" dirty="0">
                <a:solidFill>
                  <a:srgbClr val="FF0000"/>
                </a:solidFill>
              </a:rPr>
              <a:t>（変更も可）</a:t>
            </a:r>
            <a:endParaRPr kumimoji="1" lang="ja-JP" altLang="en-US" sz="800" dirty="0">
              <a:solidFill>
                <a:srgbClr val="FF0000"/>
              </a:solidFill>
            </a:endParaRPr>
          </a:p>
        </p:txBody>
      </p:sp>
      <p:cxnSp>
        <p:nvCxnSpPr>
          <p:cNvPr id="85" name="直線矢印コネクタ 84">
            <a:extLst>
              <a:ext uri="{FF2B5EF4-FFF2-40B4-BE49-F238E27FC236}">
                <a16:creationId xmlns:a16="http://schemas.microsoft.com/office/drawing/2014/main" id="{86CF559F-1782-4800-8858-C3555B515BB4}"/>
              </a:ext>
            </a:extLst>
          </p:cNvPr>
          <p:cNvCxnSpPr>
            <a:cxnSpLocks/>
          </p:cNvCxnSpPr>
          <p:nvPr/>
        </p:nvCxnSpPr>
        <p:spPr>
          <a:xfrm>
            <a:off x="5783584" y="2498937"/>
            <a:ext cx="411478" cy="2916804"/>
          </a:xfrm>
          <a:prstGeom prst="straightConnector1">
            <a:avLst/>
          </a:prstGeom>
          <a:ln>
            <a:solidFill>
              <a:srgbClr val="0070C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08" name="正方形/長方形 107">
            <a:extLst>
              <a:ext uri="{FF2B5EF4-FFF2-40B4-BE49-F238E27FC236}">
                <a16:creationId xmlns:a16="http://schemas.microsoft.com/office/drawing/2014/main" id="{F6D3E4B3-BFB8-4E3C-B96D-1E6FD5985BC3}"/>
              </a:ext>
            </a:extLst>
          </p:cNvPr>
          <p:cNvSpPr/>
          <p:nvPr/>
        </p:nvSpPr>
        <p:spPr>
          <a:xfrm>
            <a:off x="10408094" y="3671858"/>
            <a:ext cx="1477132" cy="684131"/>
          </a:xfrm>
          <a:prstGeom prst="rect">
            <a:avLst/>
          </a:prstGeom>
          <a:solidFill>
            <a:schemeClr val="accent1">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rPr>
              <a:t>コールセンター（外注）</a:t>
            </a:r>
          </a:p>
        </p:txBody>
      </p:sp>
      <p:sp>
        <p:nvSpPr>
          <p:cNvPr id="107" name="テキスト ボックス 106">
            <a:extLst>
              <a:ext uri="{FF2B5EF4-FFF2-40B4-BE49-F238E27FC236}">
                <a16:creationId xmlns:a16="http://schemas.microsoft.com/office/drawing/2014/main" id="{2685CA5F-2160-407F-AF97-4C09A3101527}"/>
              </a:ext>
            </a:extLst>
          </p:cNvPr>
          <p:cNvSpPr txBox="1"/>
          <p:nvPr/>
        </p:nvSpPr>
        <p:spPr>
          <a:xfrm>
            <a:off x="9299026" y="3821935"/>
            <a:ext cx="992212" cy="507831"/>
          </a:xfrm>
          <a:prstGeom prst="rect">
            <a:avLst/>
          </a:prstGeom>
          <a:solidFill>
            <a:schemeClr val="bg1"/>
          </a:solidFill>
          <a:ln>
            <a:solidFill>
              <a:schemeClr val="accent1"/>
            </a:solidFill>
          </a:ln>
        </p:spPr>
        <p:txBody>
          <a:bodyPr wrap="square" rtlCol="0">
            <a:spAutoFit/>
          </a:bodyPr>
          <a:lstStyle/>
          <a:p>
            <a:r>
              <a:rPr kumimoji="1" lang="ja-JP" altLang="en-US" sz="900" dirty="0"/>
              <a:t>回答状況</a:t>
            </a:r>
            <a:endParaRPr kumimoji="1" lang="en-US" altLang="ja-JP" sz="900" dirty="0"/>
          </a:p>
          <a:p>
            <a:r>
              <a:rPr kumimoji="1" lang="ja-JP" altLang="en-US" sz="900" dirty="0"/>
              <a:t>フロー管理</a:t>
            </a:r>
            <a:endParaRPr kumimoji="1" lang="en-US" altLang="ja-JP" sz="900" dirty="0"/>
          </a:p>
          <a:p>
            <a:r>
              <a:rPr lang="ja-JP" altLang="en-US" sz="900" dirty="0"/>
              <a:t>過去のナレッジ</a:t>
            </a:r>
            <a:endParaRPr kumimoji="1" lang="en-US" altLang="ja-JP" sz="900" dirty="0"/>
          </a:p>
        </p:txBody>
      </p:sp>
      <p:sp>
        <p:nvSpPr>
          <p:cNvPr id="109" name="テキスト ボックス 108">
            <a:extLst>
              <a:ext uri="{FF2B5EF4-FFF2-40B4-BE49-F238E27FC236}">
                <a16:creationId xmlns:a16="http://schemas.microsoft.com/office/drawing/2014/main" id="{B2716798-ADC4-4C9D-BB52-A78803650079}"/>
              </a:ext>
            </a:extLst>
          </p:cNvPr>
          <p:cNvSpPr txBox="1"/>
          <p:nvPr/>
        </p:nvSpPr>
        <p:spPr>
          <a:xfrm>
            <a:off x="10672106" y="3951761"/>
            <a:ext cx="915455" cy="230832"/>
          </a:xfrm>
          <a:prstGeom prst="rect">
            <a:avLst/>
          </a:prstGeom>
          <a:solidFill>
            <a:schemeClr val="bg1"/>
          </a:solidFill>
          <a:ln>
            <a:solidFill>
              <a:schemeClr val="accent1"/>
            </a:solidFill>
          </a:ln>
        </p:spPr>
        <p:txBody>
          <a:bodyPr wrap="square" rtlCol="0">
            <a:spAutoFit/>
          </a:bodyPr>
          <a:lstStyle/>
          <a:p>
            <a:r>
              <a:rPr kumimoji="1" lang="ja-JP" altLang="en-US" sz="900" dirty="0"/>
              <a:t>一次対応</a:t>
            </a:r>
            <a:endParaRPr kumimoji="1" lang="en-US" altLang="ja-JP" sz="900" dirty="0"/>
          </a:p>
        </p:txBody>
      </p:sp>
      <p:cxnSp>
        <p:nvCxnSpPr>
          <p:cNvPr id="69" name="直線矢印コネクタ 68">
            <a:extLst>
              <a:ext uri="{FF2B5EF4-FFF2-40B4-BE49-F238E27FC236}">
                <a16:creationId xmlns:a16="http://schemas.microsoft.com/office/drawing/2014/main" id="{CECF7C90-3C8E-46D7-8083-BB1E3D6D11B4}"/>
              </a:ext>
            </a:extLst>
          </p:cNvPr>
          <p:cNvCxnSpPr>
            <a:cxnSpLocks/>
            <a:stCxn id="13" idx="2"/>
            <a:endCxn id="109" idx="0"/>
          </p:cNvCxnSpPr>
          <p:nvPr/>
        </p:nvCxnSpPr>
        <p:spPr>
          <a:xfrm>
            <a:off x="10451211" y="2498937"/>
            <a:ext cx="678623" cy="14528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a:extLst>
              <a:ext uri="{FF2B5EF4-FFF2-40B4-BE49-F238E27FC236}">
                <a16:creationId xmlns:a16="http://schemas.microsoft.com/office/drawing/2014/main" id="{41878588-042E-4D8D-B75E-56B51FC1993F}"/>
              </a:ext>
            </a:extLst>
          </p:cNvPr>
          <p:cNvCxnSpPr>
            <a:cxnSpLocks/>
            <a:stCxn id="109" idx="2"/>
            <a:endCxn id="68" idx="0"/>
          </p:cNvCxnSpPr>
          <p:nvPr/>
        </p:nvCxnSpPr>
        <p:spPr>
          <a:xfrm flipH="1">
            <a:off x="10682913" y="4182593"/>
            <a:ext cx="446921" cy="1264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a:extLst>
              <a:ext uri="{FF2B5EF4-FFF2-40B4-BE49-F238E27FC236}">
                <a16:creationId xmlns:a16="http://schemas.microsoft.com/office/drawing/2014/main" id="{70A72AC9-F40E-46F3-880F-C488139ACA9F}"/>
              </a:ext>
            </a:extLst>
          </p:cNvPr>
          <p:cNvCxnSpPr>
            <a:cxnSpLocks/>
            <a:stCxn id="13" idx="2"/>
            <a:endCxn id="107" idx="0"/>
          </p:cNvCxnSpPr>
          <p:nvPr/>
        </p:nvCxnSpPr>
        <p:spPr>
          <a:xfrm flipH="1">
            <a:off x="9795132" y="2498937"/>
            <a:ext cx="656079" cy="1322998"/>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2" name="テキスト ボックス 111">
            <a:extLst>
              <a:ext uri="{FF2B5EF4-FFF2-40B4-BE49-F238E27FC236}">
                <a16:creationId xmlns:a16="http://schemas.microsoft.com/office/drawing/2014/main" id="{0C5D390D-76FA-4EC4-8928-5624DE7E7834}"/>
              </a:ext>
            </a:extLst>
          </p:cNvPr>
          <p:cNvSpPr txBox="1"/>
          <p:nvPr/>
        </p:nvSpPr>
        <p:spPr>
          <a:xfrm>
            <a:off x="10690328" y="2687604"/>
            <a:ext cx="589628" cy="461665"/>
          </a:xfrm>
          <a:prstGeom prst="rect">
            <a:avLst/>
          </a:prstGeom>
          <a:noFill/>
        </p:spPr>
        <p:txBody>
          <a:bodyPr wrap="square" rtlCol="0">
            <a:spAutoFit/>
          </a:bodyPr>
          <a:lstStyle/>
          <a:p>
            <a:r>
              <a:rPr kumimoji="1" lang="ja-JP" altLang="en-US" sz="800" dirty="0"/>
              <a:t>問い合わせフォーム入力</a:t>
            </a:r>
          </a:p>
        </p:txBody>
      </p:sp>
      <p:cxnSp>
        <p:nvCxnSpPr>
          <p:cNvPr id="113" name="直線矢印コネクタ 112">
            <a:extLst>
              <a:ext uri="{FF2B5EF4-FFF2-40B4-BE49-F238E27FC236}">
                <a16:creationId xmlns:a16="http://schemas.microsoft.com/office/drawing/2014/main" id="{248F2C8A-79F0-4E65-A30C-F9083E1E3837}"/>
              </a:ext>
            </a:extLst>
          </p:cNvPr>
          <p:cNvCxnSpPr>
            <a:cxnSpLocks/>
            <a:stCxn id="107" idx="3"/>
            <a:endCxn id="109" idx="1"/>
          </p:cNvCxnSpPr>
          <p:nvPr/>
        </p:nvCxnSpPr>
        <p:spPr>
          <a:xfrm flipV="1">
            <a:off x="10291238" y="4067177"/>
            <a:ext cx="380868" cy="8674"/>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33C5900D-6A10-4CC1-BF36-4D48F8917C8E}"/>
              </a:ext>
            </a:extLst>
          </p:cNvPr>
          <p:cNvCxnSpPr>
            <a:cxnSpLocks/>
            <a:stCxn id="68" idx="0"/>
            <a:endCxn id="107" idx="2"/>
          </p:cNvCxnSpPr>
          <p:nvPr/>
        </p:nvCxnSpPr>
        <p:spPr>
          <a:xfrm flipH="1" flipV="1">
            <a:off x="9795132" y="4329766"/>
            <a:ext cx="887781" cy="111754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4" name="テキスト ボックス 123">
            <a:extLst>
              <a:ext uri="{FF2B5EF4-FFF2-40B4-BE49-F238E27FC236}">
                <a16:creationId xmlns:a16="http://schemas.microsoft.com/office/drawing/2014/main" id="{4D9477D7-22C1-4663-B769-94C8F1EE4DB0}"/>
              </a:ext>
            </a:extLst>
          </p:cNvPr>
          <p:cNvSpPr txBox="1"/>
          <p:nvPr/>
        </p:nvSpPr>
        <p:spPr>
          <a:xfrm>
            <a:off x="9788086" y="4585697"/>
            <a:ext cx="589628" cy="215444"/>
          </a:xfrm>
          <a:prstGeom prst="rect">
            <a:avLst/>
          </a:prstGeom>
          <a:noFill/>
        </p:spPr>
        <p:txBody>
          <a:bodyPr wrap="square" rtlCol="0">
            <a:spAutoFit/>
          </a:bodyPr>
          <a:lstStyle/>
          <a:p>
            <a:r>
              <a:rPr kumimoji="1" lang="ja-JP" altLang="en-US" sz="800" dirty="0"/>
              <a:t>回答入力</a:t>
            </a:r>
          </a:p>
        </p:txBody>
      </p:sp>
      <p:sp>
        <p:nvSpPr>
          <p:cNvPr id="125" name="テキスト ボックス 124">
            <a:extLst>
              <a:ext uri="{FF2B5EF4-FFF2-40B4-BE49-F238E27FC236}">
                <a16:creationId xmlns:a16="http://schemas.microsoft.com/office/drawing/2014/main" id="{EE3D34F4-2828-40C3-B577-928E654DADF3}"/>
              </a:ext>
            </a:extLst>
          </p:cNvPr>
          <p:cNvSpPr txBox="1"/>
          <p:nvPr/>
        </p:nvSpPr>
        <p:spPr>
          <a:xfrm>
            <a:off x="10176167" y="3910107"/>
            <a:ext cx="589628" cy="215444"/>
          </a:xfrm>
          <a:prstGeom prst="rect">
            <a:avLst/>
          </a:prstGeom>
          <a:noFill/>
        </p:spPr>
        <p:txBody>
          <a:bodyPr wrap="square" rtlCol="0">
            <a:spAutoFit/>
          </a:bodyPr>
          <a:lstStyle/>
          <a:p>
            <a:r>
              <a:rPr kumimoji="1" lang="ja-JP" altLang="en-US" sz="800" dirty="0"/>
              <a:t>回答入力</a:t>
            </a:r>
          </a:p>
        </p:txBody>
      </p:sp>
      <p:sp>
        <p:nvSpPr>
          <p:cNvPr id="129" name="正方形/長方形 128">
            <a:extLst>
              <a:ext uri="{FF2B5EF4-FFF2-40B4-BE49-F238E27FC236}">
                <a16:creationId xmlns:a16="http://schemas.microsoft.com/office/drawing/2014/main" id="{20D53348-BEED-4908-A63F-91C39F2699BE}"/>
              </a:ext>
            </a:extLst>
          </p:cNvPr>
          <p:cNvSpPr/>
          <p:nvPr/>
        </p:nvSpPr>
        <p:spPr>
          <a:xfrm>
            <a:off x="3435135"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ポータルシステム上</a:t>
            </a:r>
            <a:endParaRPr kumimoji="1" lang="ja-JP" altLang="en-US" sz="1100" dirty="0">
              <a:solidFill>
                <a:schemeClr val="tx1"/>
              </a:solidFill>
            </a:endParaRPr>
          </a:p>
        </p:txBody>
      </p:sp>
      <p:sp>
        <p:nvSpPr>
          <p:cNvPr id="131" name="テキスト ボックス 130">
            <a:extLst>
              <a:ext uri="{FF2B5EF4-FFF2-40B4-BE49-F238E27FC236}">
                <a16:creationId xmlns:a16="http://schemas.microsoft.com/office/drawing/2014/main" id="{4A4D8753-3816-4C4A-8970-DBEAF4012551}"/>
              </a:ext>
            </a:extLst>
          </p:cNvPr>
          <p:cNvSpPr txBox="1"/>
          <p:nvPr/>
        </p:nvSpPr>
        <p:spPr>
          <a:xfrm>
            <a:off x="3791047" y="3856029"/>
            <a:ext cx="915455" cy="369332"/>
          </a:xfrm>
          <a:prstGeom prst="rect">
            <a:avLst/>
          </a:prstGeom>
          <a:solidFill>
            <a:schemeClr val="bg1"/>
          </a:solidFill>
          <a:ln>
            <a:solidFill>
              <a:schemeClr val="accent1"/>
            </a:solidFill>
          </a:ln>
        </p:spPr>
        <p:txBody>
          <a:bodyPr wrap="square" rtlCol="0">
            <a:spAutoFit/>
          </a:bodyPr>
          <a:lstStyle/>
          <a:p>
            <a:r>
              <a:rPr kumimoji="1" lang="ja-JP" altLang="en-US" sz="900" dirty="0"/>
              <a:t>先着管理</a:t>
            </a:r>
            <a:endParaRPr kumimoji="1" lang="en-US" altLang="ja-JP" sz="900" dirty="0"/>
          </a:p>
          <a:p>
            <a:r>
              <a:rPr lang="ja-JP" altLang="en-US" sz="900" dirty="0"/>
              <a:t>空き枠制御</a:t>
            </a:r>
            <a:endParaRPr kumimoji="1" lang="en-US" altLang="ja-JP" sz="900" dirty="0"/>
          </a:p>
        </p:txBody>
      </p:sp>
      <p:cxnSp>
        <p:nvCxnSpPr>
          <p:cNvPr id="90" name="直線矢印コネクタ 89">
            <a:extLst>
              <a:ext uri="{FF2B5EF4-FFF2-40B4-BE49-F238E27FC236}">
                <a16:creationId xmlns:a16="http://schemas.microsoft.com/office/drawing/2014/main" id="{E459B3C3-F5E7-4296-A918-4E1386A58EBA}"/>
              </a:ext>
            </a:extLst>
          </p:cNvPr>
          <p:cNvCxnSpPr>
            <a:cxnSpLocks/>
            <a:stCxn id="18" idx="2"/>
            <a:endCxn id="131" idx="0"/>
          </p:cNvCxnSpPr>
          <p:nvPr/>
        </p:nvCxnSpPr>
        <p:spPr>
          <a:xfrm>
            <a:off x="4164633" y="2494129"/>
            <a:ext cx="84142" cy="13619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D4CC3B4B-FD38-4A81-B2AA-E1284BD7282C}"/>
              </a:ext>
            </a:extLst>
          </p:cNvPr>
          <p:cNvCxnSpPr>
            <a:cxnSpLocks/>
          </p:cNvCxnSpPr>
          <p:nvPr/>
        </p:nvCxnSpPr>
        <p:spPr>
          <a:xfrm>
            <a:off x="4307470" y="2494129"/>
            <a:ext cx="97826" cy="1361900"/>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1E5CCC69-92BB-4A17-87F7-9A7B2234A84D}"/>
              </a:ext>
            </a:extLst>
          </p:cNvPr>
          <p:cNvCxnSpPr>
            <a:cxnSpLocks/>
            <a:stCxn id="131" idx="2"/>
            <a:endCxn id="24" idx="0"/>
          </p:cNvCxnSpPr>
          <p:nvPr/>
        </p:nvCxnSpPr>
        <p:spPr>
          <a:xfrm flipH="1">
            <a:off x="3530072" y="4225361"/>
            <a:ext cx="718703" cy="12020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3" name="直線矢印コネクタ 142">
            <a:extLst>
              <a:ext uri="{FF2B5EF4-FFF2-40B4-BE49-F238E27FC236}">
                <a16:creationId xmlns:a16="http://schemas.microsoft.com/office/drawing/2014/main" id="{8EEB3C9A-988E-49EC-B541-692B325735BC}"/>
              </a:ext>
            </a:extLst>
          </p:cNvPr>
          <p:cNvCxnSpPr>
            <a:cxnSpLocks/>
          </p:cNvCxnSpPr>
          <p:nvPr/>
        </p:nvCxnSpPr>
        <p:spPr>
          <a:xfrm>
            <a:off x="7020911" y="2498937"/>
            <a:ext cx="958934" cy="1357092"/>
          </a:xfrm>
          <a:prstGeom prst="straightConnector1">
            <a:avLst/>
          </a:prstGeom>
          <a:ln>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6" name="直線矢印コネクタ 145">
            <a:extLst>
              <a:ext uri="{FF2B5EF4-FFF2-40B4-BE49-F238E27FC236}">
                <a16:creationId xmlns:a16="http://schemas.microsoft.com/office/drawing/2014/main" id="{134B4339-8E1F-41CC-9948-C4EAD3830233}"/>
              </a:ext>
            </a:extLst>
          </p:cNvPr>
          <p:cNvCxnSpPr>
            <a:cxnSpLocks/>
          </p:cNvCxnSpPr>
          <p:nvPr/>
        </p:nvCxnSpPr>
        <p:spPr>
          <a:xfrm flipH="1">
            <a:off x="3652552" y="4225361"/>
            <a:ext cx="718703" cy="1096509"/>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8" name="テキスト ボックス 147">
            <a:extLst>
              <a:ext uri="{FF2B5EF4-FFF2-40B4-BE49-F238E27FC236}">
                <a16:creationId xmlns:a16="http://schemas.microsoft.com/office/drawing/2014/main" id="{7D0BF4C3-93BF-416A-B86F-1FCE3AA3BA9A}"/>
              </a:ext>
            </a:extLst>
          </p:cNvPr>
          <p:cNvSpPr txBox="1"/>
          <p:nvPr/>
        </p:nvSpPr>
        <p:spPr>
          <a:xfrm>
            <a:off x="3522000" y="4290338"/>
            <a:ext cx="709571" cy="215444"/>
          </a:xfrm>
          <a:prstGeom prst="rect">
            <a:avLst/>
          </a:prstGeom>
          <a:noFill/>
        </p:spPr>
        <p:txBody>
          <a:bodyPr wrap="square" rtlCol="0">
            <a:spAutoFit/>
          </a:bodyPr>
          <a:lstStyle/>
          <a:p>
            <a:r>
              <a:rPr kumimoji="1" lang="ja-JP" altLang="en-US" sz="800" dirty="0"/>
              <a:t>職員審査</a:t>
            </a:r>
          </a:p>
        </p:txBody>
      </p:sp>
      <p:sp>
        <p:nvSpPr>
          <p:cNvPr id="149" name="テキスト ボックス 148">
            <a:extLst>
              <a:ext uri="{FF2B5EF4-FFF2-40B4-BE49-F238E27FC236}">
                <a16:creationId xmlns:a16="http://schemas.microsoft.com/office/drawing/2014/main" id="{7EDF35EC-C1BF-4663-BF45-C861C41FFB2E}"/>
              </a:ext>
            </a:extLst>
          </p:cNvPr>
          <p:cNvSpPr txBox="1"/>
          <p:nvPr/>
        </p:nvSpPr>
        <p:spPr>
          <a:xfrm>
            <a:off x="3733614" y="4850374"/>
            <a:ext cx="709571" cy="338554"/>
          </a:xfrm>
          <a:prstGeom prst="rect">
            <a:avLst/>
          </a:prstGeom>
          <a:noFill/>
        </p:spPr>
        <p:txBody>
          <a:bodyPr wrap="square" rtlCol="0">
            <a:spAutoFit/>
          </a:bodyPr>
          <a:lstStyle/>
          <a:p>
            <a:r>
              <a:rPr lang="ja-JP" altLang="en-US" sz="800" dirty="0"/>
              <a:t>参加可否</a:t>
            </a:r>
            <a:endParaRPr lang="en-US" altLang="ja-JP" sz="800" dirty="0"/>
          </a:p>
          <a:p>
            <a:r>
              <a:rPr lang="ja-JP" altLang="en-US" sz="800" dirty="0"/>
              <a:t>入力</a:t>
            </a:r>
            <a:endParaRPr kumimoji="1" lang="ja-JP" altLang="en-US" sz="800" dirty="0"/>
          </a:p>
        </p:txBody>
      </p:sp>
      <p:sp>
        <p:nvSpPr>
          <p:cNvPr id="150" name="テキスト ボックス 149">
            <a:extLst>
              <a:ext uri="{FF2B5EF4-FFF2-40B4-BE49-F238E27FC236}">
                <a16:creationId xmlns:a16="http://schemas.microsoft.com/office/drawing/2014/main" id="{60A1F1CA-282E-44F5-ADC9-474A3F6C63E4}"/>
              </a:ext>
            </a:extLst>
          </p:cNvPr>
          <p:cNvSpPr txBox="1"/>
          <p:nvPr/>
        </p:nvSpPr>
        <p:spPr>
          <a:xfrm>
            <a:off x="6383028" y="3533426"/>
            <a:ext cx="589628" cy="215444"/>
          </a:xfrm>
          <a:prstGeom prst="rect">
            <a:avLst/>
          </a:prstGeom>
          <a:noFill/>
        </p:spPr>
        <p:txBody>
          <a:bodyPr wrap="square" rtlCol="0">
            <a:spAutoFit/>
          </a:bodyPr>
          <a:lstStyle/>
          <a:p>
            <a:r>
              <a:rPr kumimoji="1" lang="ja-JP" altLang="en-US" sz="800" dirty="0"/>
              <a:t>電話など</a:t>
            </a:r>
          </a:p>
        </p:txBody>
      </p:sp>
      <p:sp>
        <p:nvSpPr>
          <p:cNvPr id="82" name="正方形/長方形 81">
            <a:extLst>
              <a:ext uri="{FF2B5EF4-FFF2-40B4-BE49-F238E27FC236}">
                <a16:creationId xmlns:a16="http://schemas.microsoft.com/office/drawing/2014/main" id="{910725F1-C5E8-469D-B77F-2EAE62AA910E}"/>
              </a:ext>
            </a:extLst>
          </p:cNvPr>
          <p:cNvSpPr/>
          <p:nvPr/>
        </p:nvSpPr>
        <p:spPr>
          <a:xfrm>
            <a:off x="319195"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ポータルシステム上</a:t>
            </a:r>
            <a:endParaRPr kumimoji="1" lang="ja-JP" altLang="en-US" sz="1100" dirty="0">
              <a:solidFill>
                <a:schemeClr val="tx1"/>
              </a:solidFill>
            </a:endParaRPr>
          </a:p>
        </p:txBody>
      </p:sp>
      <p:sp>
        <p:nvSpPr>
          <p:cNvPr id="86" name="テキスト ボックス 85">
            <a:extLst>
              <a:ext uri="{FF2B5EF4-FFF2-40B4-BE49-F238E27FC236}">
                <a16:creationId xmlns:a16="http://schemas.microsoft.com/office/drawing/2014/main" id="{A9271461-4970-4B14-A9EB-4F6EF3DC005E}"/>
              </a:ext>
            </a:extLst>
          </p:cNvPr>
          <p:cNvSpPr txBox="1"/>
          <p:nvPr/>
        </p:nvSpPr>
        <p:spPr>
          <a:xfrm>
            <a:off x="438204" y="3856029"/>
            <a:ext cx="1276652" cy="369332"/>
          </a:xfrm>
          <a:prstGeom prst="rect">
            <a:avLst/>
          </a:prstGeom>
          <a:solidFill>
            <a:schemeClr val="bg1"/>
          </a:solidFill>
          <a:ln>
            <a:solidFill>
              <a:schemeClr val="accent1"/>
            </a:solidFill>
          </a:ln>
        </p:spPr>
        <p:txBody>
          <a:bodyPr wrap="square" rtlCol="0">
            <a:spAutoFit/>
          </a:bodyPr>
          <a:lstStyle/>
          <a:p>
            <a:r>
              <a:rPr kumimoji="1" lang="ja-JP" altLang="en-US" sz="900" dirty="0"/>
              <a:t>市民アカウント管理</a:t>
            </a:r>
            <a:endParaRPr kumimoji="1" lang="en-US" altLang="ja-JP" sz="900" dirty="0"/>
          </a:p>
          <a:p>
            <a:r>
              <a:rPr kumimoji="1" lang="ja-JP" altLang="en-US" sz="900" dirty="0"/>
              <a:t>事業者アカウント管理</a:t>
            </a:r>
            <a:endParaRPr kumimoji="1" lang="en-US" altLang="ja-JP" sz="900" dirty="0"/>
          </a:p>
        </p:txBody>
      </p:sp>
      <p:sp>
        <p:nvSpPr>
          <p:cNvPr id="87" name="テキスト ボックス 86">
            <a:extLst>
              <a:ext uri="{FF2B5EF4-FFF2-40B4-BE49-F238E27FC236}">
                <a16:creationId xmlns:a16="http://schemas.microsoft.com/office/drawing/2014/main" id="{58A5B949-D1BB-4DCC-8524-BAA5270062AF}"/>
              </a:ext>
            </a:extLst>
          </p:cNvPr>
          <p:cNvSpPr txBox="1"/>
          <p:nvPr/>
        </p:nvSpPr>
        <p:spPr>
          <a:xfrm>
            <a:off x="9711516" y="110068"/>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
        <p:nvSpPr>
          <p:cNvPr id="88" name="テキスト ボックス 87">
            <a:extLst>
              <a:ext uri="{FF2B5EF4-FFF2-40B4-BE49-F238E27FC236}">
                <a16:creationId xmlns:a16="http://schemas.microsoft.com/office/drawing/2014/main" id="{517C3577-442F-48B0-914D-72F65654C240}"/>
              </a:ext>
            </a:extLst>
          </p:cNvPr>
          <p:cNvSpPr txBox="1"/>
          <p:nvPr/>
        </p:nvSpPr>
        <p:spPr>
          <a:xfrm>
            <a:off x="5423615" y="3346469"/>
            <a:ext cx="709571" cy="215444"/>
          </a:xfrm>
          <a:prstGeom prst="rect">
            <a:avLst/>
          </a:prstGeom>
          <a:noFill/>
        </p:spPr>
        <p:txBody>
          <a:bodyPr wrap="square" rtlCol="0">
            <a:spAutoFit/>
          </a:bodyPr>
          <a:lstStyle/>
          <a:p>
            <a:r>
              <a:rPr kumimoji="1" lang="ja-JP" altLang="en-US" sz="800" dirty="0"/>
              <a:t>登録申請</a:t>
            </a:r>
          </a:p>
        </p:txBody>
      </p:sp>
    </p:spTree>
    <p:extLst>
      <p:ext uri="{BB962C8B-B14F-4D97-AF65-F5344CB8AC3E}">
        <p14:creationId xmlns:p14="http://schemas.microsoft.com/office/powerpoint/2010/main" val="14914115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77190" y="261396"/>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めざしたい姿</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4</a:t>
            </a:fld>
            <a:endParaRPr lang="ja-JP" altLang="en-US"/>
          </a:p>
        </p:txBody>
      </p:sp>
      <p:sp>
        <p:nvSpPr>
          <p:cNvPr id="8" name="テキスト ボックス 7">
            <a:extLst>
              <a:ext uri="{FF2B5EF4-FFF2-40B4-BE49-F238E27FC236}">
                <a16:creationId xmlns:a16="http://schemas.microsoft.com/office/drawing/2014/main" id="{8614B091-ECFB-4483-95CB-7D75D523557B}"/>
              </a:ext>
            </a:extLst>
          </p:cNvPr>
          <p:cNvSpPr txBox="1"/>
          <p:nvPr/>
        </p:nvSpPr>
        <p:spPr>
          <a:xfrm>
            <a:off x="124146" y="1060977"/>
            <a:ext cx="11982862" cy="4893647"/>
          </a:xfrm>
          <a:prstGeom prst="rect">
            <a:avLst/>
          </a:prstGeom>
          <a:noFill/>
        </p:spPr>
        <p:txBody>
          <a:bodyPr wrap="square" rtlCol="0">
            <a:spAutoFit/>
          </a:bodyPr>
          <a:lstStyle/>
          <a:p>
            <a:r>
              <a:rPr lang="ja-JP" altLang="en-US" sz="1400" b="1" dirty="0"/>
              <a:t>大まかな現在のシステムの構成及び導線は次スライド参照</a:t>
            </a:r>
            <a:endParaRPr lang="en-US" altLang="ja-JP" sz="1400" b="1" dirty="0"/>
          </a:p>
          <a:p>
            <a:endParaRPr lang="en-US" altLang="ja-JP" sz="1400" dirty="0"/>
          </a:p>
          <a:p>
            <a:r>
              <a:rPr lang="en-US" altLang="ja-JP" sz="1400" b="1" dirty="0"/>
              <a:t>【</a:t>
            </a:r>
            <a:r>
              <a:rPr lang="en-US" altLang="ja-JP" sz="1400" b="1" dirty="0" err="1"/>
              <a:t>AsIs</a:t>
            </a:r>
            <a:r>
              <a:rPr lang="ja-JP" altLang="en-US" sz="1400" b="1" dirty="0"/>
              <a:t>　</a:t>
            </a:r>
            <a:r>
              <a:rPr lang="en-US" altLang="ja-JP" sz="1400" b="1" dirty="0" err="1"/>
              <a:t>ToBe</a:t>
            </a:r>
            <a:r>
              <a:rPr lang="en-US" altLang="ja-JP" sz="1400" b="1" dirty="0"/>
              <a:t>】</a:t>
            </a:r>
          </a:p>
          <a:p>
            <a:endParaRPr lang="en-US" altLang="ja-JP" sz="1400" b="1" dirty="0"/>
          </a:p>
          <a:p>
            <a:r>
              <a:rPr lang="ja-JP" altLang="en-US" sz="1400" b="1" dirty="0"/>
              <a:t>　（</a:t>
            </a:r>
            <a:r>
              <a:rPr lang="en-US" altLang="ja-JP" sz="1400" b="1" dirty="0"/>
              <a:t>1</a:t>
            </a:r>
            <a:r>
              <a:rPr lang="ja-JP" altLang="en-US" sz="1400" b="1" dirty="0"/>
              <a:t>）　（</a:t>
            </a:r>
            <a:r>
              <a:rPr lang="en-US" altLang="ja-JP" sz="1400" b="1" dirty="0" err="1"/>
              <a:t>AsIS</a:t>
            </a:r>
            <a:r>
              <a:rPr lang="ja-JP" altLang="en-US" sz="1400" b="1" dirty="0"/>
              <a:t>）各ステークホルダにとってのタッチポイントがふじまどの各構成要素によって異なる。</a:t>
            </a:r>
            <a:endParaRPr lang="en-US" altLang="ja-JP" sz="1400" b="1" dirty="0"/>
          </a:p>
          <a:p>
            <a:r>
              <a:rPr lang="ja-JP" altLang="en-US" sz="1400" b="1" dirty="0"/>
              <a:t>　　　　⇒（</a:t>
            </a:r>
            <a:r>
              <a:rPr lang="en-US" altLang="ja-JP" sz="1400" b="1" dirty="0" err="1"/>
              <a:t>ToBe</a:t>
            </a:r>
            <a:r>
              <a:rPr lang="ja-JP" altLang="en-US" sz="1400" b="1" dirty="0"/>
              <a:t>）　タッチポイントを、ステークホルダごとに統一したい</a:t>
            </a:r>
            <a:endParaRPr lang="en-US" altLang="ja-JP" sz="1400" b="1" dirty="0"/>
          </a:p>
          <a:p>
            <a:r>
              <a:rPr lang="ja-JP" altLang="en-US" sz="1400" b="1" dirty="0"/>
              <a:t>　　　　　　　（例）市民は、</a:t>
            </a:r>
            <a:r>
              <a:rPr lang="en-US" altLang="ja-JP" sz="1400" b="1" dirty="0" err="1"/>
              <a:t>SalesForce</a:t>
            </a:r>
            <a:r>
              <a:rPr lang="ja-JP" altLang="en-US" sz="1400" b="1" dirty="0"/>
              <a:t>上に構築された市民マイページから、あらゆる手続き（行政手続き申請、公共施設予約、問い合わせなど）ができる。</a:t>
            </a:r>
            <a:endParaRPr lang="en-US" altLang="ja-JP" sz="1400" b="1" dirty="0"/>
          </a:p>
          <a:p>
            <a:r>
              <a:rPr lang="ja-JP" altLang="en-US" sz="1400" b="1" dirty="0"/>
              <a:t>　　　　　　　　　　職員は、</a:t>
            </a:r>
            <a:r>
              <a:rPr lang="en-US" altLang="ja-JP" sz="1400" b="1" dirty="0"/>
              <a:t>ServiceNow</a:t>
            </a:r>
            <a:r>
              <a:rPr lang="ja-JP" altLang="en-US" sz="1400" b="1" dirty="0"/>
              <a:t>上に構築された職員側画面上で、あらゆる手続きの審査、決裁、決定通知発出などができる。</a:t>
            </a:r>
            <a:endParaRPr lang="en-US" altLang="ja-JP" sz="1400" b="1" dirty="0"/>
          </a:p>
          <a:p>
            <a:endParaRPr lang="en-US" altLang="ja-JP" sz="1200" dirty="0"/>
          </a:p>
          <a:p>
            <a:endParaRPr lang="en-US" altLang="ja-JP" sz="1200" dirty="0"/>
          </a:p>
          <a:p>
            <a:r>
              <a:rPr lang="ja-JP" altLang="en-US" sz="1400" b="1" dirty="0"/>
              <a:t>　（</a:t>
            </a:r>
            <a:r>
              <a:rPr lang="en-US" altLang="ja-JP" sz="1400" b="1" dirty="0"/>
              <a:t>2</a:t>
            </a:r>
            <a:r>
              <a:rPr lang="ja-JP" altLang="en-US" sz="1400" b="1" dirty="0"/>
              <a:t>）　将来を見据えたライセンス調達の考え方の整理が必要。</a:t>
            </a:r>
            <a:endParaRPr lang="en-US" altLang="ja-JP" sz="1400" b="1" dirty="0"/>
          </a:p>
          <a:p>
            <a:r>
              <a:rPr lang="ja-JP" altLang="en-US" sz="1400" b="1" dirty="0"/>
              <a:t>　　　　（</a:t>
            </a:r>
            <a:r>
              <a:rPr lang="en-US" altLang="ja-JP" sz="1400" b="1" dirty="0" err="1"/>
              <a:t>AsIS</a:t>
            </a:r>
            <a:r>
              <a:rPr lang="ja-JP" altLang="en-US" sz="1400" b="1" dirty="0"/>
              <a:t>）各ふじまど構成要素ごとにライセンスを調達</a:t>
            </a:r>
            <a:endParaRPr lang="en-US" altLang="ja-JP" sz="1400" b="1" dirty="0"/>
          </a:p>
          <a:p>
            <a:r>
              <a:rPr lang="ja-JP" altLang="en-US" sz="1400" b="1" dirty="0"/>
              <a:t>　　　　⇒（</a:t>
            </a:r>
            <a:r>
              <a:rPr lang="en-US" altLang="ja-JP" sz="1400" b="1" dirty="0" err="1"/>
              <a:t>ToBe</a:t>
            </a:r>
            <a:r>
              <a:rPr lang="ja-JP" altLang="en-US" sz="1400" b="1" dirty="0"/>
              <a:t>）　ライセンスの調達を、ふじまど各機能を横ぐしを通して整理。</a:t>
            </a:r>
            <a:endParaRPr lang="en-US" altLang="ja-JP" sz="1400" b="1" dirty="0"/>
          </a:p>
          <a:p>
            <a:r>
              <a:rPr lang="ja-JP" altLang="en-US" sz="1400" b="1" dirty="0"/>
              <a:t>　　　　　　　（例）</a:t>
            </a:r>
            <a:r>
              <a:rPr lang="en-US" altLang="ja-JP" sz="1400" b="1" dirty="0"/>
              <a:t> </a:t>
            </a:r>
            <a:r>
              <a:rPr lang="en-US" altLang="ja-JP" sz="1400" b="1" dirty="0" err="1"/>
              <a:t>SalesForce</a:t>
            </a:r>
            <a:r>
              <a:rPr lang="ja-JP" altLang="en-US" sz="1400" b="1" dirty="0"/>
              <a:t>ライセンス　⇒　市民ユーザー、及び職員側のヘビーユーザー（各課に１～２、新規手続き作成用のライセンス）に用意。</a:t>
            </a:r>
            <a:endParaRPr lang="en-US" altLang="ja-JP" sz="1400" b="1" dirty="0"/>
          </a:p>
          <a:p>
            <a:r>
              <a:rPr lang="ja-JP" altLang="en-US" sz="1400" b="1" dirty="0"/>
              <a:t>　　　　　　　　　　</a:t>
            </a:r>
            <a:r>
              <a:rPr lang="en-US" altLang="ja-JP" sz="1400" b="1" dirty="0"/>
              <a:t>ServiceNow</a:t>
            </a:r>
            <a:r>
              <a:rPr lang="ja-JP" altLang="en-US" sz="1400" b="1" dirty="0"/>
              <a:t>ライセンス　⇒　将来的に、ライトユーザーも含めた全職員に用意。</a:t>
            </a:r>
            <a:endParaRPr lang="en-US" altLang="ja-JP" sz="1400" b="1" dirty="0"/>
          </a:p>
          <a:p>
            <a:endParaRPr lang="en-US" altLang="ja-JP" sz="1400" b="1" u="sng" dirty="0">
              <a:solidFill>
                <a:srgbClr val="FF0000"/>
              </a:solidFill>
            </a:endParaRPr>
          </a:p>
          <a:p>
            <a:r>
              <a:rPr lang="ja-JP" altLang="en-US" sz="1400" b="1" dirty="0"/>
              <a:t>　（</a:t>
            </a:r>
            <a:r>
              <a:rPr lang="en-US" altLang="ja-JP" sz="1400" b="1" dirty="0"/>
              <a:t>3</a:t>
            </a:r>
            <a:r>
              <a:rPr lang="ja-JP" altLang="en-US" sz="1400" b="1" dirty="0"/>
              <a:t>）　職員接続ネットワーク環境</a:t>
            </a:r>
            <a:endParaRPr lang="en-US" altLang="ja-JP" sz="1400" b="1" dirty="0"/>
          </a:p>
          <a:p>
            <a:r>
              <a:rPr lang="ja-JP" altLang="en-US" sz="1400" b="1" dirty="0"/>
              <a:t>　　　　（</a:t>
            </a:r>
            <a:r>
              <a:rPr lang="en-US" altLang="ja-JP" sz="1400" b="1" dirty="0" err="1"/>
              <a:t>AsIS</a:t>
            </a:r>
            <a:r>
              <a:rPr lang="ja-JP" altLang="en-US" sz="1400" b="1" dirty="0"/>
              <a:t>）　</a:t>
            </a:r>
            <a:r>
              <a:rPr lang="en-US" altLang="ja-JP" sz="1400" b="1" dirty="0"/>
              <a:t>ServiceNow</a:t>
            </a:r>
            <a:r>
              <a:rPr lang="ja-JP" altLang="en-US" sz="1400" b="1" dirty="0"/>
              <a:t>には</a:t>
            </a:r>
            <a:r>
              <a:rPr lang="en-US" altLang="ja-JP" sz="1400" b="1" dirty="0"/>
              <a:t>LGWAN</a:t>
            </a:r>
            <a:r>
              <a:rPr lang="ja-JP" altLang="en-US" sz="1400" b="1" dirty="0"/>
              <a:t>環境から接続できるが、</a:t>
            </a:r>
            <a:r>
              <a:rPr lang="en-US" altLang="ja-JP" sz="1400" b="1" dirty="0" err="1"/>
              <a:t>SalesForce</a:t>
            </a:r>
            <a:r>
              <a:rPr lang="ja-JP" altLang="en-US" sz="1400" b="1" dirty="0"/>
              <a:t>はインターネット環境からのみの接続で、作業領域が分断されている。</a:t>
            </a:r>
            <a:endParaRPr lang="en-US" altLang="ja-JP" sz="1400" b="1" dirty="0"/>
          </a:p>
          <a:p>
            <a:r>
              <a:rPr lang="ja-JP" altLang="en-US" sz="1400" b="1" dirty="0"/>
              <a:t>　　　　⇒（</a:t>
            </a:r>
            <a:r>
              <a:rPr lang="en-US" altLang="ja-JP" sz="1400" b="1" dirty="0" err="1"/>
              <a:t>ToBe</a:t>
            </a:r>
            <a:r>
              <a:rPr lang="ja-JP" altLang="en-US" sz="1400" b="1" dirty="0"/>
              <a:t>）　「（</a:t>
            </a:r>
            <a:r>
              <a:rPr lang="en-US" altLang="ja-JP" sz="1400" b="1" dirty="0"/>
              <a:t>1</a:t>
            </a:r>
            <a:r>
              <a:rPr lang="ja-JP" altLang="en-US" sz="1400" b="1" dirty="0"/>
              <a:t>）」の整理を行うことにより、職員側が当面の間（</a:t>
            </a:r>
            <a:r>
              <a:rPr lang="en-US" altLang="ja-JP" sz="1400" b="1" dirty="0"/>
              <a:t>α´</a:t>
            </a:r>
            <a:r>
              <a:rPr lang="ja-JP" altLang="en-US" sz="1400" b="1" dirty="0"/>
              <a:t>　</a:t>
            </a:r>
            <a:r>
              <a:rPr lang="en-US" altLang="ja-JP" sz="1400" b="1" dirty="0"/>
              <a:t>or</a:t>
            </a:r>
            <a:r>
              <a:rPr lang="ja-JP" altLang="en-US" sz="1400" b="1" dirty="0"/>
              <a:t>　</a:t>
            </a:r>
            <a:r>
              <a:rPr lang="en-US" altLang="ja-JP" sz="1400" b="1" dirty="0"/>
              <a:t>β´</a:t>
            </a:r>
            <a:r>
              <a:rPr lang="ja-JP" altLang="en-US" sz="1400" b="1" dirty="0"/>
              <a:t>モデルに移行するまでの間）、職員がふじまどの仕事を</a:t>
            </a:r>
            <a:r>
              <a:rPr lang="en-US" altLang="ja-JP" sz="1400" b="1" dirty="0"/>
              <a:t>LGWAN</a:t>
            </a:r>
            <a:r>
              <a:rPr lang="ja-JP" altLang="en-US" sz="1400" b="1" dirty="0"/>
              <a:t>環境から行える。</a:t>
            </a:r>
            <a:endParaRPr lang="en-US" altLang="ja-JP" sz="1400" b="1" dirty="0"/>
          </a:p>
          <a:p>
            <a:endParaRPr lang="en-US" altLang="ja-JP" sz="1400" b="1" u="sng" dirty="0">
              <a:solidFill>
                <a:srgbClr val="FF0000"/>
              </a:solidFill>
            </a:endParaRPr>
          </a:p>
          <a:p>
            <a:endParaRPr lang="en-US" altLang="ja-JP" b="1" u="sng" dirty="0">
              <a:solidFill>
                <a:srgbClr val="FF0000"/>
              </a:solidFill>
            </a:endParaRPr>
          </a:p>
          <a:p>
            <a:r>
              <a:rPr lang="ja-JP" altLang="en-US" b="1" u="sng" dirty="0">
                <a:solidFill>
                  <a:srgbClr val="FF0000"/>
                </a:solidFill>
              </a:rPr>
              <a:t>ＴｏＢｅ像のイメージ図は次スライドのとおり</a:t>
            </a:r>
            <a:endParaRPr lang="en-US" altLang="ja-JP" b="1" u="sng" dirty="0">
              <a:solidFill>
                <a:srgbClr val="FF0000"/>
              </a:solidFill>
            </a:endParaRPr>
          </a:p>
        </p:txBody>
      </p:sp>
      <p:sp>
        <p:nvSpPr>
          <p:cNvPr id="9" name="テキスト ボックス 8">
            <a:extLst>
              <a:ext uri="{FF2B5EF4-FFF2-40B4-BE49-F238E27FC236}">
                <a16:creationId xmlns:a16="http://schemas.microsoft.com/office/drawing/2014/main" id="{939254A9-DC85-4B0D-934C-B3F3D784CF6B}"/>
              </a:ext>
            </a:extLst>
          </p:cNvPr>
          <p:cNvSpPr txBox="1"/>
          <p:nvPr/>
        </p:nvSpPr>
        <p:spPr>
          <a:xfrm>
            <a:off x="9711516" y="110068"/>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Tree>
    <p:extLst>
      <p:ext uri="{BB962C8B-B14F-4D97-AF65-F5344CB8AC3E}">
        <p14:creationId xmlns:p14="http://schemas.microsoft.com/office/powerpoint/2010/main" val="3296878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正方形/長方形 91">
            <a:extLst>
              <a:ext uri="{FF2B5EF4-FFF2-40B4-BE49-F238E27FC236}">
                <a16:creationId xmlns:a16="http://schemas.microsoft.com/office/drawing/2014/main" id="{799C5B23-A784-4299-860C-B861DCC44D1B}"/>
              </a:ext>
            </a:extLst>
          </p:cNvPr>
          <p:cNvSpPr/>
          <p:nvPr/>
        </p:nvSpPr>
        <p:spPr>
          <a:xfrm>
            <a:off x="6986594" y="3344222"/>
            <a:ext cx="5119681" cy="1401915"/>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正方形/長方形 90">
            <a:extLst>
              <a:ext uri="{FF2B5EF4-FFF2-40B4-BE49-F238E27FC236}">
                <a16:creationId xmlns:a16="http://schemas.microsoft.com/office/drawing/2014/main" id="{C681900A-6A7C-4234-B762-609522198B44}"/>
              </a:ext>
            </a:extLst>
          </p:cNvPr>
          <p:cNvSpPr/>
          <p:nvPr/>
        </p:nvSpPr>
        <p:spPr>
          <a:xfrm>
            <a:off x="138545" y="3241599"/>
            <a:ext cx="4988803" cy="1331224"/>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正方形/長方形 85">
            <a:extLst>
              <a:ext uri="{FF2B5EF4-FFF2-40B4-BE49-F238E27FC236}">
                <a16:creationId xmlns:a16="http://schemas.microsoft.com/office/drawing/2014/main" id="{A4ACB853-3A7E-415D-9205-8BBEA19CBBFD}"/>
              </a:ext>
            </a:extLst>
          </p:cNvPr>
          <p:cNvSpPr/>
          <p:nvPr/>
        </p:nvSpPr>
        <p:spPr>
          <a:xfrm>
            <a:off x="138545" y="4746137"/>
            <a:ext cx="11967730" cy="1418012"/>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正方形/長方形 56">
            <a:extLst>
              <a:ext uri="{FF2B5EF4-FFF2-40B4-BE49-F238E27FC236}">
                <a16:creationId xmlns:a16="http://schemas.microsoft.com/office/drawing/2014/main" id="{9D092813-CCC3-43C0-8C23-934E01ED4DB0}"/>
              </a:ext>
            </a:extLst>
          </p:cNvPr>
          <p:cNvSpPr/>
          <p:nvPr/>
        </p:nvSpPr>
        <p:spPr>
          <a:xfrm>
            <a:off x="7226023"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施設予約システム上</a:t>
            </a:r>
            <a:endParaRPr kumimoji="1" lang="ja-JP" altLang="en-US" sz="1100" dirty="0">
              <a:solidFill>
                <a:schemeClr val="tx1"/>
              </a:solidFill>
            </a:endParaRPr>
          </a:p>
        </p:txBody>
      </p:sp>
      <p:sp>
        <p:nvSpPr>
          <p:cNvPr id="103" name="正方形/長方形 102">
            <a:extLst>
              <a:ext uri="{FF2B5EF4-FFF2-40B4-BE49-F238E27FC236}">
                <a16:creationId xmlns:a16="http://schemas.microsoft.com/office/drawing/2014/main" id="{A1D4628E-0F67-44BF-83A7-49FAB9ACB6F9}"/>
              </a:ext>
            </a:extLst>
          </p:cNvPr>
          <p:cNvSpPr/>
          <p:nvPr/>
        </p:nvSpPr>
        <p:spPr>
          <a:xfrm>
            <a:off x="9225287" y="3457645"/>
            <a:ext cx="2700013"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コンタクトセンターシステム上</a:t>
            </a:r>
            <a:endParaRPr kumimoji="1" lang="ja-JP" altLang="en-US" sz="1100" dirty="0">
              <a:solidFill>
                <a:schemeClr val="tx1"/>
              </a:solidFill>
            </a:endParaRPr>
          </a:p>
        </p:txBody>
      </p:sp>
      <p:sp>
        <p:nvSpPr>
          <p:cNvPr id="99" name="正方形/長方形 98">
            <a:extLst>
              <a:ext uri="{FF2B5EF4-FFF2-40B4-BE49-F238E27FC236}">
                <a16:creationId xmlns:a16="http://schemas.microsoft.com/office/drawing/2014/main" id="{810BF88B-9CA2-46F8-B9CC-5FE2060F0D92}"/>
              </a:ext>
            </a:extLst>
          </p:cNvPr>
          <p:cNvSpPr/>
          <p:nvPr/>
        </p:nvSpPr>
        <p:spPr>
          <a:xfrm>
            <a:off x="138545" y="1496291"/>
            <a:ext cx="11967730" cy="1753674"/>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00BAA147-447E-4F01-A9CF-DEA628890F06}"/>
              </a:ext>
            </a:extLst>
          </p:cNvPr>
          <p:cNvSpPr/>
          <p:nvPr/>
        </p:nvSpPr>
        <p:spPr>
          <a:xfrm>
            <a:off x="239388" y="1751368"/>
            <a:ext cx="11685911" cy="1379568"/>
          </a:xfrm>
          <a:prstGeom prst="rect">
            <a:avLst/>
          </a:prstGeom>
          <a:solidFill>
            <a:schemeClr val="accent6">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rPr>
              <a:t>『</a:t>
            </a:r>
            <a:r>
              <a:rPr lang="ja-JP" altLang="en-US" sz="1100" dirty="0">
                <a:solidFill>
                  <a:schemeClr val="tx1"/>
                </a:solidFill>
              </a:rPr>
              <a:t>ふじまど</a:t>
            </a:r>
            <a:r>
              <a:rPr lang="en-US" altLang="ja-JP" sz="1100" dirty="0">
                <a:solidFill>
                  <a:schemeClr val="tx1"/>
                </a:solidFill>
              </a:rPr>
              <a:t>』</a:t>
            </a:r>
            <a:r>
              <a:rPr lang="ja-JP" altLang="en-US" sz="1100" dirty="0">
                <a:solidFill>
                  <a:schemeClr val="tx1"/>
                </a:solidFill>
              </a:rPr>
              <a:t>　市民側マイページ（市民・事業者など）</a:t>
            </a:r>
            <a:endParaRPr lang="en-US" altLang="ja-JP" sz="1100" dirty="0">
              <a:solidFill>
                <a:schemeClr val="tx1"/>
              </a:solidFill>
            </a:endParaRPr>
          </a:p>
          <a:p>
            <a:r>
              <a:rPr lang="en-US" altLang="ja-JP" sz="1100" b="1" dirty="0">
                <a:solidFill>
                  <a:srgbClr val="FF0000"/>
                </a:solidFill>
              </a:rPr>
              <a:t>【</a:t>
            </a:r>
            <a:r>
              <a:rPr kumimoji="1" lang="ja-JP" altLang="en-US" sz="1100" b="1" dirty="0">
                <a:solidFill>
                  <a:srgbClr val="FF0000"/>
                </a:solidFill>
              </a:rPr>
              <a:t>インターネット環境から操作</a:t>
            </a:r>
            <a:r>
              <a:rPr kumimoji="1" lang="en-US" altLang="ja-JP" sz="1100" b="1" dirty="0">
                <a:solidFill>
                  <a:srgbClr val="FF0000"/>
                </a:solidFill>
              </a:rPr>
              <a:t>】</a:t>
            </a:r>
            <a:endParaRPr kumimoji="1" lang="ja-JP" altLang="en-US" sz="1100" b="1" dirty="0">
              <a:solidFill>
                <a:srgbClr val="FF0000"/>
              </a:solidFill>
            </a:endParaRPr>
          </a:p>
          <a:p>
            <a:endParaRPr kumimoji="1" lang="ja-JP" altLang="en-US" sz="1100" dirty="0">
              <a:solidFill>
                <a:schemeClr val="tx1"/>
              </a:solidFill>
            </a:endParaRPr>
          </a:p>
        </p:txBody>
      </p:sp>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めざしたい姿（イメージ）</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5</a:t>
            </a:fld>
            <a:endParaRPr lang="ja-JP" altLang="en-US"/>
          </a:p>
        </p:txBody>
      </p:sp>
      <p:sp>
        <p:nvSpPr>
          <p:cNvPr id="7" name="四角形: 角を丸くする 6">
            <a:extLst>
              <a:ext uri="{FF2B5EF4-FFF2-40B4-BE49-F238E27FC236}">
                <a16:creationId xmlns:a16="http://schemas.microsoft.com/office/drawing/2014/main" id="{FE919F9A-027F-4602-9EAE-1129A0A686A0}"/>
              </a:ext>
            </a:extLst>
          </p:cNvPr>
          <p:cNvSpPr/>
          <p:nvPr/>
        </p:nvSpPr>
        <p:spPr>
          <a:xfrm>
            <a:off x="3945751" y="806645"/>
            <a:ext cx="1758461"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市民・団体</a:t>
            </a:r>
          </a:p>
        </p:txBody>
      </p:sp>
      <p:sp>
        <p:nvSpPr>
          <p:cNvPr id="12" name="テキスト ボックス 11">
            <a:extLst>
              <a:ext uri="{FF2B5EF4-FFF2-40B4-BE49-F238E27FC236}">
                <a16:creationId xmlns:a16="http://schemas.microsoft.com/office/drawing/2014/main" id="{34B626DC-6262-4AF1-A055-F17CD8BE05B6}"/>
              </a:ext>
            </a:extLst>
          </p:cNvPr>
          <p:cNvSpPr txBox="1"/>
          <p:nvPr/>
        </p:nvSpPr>
        <p:spPr>
          <a:xfrm>
            <a:off x="1663719" y="2263642"/>
            <a:ext cx="1742563" cy="230832"/>
          </a:xfrm>
          <a:prstGeom prst="rect">
            <a:avLst/>
          </a:prstGeom>
          <a:solidFill>
            <a:schemeClr val="bg1"/>
          </a:solidFill>
          <a:ln>
            <a:solidFill>
              <a:schemeClr val="accent1"/>
            </a:solidFill>
          </a:ln>
        </p:spPr>
        <p:txBody>
          <a:bodyPr wrap="square" rtlCol="0">
            <a:spAutoFit/>
          </a:bodyPr>
          <a:lstStyle/>
          <a:p>
            <a:r>
              <a:rPr lang="ja-JP" altLang="en-US" sz="900" dirty="0"/>
              <a:t>行政手続き申請・窓口来庁予約</a:t>
            </a:r>
            <a:endParaRPr kumimoji="1" lang="ja-JP" altLang="en-US" sz="900" dirty="0"/>
          </a:p>
        </p:txBody>
      </p:sp>
      <p:sp>
        <p:nvSpPr>
          <p:cNvPr id="13" name="テキスト ボックス 12">
            <a:extLst>
              <a:ext uri="{FF2B5EF4-FFF2-40B4-BE49-F238E27FC236}">
                <a16:creationId xmlns:a16="http://schemas.microsoft.com/office/drawing/2014/main" id="{029AA290-8C99-49C6-B539-858FDF73EC13}"/>
              </a:ext>
            </a:extLst>
          </p:cNvPr>
          <p:cNvSpPr txBox="1"/>
          <p:nvPr/>
        </p:nvSpPr>
        <p:spPr>
          <a:xfrm>
            <a:off x="9356967" y="2268105"/>
            <a:ext cx="2188487" cy="230832"/>
          </a:xfrm>
          <a:prstGeom prst="rect">
            <a:avLst/>
          </a:prstGeom>
          <a:solidFill>
            <a:schemeClr val="bg1"/>
          </a:solidFill>
          <a:ln>
            <a:solidFill>
              <a:schemeClr val="accent1"/>
            </a:solidFill>
          </a:ln>
        </p:spPr>
        <p:txBody>
          <a:bodyPr wrap="square" rtlCol="0">
            <a:spAutoFit/>
          </a:bodyPr>
          <a:lstStyle/>
          <a:p>
            <a:r>
              <a:rPr lang="ja-JP" altLang="en-US" sz="900" dirty="0"/>
              <a:t>問い合わせ</a:t>
            </a:r>
            <a:r>
              <a:rPr kumimoji="1" lang="ja-JP" altLang="en-US" sz="900" dirty="0"/>
              <a:t>（都度、回答先メアド入力）</a:t>
            </a:r>
          </a:p>
        </p:txBody>
      </p:sp>
      <p:sp>
        <p:nvSpPr>
          <p:cNvPr id="14" name="テキスト ボックス 13">
            <a:extLst>
              <a:ext uri="{FF2B5EF4-FFF2-40B4-BE49-F238E27FC236}">
                <a16:creationId xmlns:a16="http://schemas.microsoft.com/office/drawing/2014/main" id="{E36DFFA0-7E4C-403D-BC6F-0FD23E1F4960}"/>
              </a:ext>
            </a:extLst>
          </p:cNvPr>
          <p:cNvSpPr txBox="1"/>
          <p:nvPr/>
        </p:nvSpPr>
        <p:spPr>
          <a:xfrm>
            <a:off x="6448084" y="2268105"/>
            <a:ext cx="902693" cy="230832"/>
          </a:xfrm>
          <a:prstGeom prst="rect">
            <a:avLst/>
          </a:prstGeom>
          <a:solidFill>
            <a:schemeClr val="bg1"/>
          </a:solidFill>
          <a:ln>
            <a:solidFill>
              <a:schemeClr val="accent1"/>
            </a:solidFill>
          </a:ln>
        </p:spPr>
        <p:txBody>
          <a:bodyPr wrap="square" rtlCol="0">
            <a:spAutoFit/>
          </a:bodyPr>
          <a:lstStyle/>
          <a:p>
            <a:r>
              <a:rPr lang="ja-JP" altLang="en-US" sz="900" dirty="0"/>
              <a:t>施設利用予約</a:t>
            </a:r>
            <a:endParaRPr kumimoji="1" lang="ja-JP" altLang="en-US" sz="900" dirty="0"/>
          </a:p>
        </p:txBody>
      </p:sp>
      <p:sp>
        <p:nvSpPr>
          <p:cNvPr id="18" name="テキスト ボックス 17">
            <a:extLst>
              <a:ext uri="{FF2B5EF4-FFF2-40B4-BE49-F238E27FC236}">
                <a16:creationId xmlns:a16="http://schemas.microsoft.com/office/drawing/2014/main" id="{33AE81C7-F98D-40C7-8BC6-1147AA09B566}"/>
              </a:ext>
            </a:extLst>
          </p:cNvPr>
          <p:cNvSpPr txBox="1"/>
          <p:nvPr/>
        </p:nvSpPr>
        <p:spPr>
          <a:xfrm>
            <a:off x="3460913" y="2263297"/>
            <a:ext cx="1407439" cy="230832"/>
          </a:xfrm>
          <a:prstGeom prst="rect">
            <a:avLst/>
          </a:prstGeom>
          <a:solidFill>
            <a:schemeClr val="bg1"/>
          </a:solidFill>
          <a:ln>
            <a:solidFill>
              <a:schemeClr val="accent1"/>
            </a:solidFill>
          </a:ln>
        </p:spPr>
        <p:txBody>
          <a:bodyPr wrap="square" rtlCol="0">
            <a:spAutoFit/>
          </a:bodyPr>
          <a:lstStyle/>
          <a:p>
            <a:r>
              <a:rPr lang="ja-JP" altLang="en-US" sz="900" dirty="0"/>
              <a:t>イベント参加申込み</a:t>
            </a:r>
            <a:endParaRPr kumimoji="1" lang="ja-JP" altLang="en-US" sz="900" dirty="0"/>
          </a:p>
        </p:txBody>
      </p:sp>
      <p:sp>
        <p:nvSpPr>
          <p:cNvPr id="19" name="正方形/長方形 18">
            <a:extLst>
              <a:ext uri="{FF2B5EF4-FFF2-40B4-BE49-F238E27FC236}">
                <a16:creationId xmlns:a16="http://schemas.microsoft.com/office/drawing/2014/main" id="{C5F04F8B-1B7C-45C9-B75D-EC9A57706960}"/>
              </a:ext>
            </a:extLst>
          </p:cNvPr>
          <p:cNvSpPr/>
          <p:nvPr/>
        </p:nvSpPr>
        <p:spPr>
          <a:xfrm>
            <a:off x="239388" y="4879069"/>
            <a:ext cx="11713224" cy="1123946"/>
          </a:xfrm>
          <a:prstGeom prst="rect">
            <a:avLst/>
          </a:prstGeom>
          <a:solidFill>
            <a:schemeClr val="accent4">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rPr>
              <a:t>『</a:t>
            </a:r>
            <a:r>
              <a:rPr lang="ja-JP" altLang="en-US" sz="1100" dirty="0">
                <a:solidFill>
                  <a:schemeClr val="tx1"/>
                </a:solidFill>
              </a:rPr>
              <a:t>ふじまど</a:t>
            </a:r>
            <a:r>
              <a:rPr lang="en-US" altLang="ja-JP" sz="1100" dirty="0">
                <a:solidFill>
                  <a:schemeClr val="tx1"/>
                </a:solidFill>
              </a:rPr>
              <a:t>』</a:t>
            </a:r>
            <a:r>
              <a:rPr lang="ja-JP" altLang="en-US" sz="1100" dirty="0">
                <a:solidFill>
                  <a:schemeClr val="tx1"/>
                </a:solidFill>
              </a:rPr>
              <a:t>　職員画面</a:t>
            </a:r>
            <a:endParaRPr lang="en-US" altLang="ja-JP" sz="1100" dirty="0">
              <a:solidFill>
                <a:schemeClr val="tx1"/>
              </a:solidFill>
            </a:endParaRPr>
          </a:p>
          <a:p>
            <a:r>
              <a:rPr lang="en-US" altLang="ja-JP" sz="1100" b="1" dirty="0">
                <a:solidFill>
                  <a:srgbClr val="0070C0"/>
                </a:solidFill>
              </a:rPr>
              <a:t>【LGWAN</a:t>
            </a:r>
            <a:r>
              <a:rPr kumimoji="1" lang="ja-JP" altLang="en-US" sz="1100" b="1" dirty="0">
                <a:solidFill>
                  <a:srgbClr val="0070C0"/>
                </a:solidFill>
              </a:rPr>
              <a:t>環境から操作</a:t>
            </a:r>
            <a:r>
              <a:rPr kumimoji="1" lang="en-US" altLang="ja-JP" sz="1100" b="1" dirty="0">
                <a:solidFill>
                  <a:srgbClr val="0070C0"/>
                </a:solidFill>
              </a:rPr>
              <a:t>】</a:t>
            </a:r>
          </a:p>
          <a:p>
            <a:r>
              <a:rPr kumimoji="1" lang="ja-JP" altLang="en-US" sz="800" b="1" dirty="0">
                <a:solidFill>
                  <a:srgbClr val="0070C0"/>
                </a:solidFill>
              </a:rPr>
              <a:t>（両備システムズの無害化</a:t>
            </a:r>
            <a:r>
              <a:rPr kumimoji="1" lang="en-US" altLang="ja-JP" sz="800" b="1" dirty="0">
                <a:solidFill>
                  <a:srgbClr val="0070C0"/>
                </a:solidFill>
              </a:rPr>
              <a:t>ASP</a:t>
            </a:r>
            <a:r>
              <a:rPr kumimoji="1" lang="ja-JP" altLang="en-US" sz="800" b="1" dirty="0">
                <a:solidFill>
                  <a:srgbClr val="0070C0"/>
                </a:solidFill>
              </a:rPr>
              <a:t>サービスを利用</a:t>
            </a:r>
            <a:r>
              <a:rPr lang="ja-JP" altLang="en-US" sz="800" b="1" dirty="0">
                <a:solidFill>
                  <a:srgbClr val="0070C0"/>
                </a:solidFill>
              </a:rPr>
              <a:t>）</a:t>
            </a:r>
            <a:endParaRPr kumimoji="1" lang="ja-JP" altLang="en-US" sz="800" b="1" dirty="0">
              <a:solidFill>
                <a:srgbClr val="0070C0"/>
              </a:solidFill>
            </a:endParaRPr>
          </a:p>
          <a:p>
            <a:endParaRPr kumimoji="1" lang="ja-JP" altLang="en-US" sz="1100" dirty="0">
              <a:solidFill>
                <a:schemeClr val="tx1"/>
              </a:solidFill>
            </a:endParaRPr>
          </a:p>
        </p:txBody>
      </p:sp>
      <p:sp>
        <p:nvSpPr>
          <p:cNvPr id="11" name="四角形: 角を丸くする 10">
            <a:extLst>
              <a:ext uri="{FF2B5EF4-FFF2-40B4-BE49-F238E27FC236}">
                <a16:creationId xmlns:a16="http://schemas.microsoft.com/office/drawing/2014/main" id="{DA68B64F-D0D8-462F-83B5-DB21F7C32CAF}"/>
              </a:ext>
            </a:extLst>
          </p:cNvPr>
          <p:cNvSpPr/>
          <p:nvPr/>
        </p:nvSpPr>
        <p:spPr>
          <a:xfrm>
            <a:off x="3074782" y="6233502"/>
            <a:ext cx="2868633"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市職員・指定管理者職員</a:t>
            </a:r>
          </a:p>
        </p:txBody>
      </p:sp>
      <p:sp>
        <p:nvSpPr>
          <p:cNvPr id="21" name="テキスト ボックス 20">
            <a:extLst>
              <a:ext uri="{FF2B5EF4-FFF2-40B4-BE49-F238E27FC236}">
                <a16:creationId xmlns:a16="http://schemas.microsoft.com/office/drawing/2014/main" id="{DB7B1509-B07E-485C-A6B3-7EE0102249C0}"/>
              </a:ext>
            </a:extLst>
          </p:cNvPr>
          <p:cNvSpPr txBox="1"/>
          <p:nvPr/>
        </p:nvSpPr>
        <p:spPr>
          <a:xfrm>
            <a:off x="5189776" y="2268105"/>
            <a:ext cx="1145870" cy="230832"/>
          </a:xfrm>
          <a:prstGeom prst="rect">
            <a:avLst/>
          </a:prstGeom>
          <a:solidFill>
            <a:schemeClr val="bg1"/>
          </a:solidFill>
          <a:ln>
            <a:solidFill>
              <a:schemeClr val="accent1"/>
            </a:solidFill>
          </a:ln>
        </p:spPr>
        <p:txBody>
          <a:bodyPr wrap="square" rtlCol="0">
            <a:spAutoFit/>
          </a:bodyPr>
          <a:lstStyle/>
          <a:p>
            <a:r>
              <a:rPr lang="ja-JP" altLang="en-US" sz="900" dirty="0"/>
              <a:t>新規利用登録</a:t>
            </a:r>
            <a:endParaRPr kumimoji="1" lang="ja-JP" altLang="en-US" sz="900" dirty="0"/>
          </a:p>
        </p:txBody>
      </p:sp>
      <p:sp>
        <p:nvSpPr>
          <p:cNvPr id="23" name="四角形: 角を丸くする 22">
            <a:extLst>
              <a:ext uri="{FF2B5EF4-FFF2-40B4-BE49-F238E27FC236}">
                <a16:creationId xmlns:a16="http://schemas.microsoft.com/office/drawing/2014/main" id="{BE1701F5-3A6A-41D8-8845-070A3DD910F6}"/>
              </a:ext>
            </a:extLst>
          </p:cNvPr>
          <p:cNvSpPr/>
          <p:nvPr/>
        </p:nvSpPr>
        <p:spPr>
          <a:xfrm>
            <a:off x="6248587" y="6233502"/>
            <a:ext cx="2042743"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指定管理者職員</a:t>
            </a:r>
          </a:p>
        </p:txBody>
      </p:sp>
      <p:sp>
        <p:nvSpPr>
          <p:cNvPr id="24" name="テキスト ボックス 23">
            <a:extLst>
              <a:ext uri="{FF2B5EF4-FFF2-40B4-BE49-F238E27FC236}">
                <a16:creationId xmlns:a16="http://schemas.microsoft.com/office/drawing/2014/main" id="{C624ED5B-3D0B-4352-8A8E-04C9F1DCF7CC}"/>
              </a:ext>
            </a:extLst>
          </p:cNvPr>
          <p:cNvSpPr txBox="1"/>
          <p:nvPr/>
        </p:nvSpPr>
        <p:spPr>
          <a:xfrm>
            <a:off x="2658790" y="5427374"/>
            <a:ext cx="1742563" cy="507831"/>
          </a:xfrm>
          <a:prstGeom prst="rect">
            <a:avLst/>
          </a:prstGeom>
          <a:solidFill>
            <a:schemeClr val="bg1"/>
          </a:solidFill>
          <a:ln>
            <a:solidFill>
              <a:schemeClr val="accent1"/>
            </a:solidFill>
          </a:ln>
        </p:spPr>
        <p:txBody>
          <a:bodyPr wrap="square" rtlCol="0">
            <a:spAutoFit/>
          </a:bodyPr>
          <a:lstStyle/>
          <a:p>
            <a:r>
              <a:rPr lang="ja-JP" altLang="en-US" sz="900" dirty="0"/>
              <a:t>・行政手続き申請受付、審査</a:t>
            </a:r>
            <a:endParaRPr lang="en-US" altLang="ja-JP" sz="900" dirty="0"/>
          </a:p>
          <a:p>
            <a:r>
              <a:rPr lang="ja-JP" altLang="en-US" sz="900" dirty="0"/>
              <a:t>・イベント申込み受付</a:t>
            </a:r>
            <a:endParaRPr lang="en-US" altLang="ja-JP" sz="900" dirty="0"/>
          </a:p>
          <a:p>
            <a:r>
              <a:rPr kumimoji="1" lang="ja-JP" altLang="en-US" sz="900" dirty="0"/>
              <a:t>・窓口来庁予約受付</a:t>
            </a:r>
          </a:p>
        </p:txBody>
      </p:sp>
      <p:sp>
        <p:nvSpPr>
          <p:cNvPr id="25" name="テキスト ボックス 24">
            <a:extLst>
              <a:ext uri="{FF2B5EF4-FFF2-40B4-BE49-F238E27FC236}">
                <a16:creationId xmlns:a16="http://schemas.microsoft.com/office/drawing/2014/main" id="{749C9E44-B8F3-472E-A9C5-0BE0CE1DA735}"/>
              </a:ext>
            </a:extLst>
          </p:cNvPr>
          <p:cNvSpPr txBox="1"/>
          <p:nvPr/>
        </p:nvSpPr>
        <p:spPr>
          <a:xfrm>
            <a:off x="923701" y="5424227"/>
            <a:ext cx="1550824" cy="507831"/>
          </a:xfrm>
          <a:prstGeom prst="rect">
            <a:avLst/>
          </a:prstGeom>
          <a:solidFill>
            <a:schemeClr val="bg1"/>
          </a:solidFill>
          <a:ln>
            <a:solidFill>
              <a:schemeClr val="accent1"/>
            </a:solidFill>
          </a:ln>
        </p:spPr>
        <p:txBody>
          <a:bodyPr wrap="square" rtlCol="0">
            <a:spAutoFit/>
          </a:bodyPr>
          <a:lstStyle/>
          <a:p>
            <a:r>
              <a:rPr kumimoji="1" lang="ja-JP" altLang="en-US" sz="900" dirty="0"/>
              <a:t>・新規行政手続き作成</a:t>
            </a:r>
            <a:endParaRPr kumimoji="1" lang="en-US" altLang="ja-JP" sz="900" dirty="0"/>
          </a:p>
          <a:p>
            <a:r>
              <a:rPr lang="ja-JP" altLang="en-US" sz="900" dirty="0"/>
              <a:t>・新規窓口予約枠作成</a:t>
            </a:r>
            <a:endParaRPr kumimoji="1" lang="en-US" altLang="ja-JP" sz="900" dirty="0"/>
          </a:p>
          <a:p>
            <a:r>
              <a:rPr lang="ja-JP" altLang="en-US" sz="900" dirty="0"/>
              <a:t>・新規イベント作成</a:t>
            </a:r>
            <a:endParaRPr kumimoji="1" lang="ja-JP" altLang="en-US" sz="900" dirty="0"/>
          </a:p>
        </p:txBody>
      </p:sp>
      <p:cxnSp>
        <p:nvCxnSpPr>
          <p:cNvPr id="27" name="直線矢印コネクタ 26">
            <a:extLst>
              <a:ext uri="{FF2B5EF4-FFF2-40B4-BE49-F238E27FC236}">
                <a16:creationId xmlns:a16="http://schemas.microsoft.com/office/drawing/2014/main" id="{3AEACCD9-7C38-4A33-9195-294875B5223B}"/>
              </a:ext>
            </a:extLst>
          </p:cNvPr>
          <p:cNvCxnSpPr>
            <a:cxnSpLocks/>
            <a:stCxn id="7" idx="2"/>
            <a:endCxn id="12" idx="0"/>
          </p:cNvCxnSpPr>
          <p:nvPr/>
        </p:nvCxnSpPr>
        <p:spPr>
          <a:xfrm flipH="1">
            <a:off x="2535001" y="1325391"/>
            <a:ext cx="2289981" cy="938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744F23DB-FA32-464D-80BE-65B87BEE7E6E}"/>
              </a:ext>
            </a:extLst>
          </p:cNvPr>
          <p:cNvSpPr txBox="1"/>
          <p:nvPr/>
        </p:nvSpPr>
        <p:spPr>
          <a:xfrm>
            <a:off x="354170" y="2263642"/>
            <a:ext cx="1204553" cy="230832"/>
          </a:xfrm>
          <a:prstGeom prst="rect">
            <a:avLst/>
          </a:prstGeom>
          <a:solidFill>
            <a:schemeClr val="bg1"/>
          </a:solidFill>
          <a:ln>
            <a:solidFill>
              <a:schemeClr val="accent1"/>
            </a:solidFill>
          </a:ln>
        </p:spPr>
        <p:txBody>
          <a:bodyPr wrap="square" rtlCol="0">
            <a:spAutoFit/>
          </a:bodyPr>
          <a:lstStyle/>
          <a:p>
            <a:r>
              <a:rPr lang="ja-JP" altLang="en-US" sz="900" dirty="0"/>
              <a:t>新規アカウント登録</a:t>
            </a:r>
            <a:endParaRPr kumimoji="1" lang="ja-JP" altLang="en-US" sz="900" dirty="0"/>
          </a:p>
        </p:txBody>
      </p:sp>
      <p:cxnSp>
        <p:nvCxnSpPr>
          <p:cNvPr id="33" name="直線矢印コネクタ 32">
            <a:extLst>
              <a:ext uri="{FF2B5EF4-FFF2-40B4-BE49-F238E27FC236}">
                <a16:creationId xmlns:a16="http://schemas.microsoft.com/office/drawing/2014/main" id="{7DCAE95E-2DB3-45AE-B62F-C9CAEDE57CB7}"/>
              </a:ext>
            </a:extLst>
          </p:cNvPr>
          <p:cNvCxnSpPr>
            <a:cxnSpLocks/>
            <a:stCxn id="7" idx="2"/>
            <a:endCxn id="32" idx="0"/>
          </p:cNvCxnSpPr>
          <p:nvPr/>
        </p:nvCxnSpPr>
        <p:spPr>
          <a:xfrm flipH="1">
            <a:off x="956447" y="1325391"/>
            <a:ext cx="3868535" cy="938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B142AFD0-EB2A-4278-92EA-FFE843C512D9}"/>
              </a:ext>
            </a:extLst>
          </p:cNvPr>
          <p:cNvCxnSpPr>
            <a:cxnSpLocks/>
            <a:stCxn id="7" idx="2"/>
            <a:endCxn id="18" idx="0"/>
          </p:cNvCxnSpPr>
          <p:nvPr/>
        </p:nvCxnSpPr>
        <p:spPr>
          <a:xfrm flipH="1">
            <a:off x="4164633" y="1325391"/>
            <a:ext cx="660349" cy="9379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59FB2F41-C70A-4C18-B4EF-1BBC523E60BF}"/>
              </a:ext>
            </a:extLst>
          </p:cNvPr>
          <p:cNvCxnSpPr>
            <a:cxnSpLocks/>
            <a:stCxn id="7" idx="2"/>
            <a:endCxn id="21" idx="0"/>
          </p:cNvCxnSpPr>
          <p:nvPr/>
        </p:nvCxnSpPr>
        <p:spPr>
          <a:xfrm>
            <a:off x="4824982" y="1325391"/>
            <a:ext cx="93772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E41A514F-A56C-4D07-9B3E-C09ECFA19298}"/>
              </a:ext>
            </a:extLst>
          </p:cNvPr>
          <p:cNvCxnSpPr>
            <a:cxnSpLocks/>
            <a:stCxn id="7" idx="2"/>
            <a:endCxn id="14" idx="0"/>
          </p:cNvCxnSpPr>
          <p:nvPr/>
        </p:nvCxnSpPr>
        <p:spPr>
          <a:xfrm>
            <a:off x="4824982" y="1325391"/>
            <a:ext cx="207444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610D0847-2D83-4647-9DBC-8CB721C92A16}"/>
              </a:ext>
            </a:extLst>
          </p:cNvPr>
          <p:cNvSpPr txBox="1"/>
          <p:nvPr/>
        </p:nvSpPr>
        <p:spPr>
          <a:xfrm>
            <a:off x="5266630" y="5415741"/>
            <a:ext cx="1742563" cy="230832"/>
          </a:xfrm>
          <a:prstGeom prst="rect">
            <a:avLst/>
          </a:prstGeom>
          <a:solidFill>
            <a:schemeClr val="bg1"/>
          </a:solidFill>
          <a:ln>
            <a:solidFill>
              <a:schemeClr val="accent1"/>
            </a:solidFill>
          </a:ln>
        </p:spPr>
        <p:txBody>
          <a:bodyPr wrap="square" rtlCol="0">
            <a:spAutoFit/>
          </a:bodyPr>
          <a:lstStyle/>
          <a:p>
            <a:r>
              <a:rPr lang="ja-JP" altLang="en-US" sz="900" dirty="0"/>
              <a:t>新規利用登録審査</a:t>
            </a:r>
            <a:endParaRPr kumimoji="1" lang="ja-JP" altLang="en-US" sz="900" dirty="0"/>
          </a:p>
        </p:txBody>
      </p:sp>
      <p:sp>
        <p:nvSpPr>
          <p:cNvPr id="48" name="テキスト ボックス 47">
            <a:extLst>
              <a:ext uri="{FF2B5EF4-FFF2-40B4-BE49-F238E27FC236}">
                <a16:creationId xmlns:a16="http://schemas.microsoft.com/office/drawing/2014/main" id="{8339AD50-FBE8-474A-BD59-0C466C742BF2}"/>
              </a:ext>
            </a:extLst>
          </p:cNvPr>
          <p:cNvSpPr txBox="1"/>
          <p:nvPr/>
        </p:nvSpPr>
        <p:spPr>
          <a:xfrm>
            <a:off x="7162639" y="5431130"/>
            <a:ext cx="915455" cy="230832"/>
          </a:xfrm>
          <a:prstGeom prst="rect">
            <a:avLst/>
          </a:prstGeom>
          <a:solidFill>
            <a:schemeClr val="bg1"/>
          </a:solidFill>
          <a:ln>
            <a:solidFill>
              <a:schemeClr val="accent1"/>
            </a:solidFill>
          </a:ln>
        </p:spPr>
        <p:txBody>
          <a:bodyPr wrap="square" rtlCol="0">
            <a:spAutoFit/>
          </a:bodyPr>
          <a:lstStyle/>
          <a:p>
            <a:r>
              <a:rPr lang="ja-JP" altLang="en-US" sz="900" dirty="0"/>
              <a:t>予約代理入力</a:t>
            </a:r>
            <a:endParaRPr kumimoji="1" lang="ja-JP" altLang="en-US" sz="900" dirty="0"/>
          </a:p>
        </p:txBody>
      </p:sp>
      <p:cxnSp>
        <p:nvCxnSpPr>
          <p:cNvPr id="49" name="直線矢印コネクタ 48">
            <a:extLst>
              <a:ext uri="{FF2B5EF4-FFF2-40B4-BE49-F238E27FC236}">
                <a16:creationId xmlns:a16="http://schemas.microsoft.com/office/drawing/2014/main" id="{D5BFAE65-D291-47EF-8C4B-93688601B476}"/>
              </a:ext>
            </a:extLst>
          </p:cNvPr>
          <p:cNvCxnSpPr>
            <a:cxnSpLocks/>
            <a:stCxn id="7" idx="2"/>
            <a:endCxn id="13" idx="0"/>
          </p:cNvCxnSpPr>
          <p:nvPr/>
        </p:nvCxnSpPr>
        <p:spPr>
          <a:xfrm>
            <a:off x="4824982" y="1325391"/>
            <a:ext cx="562622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56F9D36F-A82A-4330-89DA-AA0819C0BBC7}"/>
              </a:ext>
            </a:extLst>
          </p:cNvPr>
          <p:cNvCxnSpPr>
            <a:cxnSpLocks/>
          </p:cNvCxnSpPr>
          <p:nvPr/>
        </p:nvCxnSpPr>
        <p:spPr>
          <a:xfrm>
            <a:off x="2257522" y="2494474"/>
            <a:ext cx="1022126" cy="290427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59">
            <a:extLst>
              <a:ext uri="{FF2B5EF4-FFF2-40B4-BE49-F238E27FC236}">
                <a16:creationId xmlns:a16="http://schemas.microsoft.com/office/drawing/2014/main" id="{AE5F401F-DB98-4504-9E26-DEB39D406FD1}"/>
              </a:ext>
            </a:extLst>
          </p:cNvPr>
          <p:cNvCxnSpPr>
            <a:cxnSpLocks/>
            <a:stCxn id="14" idx="2"/>
            <a:endCxn id="58" idx="0"/>
          </p:cNvCxnSpPr>
          <p:nvPr/>
        </p:nvCxnSpPr>
        <p:spPr>
          <a:xfrm>
            <a:off x="6899431" y="2498937"/>
            <a:ext cx="958934" cy="1357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C455F6E2-7211-4B68-8CEE-288E7BDE7C70}"/>
              </a:ext>
            </a:extLst>
          </p:cNvPr>
          <p:cNvCxnSpPr>
            <a:cxnSpLocks/>
            <a:stCxn id="7" idx="2"/>
            <a:endCxn id="48" idx="0"/>
          </p:cNvCxnSpPr>
          <p:nvPr/>
        </p:nvCxnSpPr>
        <p:spPr>
          <a:xfrm>
            <a:off x="4824982" y="1325391"/>
            <a:ext cx="2795385" cy="41057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1FC987A2-D8FF-4902-8919-8AE0B2C012EF}"/>
              </a:ext>
            </a:extLst>
          </p:cNvPr>
          <p:cNvSpPr txBox="1"/>
          <p:nvPr/>
        </p:nvSpPr>
        <p:spPr>
          <a:xfrm>
            <a:off x="9576029" y="5447311"/>
            <a:ext cx="2213768" cy="369332"/>
          </a:xfrm>
          <a:prstGeom prst="rect">
            <a:avLst/>
          </a:prstGeom>
          <a:solidFill>
            <a:schemeClr val="bg1"/>
          </a:solidFill>
          <a:ln>
            <a:solidFill>
              <a:schemeClr val="accent1"/>
            </a:solidFill>
          </a:ln>
        </p:spPr>
        <p:txBody>
          <a:bodyPr wrap="square" rtlCol="0">
            <a:spAutoFit/>
          </a:bodyPr>
          <a:lstStyle/>
          <a:p>
            <a:r>
              <a:rPr lang="ja-JP" altLang="en-US" sz="900" dirty="0"/>
              <a:t>コールセンターからのエスカレーション分</a:t>
            </a:r>
            <a:endParaRPr lang="en-US" altLang="ja-JP" sz="900" dirty="0"/>
          </a:p>
          <a:p>
            <a:r>
              <a:rPr lang="ja-JP" altLang="en-US" sz="900" dirty="0"/>
              <a:t>問い合わせ回答作成</a:t>
            </a:r>
            <a:endParaRPr kumimoji="1" lang="ja-JP" altLang="en-US" sz="900" dirty="0"/>
          </a:p>
        </p:txBody>
      </p:sp>
      <p:sp>
        <p:nvSpPr>
          <p:cNvPr id="76" name="テキスト ボックス 75">
            <a:extLst>
              <a:ext uri="{FF2B5EF4-FFF2-40B4-BE49-F238E27FC236}">
                <a16:creationId xmlns:a16="http://schemas.microsoft.com/office/drawing/2014/main" id="{70E84612-C938-4772-B60B-7F7B1064900B}"/>
              </a:ext>
            </a:extLst>
          </p:cNvPr>
          <p:cNvSpPr txBox="1"/>
          <p:nvPr/>
        </p:nvSpPr>
        <p:spPr>
          <a:xfrm>
            <a:off x="1965020" y="3213556"/>
            <a:ext cx="709571" cy="215444"/>
          </a:xfrm>
          <a:prstGeom prst="rect">
            <a:avLst/>
          </a:prstGeom>
          <a:noFill/>
        </p:spPr>
        <p:txBody>
          <a:bodyPr wrap="square" rtlCol="0">
            <a:spAutoFit/>
          </a:bodyPr>
          <a:lstStyle/>
          <a:p>
            <a:r>
              <a:rPr kumimoji="1" lang="ja-JP" altLang="en-US" sz="800" dirty="0"/>
              <a:t>申請・予約</a:t>
            </a:r>
          </a:p>
        </p:txBody>
      </p:sp>
      <p:sp>
        <p:nvSpPr>
          <p:cNvPr id="77" name="テキスト ボックス 76">
            <a:extLst>
              <a:ext uri="{FF2B5EF4-FFF2-40B4-BE49-F238E27FC236}">
                <a16:creationId xmlns:a16="http://schemas.microsoft.com/office/drawing/2014/main" id="{8E047349-D435-46E9-A8B6-E85B6D85E58B}"/>
              </a:ext>
            </a:extLst>
          </p:cNvPr>
          <p:cNvSpPr txBox="1"/>
          <p:nvPr/>
        </p:nvSpPr>
        <p:spPr>
          <a:xfrm>
            <a:off x="2628400" y="3379817"/>
            <a:ext cx="709571" cy="215444"/>
          </a:xfrm>
          <a:prstGeom prst="rect">
            <a:avLst/>
          </a:prstGeom>
          <a:noFill/>
        </p:spPr>
        <p:txBody>
          <a:bodyPr wrap="square" rtlCol="0">
            <a:spAutoFit/>
          </a:bodyPr>
          <a:lstStyle/>
          <a:p>
            <a:r>
              <a:rPr kumimoji="1" lang="ja-JP" altLang="en-US" sz="800" dirty="0"/>
              <a:t>決定通知</a:t>
            </a:r>
          </a:p>
        </p:txBody>
      </p:sp>
      <p:sp>
        <p:nvSpPr>
          <p:cNvPr id="78" name="テキスト ボックス 77">
            <a:extLst>
              <a:ext uri="{FF2B5EF4-FFF2-40B4-BE49-F238E27FC236}">
                <a16:creationId xmlns:a16="http://schemas.microsoft.com/office/drawing/2014/main" id="{244FBBC1-1B3E-4579-B4E3-40AEF79E5B62}"/>
              </a:ext>
            </a:extLst>
          </p:cNvPr>
          <p:cNvSpPr txBox="1"/>
          <p:nvPr/>
        </p:nvSpPr>
        <p:spPr>
          <a:xfrm>
            <a:off x="4304208" y="2833692"/>
            <a:ext cx="709571" cy="338554"/>
          </a:xfrm>
          <a:prstGeom prst="rect">
            <a:avLst/>
          </a:prstGeom>
          <a:noFill/>
        </p:spPr>
        <p:txBody>
          <a:bodyPr wrap="square" rtlCol="0">
            <a:spAutoFit/>
          </a:bodyPr>
          <a:lstStyle/>
          <a:p>
            <a:r>
              <a:rPr kumimoji="1" lang="ja-JP" altLang="en-US" sz="800" dirty="0"/>
              <a:t>参加可否</a:t>
            </a:r>
            <a:endParaRPr kumimoji="1" lang="en-US" altLang="ja-JP" sz="800" dirty="0"/>
          </a:p>
          <a:p>
            <a:r>
              <a:rPr kumimoji="1" lang="ja-JP" altLang="en-US" sz="800" dirty="0"/>
              <a:t>決定</a:t>
            </a:r>
          </a:p>
        </p:txBody>
      </p:sp>
      <p:sp>
        <p:nvSpPr>
          <p:cNvPr id="79" name="テキスト ボックス 78">
            <a:extLst>
              <a:ext uri="{FF2B5EF4-FFF2-40B4-BE49-F238E27FC236}">
                <a16:creationId xmlns:a16="http://schemas.microsoft.com/office/drawing/2014/main" id="{A9C8A8C7-2460-4046-85F3-2A39A43BE84D}"/>
              </a:ext>
            </a:extLst>
          </p:cNvPr>
          <p:cNvSpPr txBox="1"/>
          <p:nvPr/>
        </p:nvSpPr>
        <p:spPr>
          <a:xfrm>
            <a:off x="3742451" y="2800908"/>
            <a:ext cx="709571" cy="338554"/>
          </a:xfrm>
          <a:prstGeom prst="rect">
            <a:avLst/>
          </a:prstGeom>
          <a:noFill/>
        </p:spPr>
        <p:txBody>
          <a:bodyPr wrap="square" rtlCol="0">
            <a:spAutoFit/>
          </a:bodyPr>
          <a:lstStyle/>
          <a:p>
            <a:r>
              <a:rPr kumimoji="1" lang="ja-JP" altLang="en-US" sz="800" dirty="0"/>
              <a:t>参加</a:t>
            </a:r>
            <a:endParaRPr kumimoji="1" lang="en-US" altLang="ja-JP" sz="800" dirty="0"/>
          </a:p>
          <a:p>
            <a:r>
              <a:rPr kumimoji="1" lang="ja-JP" altLang="en-US" sz="800" dirty="0"/>
              <a:t>申込み</a:t>
            </a:r>
          </a:p>
        </p:txBody>
      </p:sp>
      <p:sp>
        <p:nvSpPr>
          <p:cNvPr id="80" name="テキスト ボックス 79">
            <a:extLst>
              <a:ext uri="{FF2B5EF4-FFF2-40B4-BE49-F238E27FC236}">
                <a16:creationId xmlns:a16="http://schemas.microsoft.com/office/drawing/2014/main" id="{1A6C2CAC-EE86-4217-9603-316C18F90279}"/>
              </a:ext>
            </a:extLst>
          </p:cNvPr>
          <p:cNvSpPr txBox="1"/>
          <p:nvPr/>
        </p:nvSpPr>
        <p:spPr>
          <a:xfrm>
            <a:off x="5423615" y="3346469"/>
            <a:ext cx="709571" cy="215444"/>
          </a:xfrm>
          <a:prstGeom prst="rect">
            <a:avLst/>
          </a:prstGeom>
          <a:noFill/>
        </p:spPr>
        <p:txBody>
          <a:bodyPr wrap="square" rtlCol="0">
            <a:spAutoFit/>
          </a:bodyPr>
          <a:lstStyle/>
          <a:p>
            <a:r>
              <a:rPr kumimoji="1" lang="ja-JP" altLang="en-US" sz="800" dirty="0"/>
              <a:t>登録申請</a:t>
            </a:r>
          </a:p>
        </p:txBody>
      </p:sp>
      <p:sp>
        <p:nvSpPr>
          <p:cNvPr id="81" name="テキスト ボックス 80">
            <a:extLst>
              <a:ext uri="{FF2B5EF4-FFF2-40B4-BE49-F238E27FC236}">
                <a16:creationId xmlns:a16="http://schemas.microsoft.com/office/drawing/2014/main" id="{767B9BA7-EB97-481A-998F-5E47B6D99E23}"/>
              </a:ext>
            </a:extLst>
          </p:cNvPr>
          <p:cNvSpPr txBox="1"/>
          <p:nvPr/>
        </p:nvSpPr>
        <p:spPr>
          <a:xfrm>
            <a:off x="6087893" y="3896626"/>
            <a:ext cx="589628" cy="338554"/>
          </a:xfrm>
          <a:prstGeom prst="rect">
            <a:avLst/>
          </a:prstGeom>
          <a:noFill/>
        </p:spPr>
        <p:txBody>
          <a:bodyPr wrap="square" rtlCol="0">
            <a:spAutoFit/>
          </a:bodyPr>
          <a:lstStyle/>
          <a:p>
            <a:r>
              <a:rPr kumimoji="1" lang="ja-JP" altLang="en-US" sz="800" dirty="0"/>
              <a:t>登録決定</a:t>
            </a:r>
            <a:endParaRPr kumimoji="1" lang="en-US" altLang="ja-JP" sz="800" dirty="0"/>
          </a:p>
          <a:p>
            <a:r>
              <a:rPr kumimoji="1" lang="ja-JP" altLang="en-US" sz="800" dirty="0"/>
              <a:t>通知</a:t>
            </a:r>
          </a:p>
        </p:txBody>
      </p:sp>
      <p:sp>
        <p:nvSpPr>
          <p:cNvPr id="82" name="テキスト ボックス 81">
            <a:extLst>
              <a:ext uri="{FF2B5EF4-FFF2-40B4-BE49-F238E27FC236}">
                <a16:creationId xmlns:a16="http://schemas.microsoft.com/office/drawing/2014/main" id="{1177D17D-25D6-4C71-8C60-09AAB1DD1E1A}"/>
              </a:ext>
            </a:extLst>
          </p:cNvPr>
          <p:cNvSpPr txBox="1"/>
          <p:nvPr/>
        </p:nvSpPr>
        <p:spPr>
          <a:xfrm>
            <a:off x="6383028" y="3533426"/>
            <a:ext cx="589628" cy="215444"/>
          </a:xfrm>
          <a:prstGeom prst="rect">
            <a:avLst/>
          </a:prstGeom>
          <a:noFill/>
        </p:spPr>
        <p:txBody>
          <a:bodyPr wrap="square" rtlCol="0">
            <a:spAutoFit/>
          </a:bodyPr>
          <a:lstStyle/>
          <a:p>
            <a:r>
              <a:rPr kumimoji="1" lang="ja-JP" altLang="en-US" sz="800" dirty="0"/>
              <a:t>電話など</a:t>
            </a:r>
          </a:p>
        </p:txBody>
      </p:sp>
      <p:sp>
        <p:nvSpPr>
          <p:cNvPr id="83" name="テキスト ボックス 82">
            <a:extLst>
              <a:ext uri="{FF2B5EF4-FFF2-40B4-BE49-F238E27FC236}">
                <a16:creationId xmlns:a16="http://schemas.microsoft.com/office/drawing/2014/main" id="{B6B19622-940F-4DBB-8272-475C9E5CC239}"/>
              </a:ext>
            </a:extLst>
          </p:cNvPr>
          <p:cNvSpPr txBox="1"/>
          <p:nvPr/>
        </p:nvSpPr>
        <p:spPr>
          <a:xfrm>
            <a:off x="9710758" y="2685022"/>
            <a:ext cx="589628" cy="461665"/>
          </a:xfrm>
          <a:prstGeom prst="rect">
            <a:avLst/>
          </a:prstGeom>
          <a:noFill/>
        </p:spPr>
        <p:txBody>
          <a:bodyPr wrap="square" rtlCol="0">
            <a:spAutoFit/>
          </a:bodyPr>
          <a:lstStyle/>
          <a:p>
            <a:r>
              <a:rPr kumimoji="1" lang="ja-JP" altLang="en-US" sz="800" dirty="0"/>
              <a:t>メールアドレスで回答</a:t>
            </a:r>
          </a:p>
        </p:txBody>
      </p:sp>
      <p:cxnSp>
        <p:nvCxnSpPr>
          <p:cNvPr id="89" name="直線矢印コネクタ 88">
            <a:extLst>
              <a:ext uri="{FF2B5EF4-FFF2-40B4-BE49-F238E27FC236}">
                <a16:creationId xmlns:a16="http://schemas.microsoft.com/office/drawing/2014/main" id="{9E95C32C-B4CB-4781-9550-716B316FF050}"/>
              </a:ext>
            </a:extLst>
          </p:cNvPr>
          <p:cNvCxnSpPr>
            <a:cxnSpLocks/>
          </p:cNvCxnSpPr>
          <p:nvPr/>
        </p:nvCxnSpPr>
        <p:spPr>
          <a:xfrm>
            <a:off x="2350492" y="2494474"/>
            <a:ext cx="1028108" cy="2921267"/>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7" name="直線矢印コネクタ 96">
            <a:extLst>
              <a:ext uri="{FF2B5EF4-FFF2-40B4-BE49-F238E27FC236}">
                <a16:creationId xmlns:a16="http://schemas.microsoft.com/office/drawing/2014/main" id="{67772E27-A10A-4E1F-8AA6-F2880E5FD9DD}"/>
              </a:ext>
            </a:extLst>
          </p:cNvPr>
          <p:cNvCxnSpPr>
            <a:cxnSpLocks/>
          </p:cNvCxnSpPr>
          <p:nvPr/>
        </p:nvCxnSpPr>
        <p:spPr>
          <a:xfrm>
            <a:off x="5913499" y="2498937"/>
            <a:ext cx="388349" cy="2909812"/>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516B0E18-BBE1-463E-8909-C5D986628E4D}"/>
              </a:ext>
            </a:extLst>
          </p:cNvPr>
          <p:cNvSpPr txBox="1"/>
          <p:nvPr/>
        </p:nvSpPr>
        <p:spPr>
          <a:xfrm>
            <a:off x="7400637" y="3856029"/>
            <a:ext cx="915455" cy="507831"/>
          </a:xfrm>
          <a:prstGeom prst="rect">
            <a:avLst/>
          </a:prstGeom>
          <a:solidFill>
            <a:schemeClr val="bg1"/>
          </a:solidFill>
          <a:ln>
            <a:solidFill>
              <a:schemeClr val="accent1"/>
            </a:solidFill>
          </a:ln>
        </p:spPr>
        <p:txBody>
          <a:bodyPr wrap="square" rtlCol="0">
            <a:spAutoFit/>
          </a:bodyPr>
          <a:lstStyle/>
          <a:p>
            <a:r>
              <a:rPr kumimoji="1" lang="ja-JP" altLang="en-US" sz="900" dirty="0"/>
              <a:t>抽選</a:t>
            </a:r>
            <a:endParaRPr kumimoji="1" lang="en-US" altLang="ja-JP" sz="900" dirty="0"/>
          </a:p>
          <a:p>
            <a:r>
              <a:rPr kumimoji="1" lang="ja-JP" altLang="en-US" sz="900" dirty="0"/>
              <a:t>利用料金計算</a:t>
            </a:r>
            <a:endParaRPr lang="en-US" altLang="ja-JP" sz="900" dirty="0"/>
          </a:p>
          <a:p>
            <a:r>
              <a:rPr kumimoji="1" lang="ja-JP" altLang="en-US" sz="900" dirty="0"/>
              <a:t>空き枠制御</a:t>
            </a:r>
            <a:endParaRPr kumimoji="1" lang="en-US" altLang="ja-JP" sz="900" dirty="0"/>
          </a:p>
        </p:txBody>
      </p:sp>
      <p:sp>
        <p:nvSpPr>
          <p:cNvPr id="62" name="テキスト ボックス 61">
            <a:extLst>
              <a:ext uri="{FF2B5EF4-FFF2-40B4-BE49-F238E27FC236}">
                <a16:creationId xmlns:a16="http://schemas.microsoft.com/office/drawing/2014/main" id="{CBF69B3B-8400-48D5-BE9D-02F9BF811E62}"/>
              </a:ext>
            </a:extLst>
          </p:cNvPr>
          <p:cNvSpPr txBox="1"/>
          <p:nvPr/>
        </p:nvSpPr>
        <p:spPr>
          <a:xfrm>
            <a:off x="6829140" y="2893096"/>
            <a:ext cx="589628" cy="215444"/>
          </a:xfrm>
          <a:prstGeom prst="rect">
            <a:avLst/>
          </a:prstGeom>
          <a:noFill/>
        </p:spPr>
        <p:txBody>
          <a:bodyPr wrap="square" rtlCol="0">
            <a:spAutoFit/>
          </a:bodyPr>
          <a:lstStyle/>
          <a:p>
            <a:r>
              <a:rPr kumimoji="1" lang="ja-JP" altLang="en-US" sz="800" dirty="0"/>
              <a:t>予約申込</a:t>
            </a:r>
          </a:p>
        </p:txBody>
      </p:sp>
      <p:sp>
        <p:nvSpPr>
          <p:cNvPr id="65" name="テキスト ボックス 64">
            <a:extLst>
              <a:ext uri="{FF2B5EF4-FFF2-40B4-BE49-F238E27FC236}">
                <a16:creationId xmlns:a16="http://schemas.microsoft.com/office/drawing/2014/main" id="{6E5D13F3-9504-4FAE-A5FA-44487A76AF3F}"/>
              </a:ext>
            </a:extLst>
          </p:cNvPr>
          <p:cNvSpPr txBox="1"/>
          <p:nvPr/>
        </p:nvSpPr>
        <p:spPr>
          <a:xfrm>
            <a:off x="7301159" y="2701423"/>
            <a:ext cx="1220660" cy="338554"/>
          </a:xfrm>
          <a:prstGeom prst="rect">
            <a:avLst/>
          </a:prstGeom>
          <a:noFill/>
        </p:spPr>
        <p:txBody>
          <a:bodyPr wrap="square" rtlCol="0">
            <a:spAutoFit/>
          </a:bodyPr>
          <a:lstStyle/>
          <a:p>
            <a:r>
              <a:rPr kumimoji="1" lang="ja-JP" altLang="en-US" sz="800" dirty="0"/>
              <a:t>利用可否通知</a:t>
            </a:r>
            <a:endParaRPr kumimoji="1" lang="en-US" altLang="ja-JP" sz="800" dirty="0"/>
          </a:p>
          <a:p>
            <a:r>
              <a:rPr lang="ja-JP" altLang="en-US" sz="800" dirty="0"/>
              <a:t>オンライン決済案内</a:t>
            </a:r>
            <a:endParaRPr kumimoji="1" lang="ja-JP" altLang="en-US" sz="800" dirty="0"/>
          </a:p>
        </p:txBody>
      </p:sp>
      <p:cxnSp>
        <p:nvCxnSpPr>
          <p:cNvPr id="85" name="直線矢印コネクタ 84">
            <a:extLst>
              <a:ext uri="{FF2B5EF4-FFF2-40B4-BE49-F238E27FC236}">
                <a16:creationId xmlns:a16="http://schemas.microsoft.com/office/drawing/2014/main" id="{86CF559F-1782-4800-8858-C3555B515BB4}"/>
              </a:ext>
            </a:extLst>
          </p:cNvPr>
          <p:cNvCxnSpPr>
            <a:cxnSpLocks/>
          </p:cNvCxnSpPr>
          <p:nvPr/>
        </p:nvCxnSpPr>
        <p:spPr>
          <a:xfrm>
            <a:off x="5783584" y="2498937"/>
            <a:ext cx="389282" cy="2916804"/>
          </a:xfrm>
          <a:prstGeom prst="straightConnector1">
            <a:avLst/>
          </a:prstGeom>
          <a:ln>
            <a:solidFill>
              <a:srgbClr val="0070C0"/>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106" name="直線矢印コネクタ 105">
            <a:extLst>
              <a:ext uri="{FF2B5EF4-FFF2-40B4-BE49-F238E27FC236}">
                <a16:creationId xmlns:a16="http://schemas.microsoft.com/office/drawing/2014/main" id="{F5FA55ED-F1D9-4087-82AB-EB8162C5643D}"/>
              </a:ext>
            </a:extLst>
          </p:cNvPr>
          <p:cNvCxnSpPr>
            <a:cxnSpLocks/>
          </p:cNvCxnSpPr>
          <p:nvPr/>
        </p:nvCxnSpPr>
        <p:spPr>
          <a:xfrm>
            <a:off x="7070630" y="2498937"/>
            <a:ext cx="967020" cy="1375022"/>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8" name="正方形/長方形 107">
            <a:extLst>
              <a:ext uri="{FF2B5EF4-FFF2-40B4-BE49-F238E27FC236}">
                <a16:creationId xmlns:a16="http://schemas.microsoft.com/office/drawing/2014/main" id="{F6D3E4B3-BFB8-4E3C-B96D-1E6FD5985BC3}"/>
              </a:ext>
            </a:extLst>
          </p:cNvPr>
          <p:cNvSpPr/>
          <p:nvPr/>
        </p:nvSpPr>
        <p:spPr>
          <a:xfrm>
            <a:off x="10408094" y="3671858"/>
            <a:ext cx="1477132" cy="684131"/>
          </a:xfrm>
          <a:prstGeom prst="rect">
            <a:avLst/>
          </a:prstGeom>
          <a:solidFill>
            <a:schemeClr val="accent1">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rPr>
              <a:t>コールセンター（外注）</a:t>
            </a:r>
          </a:p>
        </p:txBody>
      </p:sp>
      <p:sp>
        <p:nvSpPr>
          <p:cNvPr id="107" name="テキスト ボックス 106">
            <a:extLst>
              <a:ext uri="{FF2B5EF4-FFF2-40B4-BE49-F238E27FC236}">
                <a16:creationId xmlns:a16="http://schemas.microsoft.com/office/drawing/2014/main" id="{2685CA5F-2160-407F-AF97-4C09A3101527}"/>
              </a:ext>
            </a:extLst>
          </p:cNvPr>
          <p:cNvSpPr txBox="1"/>
          <p:nvPr/>
        </p:nvSpPr>
        <p:spPr>
          <a:xfrm>
            <a:off x="9299026" y="3821935"/>
            <a:ext cx="992212" cy="507831"/>
          </a:xfrm>
          <a:prstGeom prst="rect">
            <a:avLst/>
          </a:prstGeom>
          <a:solidFill>
            <a:schemeClr val="bg1"/>
          </a:solidFill>
          <a:ln>
            <a:solidFill>
              <a:schemeClr val="accent1"/>
            </a:solidFill>
          </a:ln>
        </p:spPr>
        <p:txBody>
          <a:bodyPr wrap="square" rtlCol="0">
            <a:spAutoFit/>
          </a:bodyPr>
          <a:lstStyle/>
          <a:p>
            <a:r>
              <a:rPr kumimoji="1" lang="ja-JP" altLang="en-US" sz="900" dirty="0"/>
              <a:t>回答状況</a:t>
            </a:r>
            <a:endParaRPr kumimoji="1" lang="en-US" altLang="ja-JP" sz="900" dirty="0"/>
          </a:p>
          <a:p>
            <a:r>
              <a:rPr kumimoji="1" lang="ja-JP" altLang="en-US" sz="900" dirty="0"/>
              <a:t>フロー管理</a:t>
            </a:r>
            <a:endParaRPr kumimoji="1" lang="en-US" altLang="ja-JP" sz="900" dirty="0"/>
          </a:p>
          <a:p>
            <a:r>
              <a:rPr lang="ja-JP" altLang="en-US" sz="900" dirty="0"/>
              <a:t>過去のナレッジ</a:t>
            </a:r>
            <a:endParaRPr kumimoji="1" lang="en-US" altLang="ja-JP" sz="900" dirty="0"/>
          </a:p>
        </p:txBody>
      </p:sp>
      <p:sp>
        <p:nvSpPr>
          <p:cNvPr id="109" name="テキスト ボックス 108">
            <a:extLst>
              <a:ext uri="{FF2B5EF4-FFF2-40B4-BE49-F238E27FC236}">
                <a16:creationId xmlns:a16="http://schemas.microsoft.com/office/drawing/2014/main" id="{B2716798-ADC4-4C9D-BB52-A78803650079}"/>
              </a:ext>
            </a:extLst>
          </p:cNvPr>
          <p:cNvSpPr txBox="1"/>
          <p:nvPr/>
        </p:nvSpPr>
        <p:spPr>
          <a:xfrm>
            <a:off x="10672106" y="3951761"/>
            <a:ext cx="915455" cy="230832"/>
          </a:xfrm>
          <a:prstGeom prst="rect">
            <a:avLst/>
          </a:prstGeom>
          <a:solidFill>
            <a:schemeClr val="bg1"/>
          </a:solidFill>
          <a:ln>
            <a:solidFill>
              <a:schemeClr val="accent1"/>
            </a:solidFill>
          </a:ln>
        </p:spPr>
        <p:txBody>
          <a:bodyPr wrap="square" rtlCol="0">
            <a:spAutoFit/>
          </a:bodyPr>
          <a:lstStyle/>
          <a:p>
            <a:r>
              <a:rPr kumimoji="1" lang="ja-JP" altLang="en-US" sz="900" dirty="0"/>
              <a:t>一次対応</a:t>
            </a:r>
            <a:endParaRPr kumimoji="1" lang="en-US" altLang="ja-JP" sz="900" dirty="0"/>
          </a:p>
        </p:txBody>
      </p:sp>
      <p:cxnSp>
        <p:nvCxnSpPr>
          <p:cNvPr id="69" name="直線矢印コネクタ 68">
            <a:extLst>
              <a:ext uri="{FF2B5EF4-FFF2-40B4-BE49-F238E27FC236}">
                <a16:creationId xmlns:a16="http://schemas.microsoft.com/office/drawing/2014/main" id="{CECF7C90-3C8E-46D7-8083-BB1E3D6D11B4}"/>
              </a:ext>
            </a:extLst>
          </p:cNvPr>
          <p:cNvCxnSpPr>
            <a:cxnSpLocks/>
            <a:stCxn id="13" idx="2"/>
          </p:cNvCxnSpPr>
          <p:nvPr/>
        </p:nvCxnSpPr>
        <p:spPr>
          <a:xfrm>
            <a:off x="10451211" y="2498937"/>
            <a:ext cx="653002" cy="1262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a:extLst>
              <a:ext uri="{FF2B5EF4-FFF2-40B4-BE49-F238E27FC236}">
                <a16:creationId xmlns:a16="http://schemas.microsoft.com/office/drawing/2014/main" id="{41878588-042E-4D8D-B75E-56B51FC1993F}"/>
              </a:ext>
            </a:extLst>
          </p:cNvPr>
          <p:cNvCxnSpPr>
            <a:cxnSpLocks/>
            <a:stCxn id="109" idx="2"/>
            <a:endCxn id="68" idx="0"/>
          </p:cNvCxnSpPr>
          <p:nvPr/>
        </p:nvCxnSpPr>
        <p:spPr>
          <a:xfrm flipH="1">
            <a:off x="10682913" y="4182593"/>
            <a:ext cx="446921" cy="1264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a:extLst>
              <a:ext uri="{FF2B5EF4-FFF2-40B4-BE49-F238E27FC236}">
                <a16:creationId xmlns:a16="http://schemas.microsoft.com/office/drawing/2014/main" id="{70A72AC9-F40E-46F3-880F-C488139ACA9F}"/>
              </a:ext>
            </a:extLst>
          </p:cNvPr>
          <p:cNvCxnSpPr>
            <a:cxnSpLocks/>
            <a:stCxn id="13" idx="2"/>
            <a:endCxn id="107" idx="0"/>
          </p:cNvCxnSpPr>
          <p:nvPr/>
        </p:nvCxnSpPr>
        <p:spPr>
          <a:xfrm flipH="1">
            <a:off x="9795132" y="2498937"/>
            <a:ext cx="656079" cy="1322998"/>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2" name="テキスト ボックス 111">
            <a:extLst>
              <a:ext uri="{FF2B5EF4-FFF2-40B4-BE49-F238E27FC236}">
                <a16:creationId xmlns:a16="http://schemas.microsoft.com/office/drawing/2014/main" id="{0C5D390D-76FA-4EC4-8928-5624DE7E7834}"/>
              </a:ext>
            </a:extLst>
          </p:cNvPr>
          <p:cNvSpPr txBox="1"/>
          <p:nvPr/>
        </p:nvSpPr>
        <p:spPr>
          <a:xfrm>
            <a:off x="10690328" y="2687604"/>
            <a:ext cx="589628" cy="461665"/>
          </a:xfrm>
          <a:prstGeom prst="rect">
            <a:avLst/>
          </a:prstGeom>
          <a:noFill/>
        </p:spPr>
        <p:txBody>
          <a:bodyPr wrap="square" rtlCol="0">
            <a:spAutoFit/>
          </a:bodyPr>
          <a:lstStyle/>
          <a:p>
            <a:r>
              <a:rPr kumimoji="1" lang="ja-JP" altLang="en-US" sz="800" dirty="0"/>
              <a:t>問い合わせフォーム入力</a:t>
            </a:r>
          </a:p>
        </p:txBody>
      </p:sp>
      <p:cxnSp>
        <p:nvCxnSpPr>
          <p:cNvPr id="113" name="直線矢印コネクタ 112">
            <a:extLst>
              <a:ext uri="{FF2B5EF4-FFF2-40B4-BE49-F238E27FC236}">
                <a16:creationId xmlns:a16="http://schemas.microsoft.com/office/drawing/2014/main" id="{248F2C8A-79F0-4E65-A30C-F9083E1E3837}"/>
              </a:ext>
            </a:extLst>
          </p:cNvPr>
          <p:cNvCxnSpPr>
            <a:cxnSpLocks/>
            <a:stCxn id="107" idx="3"/>
            <a:endCxn id="109" idx="1"/>
          </p:cNvCxnSpPr>
          <p:nvPr/>
        </p:nvCxnSpPr>
        <p:spPr>
          <a:xfrm flipV="1">
            <a:off x="10291238" y="4067177"/>
            <a:ext cx="380868" cy="8674"/>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33C5900D-6A10-4CC1-BF36-4D48F8917C8E}"/>
              </a:ext>
            </a:extLst>
          </p:cNvPr>
          <p:cNvCxnSpPr>
            <a:cxnSpLocks/>
            <a:stCxn id="68" idx="0"/>
            <a:endCxn id="107" idx="2"/>
          </p:cNvCxnSpPr>
          <p:nvPr/>
        </p:nvCxnSpPr>
        <p:spPr>
          <a:xfrm flipH="1" flipV="1">
            <a:off x="9795132" y="4329766"/>
            <a:ext cx="887781" cy="111754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5" name="テキスト ボックス 124">
            <a:extLst>
              <a:ext uri="{FF2B5EF4-FFF2-40B4-BE49-F238E27FC236}">
                <a16:creationId xmlns:a16="http://schemas.microsoft.com/office/drawing/2014/main" id="{EE3D34F4-2828-40C3-B577-928E654DADF3}"/>
              </a:ext>
            </a:extLst>
          </p:cNvPr>
          <p:cNvSpPr txBox="1"/>
          <p:nvPr/>
        </p:nvSpPr>
        <p:spPr>
          <a:xfrm>
            <a:off x="10176167" y="3910107"/>
            <a:ext cx="589628" cy="215444"/>
          </a:xfrm>
          <a:prstGeom prst="rect">
            <a:avLst/>
          </a:prstGeom>
          <a:noFill/>
        </p:spPr>
        <p:txBody>
          <a:bodyPr wrap="square" rtlCol="0">
            <a:spAutoFit/>
          </a:bodyPr>
          <a:lstStyle/>
          <a:p>
            <a:r>
              <a:rPr kumimoji="1" lang="ja-JP" altLang="en-US" sz="800" dirty="0"/>
              <a:t>回答入力</a:t>
            </a:r>
          </a:p>
        </p:txBody>
      </p:sp>
      <p:sp>
        <p:nvSpPr>
          <p:cNvPr id="129" name="正方形/長方形 128">
            <a:extLst>
              <a:ext uri="{FF2B5EF4-FFF2-40B4-BE49-F238E27FC236}">
                <a16:creationId xmlns:a16="http://schemas.microsoft.com/office/drawing/2014/main" id="{20D53348-BEED-4908-A63F-91C39F2699BE}"/>
              </a:ext>
            </a:extLst>
          </p:cNvPr>
          <p:cNvSpPr/>
          <p:nvPr/>
        </p:nvSpPr>
        <p:spPr>
          <a:xfrm>
            <a:off x="3435135"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ポータルシステム上</a:t>
            </a:r>
            <a:endParaRPr kumimoji="1" lang="ja-JP" altLang="en-US" sz="1100" dirty="0">
              <a:solidFill>
                <a:schemeClr val="tx1"/>
              </a:solidFill>
            </a:endParaRPr>
          </a:p>
        </p:txBody>
      </p:sp>
      <p:sp>
        <p:nvSpPr>
          <p:cNvPr id="131" name="テキスト ボックス 130">
            <a:extLst>
              <a:ext uri="{FF2B5EF4-FFF2-40B4-BE49-F238E27FC236}">
                <a16:creationId xmlns:a16="http://schemas.microsoft.com/office/drawing/2014/main" id="{4A4D8753-3816-4C4A-8970-DBEAF4012551}"/>
              </a:ext>
            </a:extLst>
          </p:cNvPr>
          <p:cNvSpPr txBox="1"/>
          <p:nvPr/>
        </p:nvSpPr>
        <p:spPr>
          <a:xfrm>
            <a:off x="3791047" y="3665529"/>
            <a:ext cx="915455" cy="369332"/>
          </a:xfrm>
          <a:prstGeom prst="rect">
            <a:avLst/>
          </a:prstGeom>
          <a:solidFill>
            <a:schemeClr val="bg1"/>
          </a:solidFill>
          <a:ln>
            <a:solidFill>
              <a:schemeClr val="accent1"/>
            </a:solidFill>
          </a:ln>
        </p:spPr>
        <p:txBody>
          <a:bodyPr wrap="square" rtlCol="0">
            <a:spAutoFit/>
          </a:bodyPr>
          <a:lstStyle/>
          <a:p>
            <a:r>
              <a:rPr kumimoji="1" lang="ja-JP" altLang="en-US" sz="900" dirty="0"/>
              <a:t>先着管理</a:t>
            </a:r>
            <a:endParaRPr kumimoji="1" lang="en-US" altLang="ja-JP" sz="900" dirty="0"/>
          </a:p>
          <a:p>
            <a:r>
              <a:rPr lang="ja-JP" altLang="en-US" sz="900" dirty="0"/>
              <a:t>空き枠制御</a:t>
            </a:r>
            <a:endParaRPr kumimoji="1" lang="en-US" altLang="ja-JP" sz="900" dirty="0"/>
          </a:p>
        </p:txBody>
      </p:sp>
      <p:cxnSp>
        <p:nvCxnSpPr>
          <p:cNvPr id="90" name="直線矢印コネクタ 89">
            <a:extLst>
              <a:ext uri="{FF2B5EF4-FFF2-40B4-BE49-F238E27FC236}">
                <a16:creationId xmlns:a16="http://schemas.microsoft.com/office/drawing/2014/main" id="{E459B3C3-F5E7-4296-A918-4E1386A58EBA}"/>
              </a:ext>
            </a:extLst>
          </p:cNvPr>
          <p:cNvCxnSpPr>
            <a:cxnSpLocks/>
            <a:stCxn id="18" idx="2"/>
            <a:endCxn id="131" idx="0"/>
          </p:cNvCxnSpPr>
          <p:nvPr/>
        </p:nvCxnSpPr>
        <p:spPr>
          <a:xfrm>
            <a:off x="4164633" y="2494129"/>
            <a:ext cx="84142" cy="1171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D4CC3B4B-FD38-4A81-B2AA-E1284BD7282C}"/>
              </a:ext>
            </a:extLst>
          </p:cNvPr>
          <p:cNvCxnSpPr>
            <a:cxnSpLocks/>
          </p:cNvCxnSpPr>
          <p:nvPr/>
        </p:nvCxnSpPr>
        <p:spPr>
          <a:xfrm>
            <a:off x="4307470" y="2494129"/>
            <a:ext cx="84142" cy="1171400"/>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1E5CCC69-92BB-4A17-87F7-9A7B2234A84D}"/>
              </a:ext>
            </a:extLst>
          </p:cNvPr>
          <p:cNvCxnSpPr>
            <a:cxnSpLocks/>
            <a:stCxn id="131" idx="2"/>
            <a:endCxn id="24" idx="0"/>
          </p:cNvCxnSpPr>
          <p:nvPr/>
        </p:nvCxnSpPr>
        <p:spPr>
          <a:xfrm flipH="1">
            <a:off x="3530072" y="4034861"/>
            <a:ext cx="718703" cy="13925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0D067261-61EC-4373-A31B-9A635B5AAC63}"/>
              </a:ext>
            </a:extLst>
          </p:cNvPr>
          <p:cNvCxnSpPr>
            <a:cxnSpLocks/>
          </p:cNvCxnSpPr>
          <p:nvPr/>
        </p:nvCxnSpPr>
        <p:spPr>
          <a:xfrm flipH="1">
            <a:off x="3672909" y="4034861"/>
            <a:ext cx="718703" cy="1287009"/>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1" name="テキスト ボックス 140">
            <a:extLst>
              <a:ext uri="{FF2B5EF4-FFF2-40B4-BE49-F238E27FC236}">
                <a16:creationId xmlns:a16="http://schemas.microsoft.com/office/drawing/2014/main" id="{DAC71B10-B756-49F7-875C-3BB6CBDA93F6}"/>
              </a:ext>
            </a:extLst>
          </p:cNvPr>
          <p:cNvSpPr txBox="1"/>
          <p:nvPr/>
        </p:nvSpPr>
        <p:spPr>
          <a:xfrm>
            <a:off x="3522000" y="4290338"/>
            <a:ext cx="709571" cy="215444"/>
          </a:xfrm>
          <a:prstGeom prst="rect">
            <a:avLst/>
          </a:prstGeom>
          <a:noFill/>
        </p:spPr>
        <p:txBody>
          <a:bodyPr wrap="square" rtlCol="0">
            <a:spAutoFit/>
          </a:bodyPr>
          <a:lstStyle/>
          <a:p>
            <a:r>
              <a:rPr kumimoji="1" lang="ja-JP" altLang="en-US" sz="800" dirty="0"/>
              <a:t>職員審査</a:t>
            </a:r>
          </a:p>
        </p:txBody>
      </p:sp>
      <p:sp>
        <p:nvSpPr>
          <p:cNvPr id="142" name="テキスト ボックス 141">
            <a:extLst>
              <a:ext uri="{FF2B5EF4-FFF2-40B4-BE49-F238E27FC236}">
                <a16:creationId xmlns:a16="http://schemas.microsoft.com/office/drawing/2014/main" id="{F5C836B0-8B58-4C50-8269-0096C2D3D44D}"/>
              </a:ext>
            </a:extLst>
          </p:cNvPr>
          <p:cNvSpPr txBox="1"/>
          <p:nvPr/>
        </p:nvSpPr>
        <p:spPr>
          <a:xfrm>
            <a:off x="3733614" y="4850374"/>
            <a:ext cx="709571" cy="338554"/>
          </a:xfrm>
          <a:prstGeom prst="rect">
            <a:avLst/>
          </a:prstGeom>
          <a:noFill/>
        </p:spPr>
        <p:txBody>
          <a:bodyPr wrap="square" rtlCol="0">
            <a:spAutoFit/>
          </a:bodyPr>
          <a:lstStyle/>
          <a:p>
            <a:r>
              <a:rPr lang="ja-JP" altLang="en-US" sz="800" dirty="0"/>
              <a:t>参加可否</a:t>
            </a:r>
            <a:endParaRPr lang="en-US" altLang="ja-JP" sz="800" dirty="0"/>
          </a:p>
          <a:p>
            <a:r>
              <a:rPr lang="ja-JP" altLang="en-US" sz="800" dirty="0"/>
              <a:t>入力</a:t>
            </a:r>
            <a:endParaRPr kumimoji="1" lang="ja-JP" altLang="en-US" sz="800" dirty="0"/>
          </a:p>
        </p:txBody>
      </p:sp>
      <p:sp>
        <p:nvSpPr>
          <p:cNvPr id="87" name="テキスト ボックス 86">
            <a:extLst>
              <a:ext uri="{FF2B5EF4-FFF2-40B4-BE49-F238E27FC236}">
                <a16:creationId xmlns:a16="http://schemas.microsoft.com/office/drawing/2014/main" id="{016B2625-9CF4-4DE3-B5DE-EB2E0CFF41A5}"/>
              </a:ext>
            </a:extLst>
          </p:cNvPr>
          <p:cNvSpPr txBox="1"/>
          <p:nvPr/>
        </p:nvSpPr>
        <p:spPr>
          <a:xfrm>
            <a:off x="82593" y="1261083"/>
            <a:ext cx="2240082" cy="276999"/>
          </a:xfrm>
          <a:prstGeom prst="rect">
            <a:avLst/>
          </a:prstGeom>
          <a:noFill/>
        </p:spPr>
        <p:txBody>
          <a:bodyPr wrap="square" rtlCol="0">
            <a:spAutoFit/>
          </a:bodyPr>
          <a:lstStyle/>
          <a:p>
            <a:pPr>
              <a:defRPr/>
            </a:pPr>
            <a:r>
              <a:rPr lang="en-US" altLang="ja-JP" sz="1200" b="1" dirty="0" err="1">
                <a:latin typeface="游ゴシック" panose="020B0400000000000000" pitchFamily="50" charset="-128"/>
                <a:ea typeface="游ゴシック" panose="020B0400000000000000" pitchFamily="50" charset="-128"/>
              </a:rPr>
              <a:t>SalesForce</a:t>
            </a:r>
            <a:r>
              <a:rPr lang="ja-JP" altLang="en-US" sz="1200" b="1" dirty="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88" name="テキスト ボックス 87">
            <a:extLst>
              <a:ext uri="{FF2B5EF4-FFF2-40B4-BE49-F238E27FC236}">
                <a16:creationId xmlns:a16="http://schemas.microsoft.com/office/drawing/2014/main" id="{BABF4570-D34E-48B4-9F80-867A20158B26}"/>
              </a:ext>
            </a:extLst>
          </p:cNvPr>
          <p:cNvSpPr txBox="1"/>
          <p:nvPr/>
        </p:nvSpPr>
        <p:spPr>
          <a:xfrm>
            <a:off x="82593" y="4547461"/>
            <a:ext cx="2240082" cy="276999"/>
          </a:xfrm>
          <a:prstGeom prst="rect">
            <a:avLst/>
          </a:prstGeom>
          <a:noFill/>
        </p:spPr>
        <p:txBody>
          <a:bodyPr wrap="square" rtlCol="0">
            <a:spAutoFit/>
          </a:bodyPr>
          <a:lstStyle/>
          <a:p>
            <a:pPr>
              <a:defRPr/>
            </a:pPr>
            <a:r>
              <a:rPr lang="en-US" altLang="ja-JP" sz="1200" b="1" dirty="0">
                <a:latin typeface="游ゴシック" panose="020B0400000000000000" pitchFamily="50" charset="-128"/>
                <a:ea typeface="游ゴシック" panose="020B0400000000000000" pitchFamily="50" charset="-128"/>
              </a:rPr>
              <a:t>ServiceNow</a:t>
            </a:r>
            <a:r>
              <a:rPr lang="ja-JP" altLang="en-US" sz="1200" b="1" dirty="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
        <p:nvSpPr>
          <p:cNvPr id="94" name="テキスト ボックス 93">
            <a:extLst>
              <a:ext uri="{FF2B5EF4-FFF2-40B4-BE49-F238E27FC236}">
                <a16:creationId xmlns:a16="http://schemas.microsoft.com/office/drawing/2014/main" id="{FAF4E963-9DFA-43B4-A106-D42679ED144C}"/>
              </a:ext>
            </a:extLst>
          </p:cNvPr>
          <p:cNvSpPr txBox="1"/>
          <p:nvPr/>
        </p:nvSpPr>
        <p:spPr>
          <a:xfrm>
            <a:off x="10955826" y="4512094"/>
            <a:ext cx="589628" cy="461665"/>
          </a:xfrm>
          <a:prstGeom prst="rect">
            <a:avLst/>
          </a:prstGeom>
          <a:noFill/>
        </p:spPr>
        <p:txBody>
          <a:bodyPr wrap="square" rtlCol="0">
            <a:spAutoFit/>
          </a:bodyPr>
          <a:lstStyle/>
          <a:p>
            <a:r>
              <a:rPr kumimoji="1" lang="ja-JP" altLang="en-US" sz="800" dirty="0"/>
              <a:t>エスカレーション</a:t>
            </a:r>
          </a:p>
        </p:txBody>
      </p:sp>
      <p:sp>
        <p:nvSpPr>
          <p:cNvPr id="84" name="楕円 83">
            <a:extLst>
              <a:ext uri="{FF2B5EF4-FFF2-40B4-BE49-F238E27FC236}">
                <a16:creationId xmlns:a16="http://schemas.microsoft.com/office/drawing/2014/main" id="{292A6A61-E9D0-4D79-A3D1-83C7731DF124}"/>
              </a:ext>
            </a:extLst>
          </p:cNvPr>
          <p:cNvSpPr/>
          <p:nvPr/>
        </p:nvSpPr>
        <p:spPr>
          <a:xfrm>
            <a:off x="1523946" y="5867028"/>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98" name="楕円 97">
            <a:extLst>
              <a:ext uri="{FF2B5EF4-FFF2-40B4-BE49-F238E27FC236}">
                <a16:creationId xmlns:a16="http://schemas.microsoft.com/office/drawing/2014/main" id="{61FC9EBE-EECE-4B4C-82AA-6B04475EF6A9}"/>
              </a:ext>
            </a:extLst>
          </p:cNvPr>
          <p:cNvSpPr/>
          <p:nvPr/>
        </p:nvSpPr>
        <p:spPr>
          <a:xfrm>
            <a:off x="3544108" y="5867028"/>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101" name="楕円 100">
            <a:extLst>
              <a:ext uri="{FF2B5EF4-FFF2-40B4-BE49-F238E27FC236}">
                <a16:creationId xmlns:a16="http://schemas.microsoft.com/office/drawing/2014/main" id="{EF55E37A-AA53-4AD3-94EB-9AE7A1112419}"/>
              </a:ext>
            </a:extLst>
          </p:cNvPr>
          <p:cNvSpPr/>
          <p:nvPr/>
        </p:nvSpPr>
        <p:spPr>
          <a:xfrm>
            <a:off x="6030743" y="5591292"/>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102" name="楕円 101">
            <a:extLst>
              <a:ext uri="{FF2B5EF4-FFF2-40B4-BE49-F238E27FC236}">
                <a16:creationId xmlns:a16="http://schemas.microsoft.com/office/drawing/2014/main" id="{6D46C575-FB74-4A41-A88F-163AFD27E54F}"/>
              </a:ext>
            </a:extLst>
          </p:cNvPr>
          <p:cNvSpPr/>
          <p:nvPr/>
        </p:nvSpPr>
        <p:spPr>
          <a:xfrm>
            <a:off x="10637905" y="5743893"/>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104" name="正方形/長方形 103">
            <a:extLst>
              <a:ext uri="{FF2B5EF4-FFF2-40B4-BE49-F238E27FC236}">
                <a16:creationId xmlns:a16="http://schemas.microsoft.com/office/drawing/2014/main" id="{9B1BA6C9-D4C4-4AEA-95A2-A62955C40783}"/>
              </a:ext>
            </a:extLst>
          </p:cNvPr>
          <p:cNvSpPr/>
          <p:nvPr/>
        </p:nvSpPr>
        <p:spPr>
          <a:xfrm>
            <a:off x="319195"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ポータルシステム上</a:t>
            </a:r>
            <a:endParaRPr kumimoji="1" lang="ja-JP" altLang="en-US" sz="1100" dirty="0">
              <a:solidFill>
                <a:schemeClr val="tx1"/>
              </a:solidFill>
            </a:endParaRPr>
          </a:p>
        </p:txBody>
      </p:sp>
      <p:sp>
        <p:nvSpPr>
          <p:cNvPr id="105" name="テキスト ボックス 104">
            <a:extLst>
              <a:ext uri="{FF2B5EF4-FFF2-40B4-BE49-F238E27FC236}">
                <a16:creationId xmlns:a16="http://schemas.microsoft.com/office/drawing/2014/main" id="{4E68BE4C-5A5B-40DA-BE96-5AB9C48AA9B6}"/>
              </a:ext>
            </a:extLst>
          </p:cNvPr>
          <p:cNvSpPr txBox="1"/>
          <p:nvPr/>
        </p:nvSpPr>
        <p:spPr>
          <a:xfrm>
            <a:off x="438204" y="3856029"/>
            <a:ext cx="1276652" cy="369332"/>
          </a:xfrm>
          <a:prstGeom prst="rect">
            <a:avLst/>
          </a:prstGeom>
          <a:solidFill>
            <a:schemeClr val="bg1"/>
          </a:solidFill>
          <a:ln>
            <a:solidFill>
              <a:schemeClr val="accent1"/>
            </a:solidFill>
          </a:ln>
        </p:spPr>
        <p:txBody>
          <a:bodyPr wrap="square" rtlCol="0">
            <a:spAutoFit/>
          </a:bodyPr>
          <a:lstStyle/>
          <a:p>
            <a:r>
              <a:rPr kumimoji="1" lang="ja-JP" altLang="en-US" sz="900" dirty="0"/>
              <a:t>市民アカウント管理</a:t>
            </a:r>
            <a:endParaRPr kumimoji="1" lang="en-US" altLang="ja-JP" sz="900" dirty="0"/>
          </a:p>
          <a:p>
            <a:r>
              <a:rPr kumimoji="1" lang="ja-JP" altLang="en-US" sz="900" dirty="0"/>
              <a:t>事業者アカウント管理</a:t>
            </a:r>
            <a:endParaRPr kumimoji="1" lang="en-US" altLang="ja-JP" sz="900" dirty="0"/>
          </a:p>
        </p:txBody>
      </p:sp>
      <p:cxnSp>
        <p:nvCxnSpPr>
          <p:cNvPr id="115" name="直線矢印コネクタ 114">
            <a:extLst>
              <a:ext uri="{FF2B5EF4-FFF2-40B4-BE49-F238E27FC236}">
                <a16:creationId xmlns:a16="http://schemas.microsoft.com/office/drawing/2014/main" id="{94F0AD25-10EE-41CD-ADB3-9740A18FEACE}"/>
              </a:ext>
            </a:extLst>
          </p:cNvPr>
          <p:cNvCxnSpPr>
            <a:cxnSpLocks/>
            <a:stCxn id="32" idx="2"/>
            <a:endCxn id="104" idx="0"/>
          </p:cNvCxnSpPr>
          <p:nvPr/>
        </p:nvCxnSpPr>
        <p:spPr>
          <a:xfrm>
            <a:off x="956447" y="2494474"/>
            <a:ext cx="106468" cy="963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C5CAE8E6-3D57-4906-A62C-ED8BA6E6FD4C}"/>
              </a:ext>
            </a:extLst>
          </p:cNvPr>
          <p:cNvCxnSpPr>
            <a:cxnSpLocks/>
          </p:cNvCxnSpPr>
          <p:nvPr/>
        </p:nvCxnSpPr>
        <p:spPr>
          <a:xfrm>
            <a:off x="1099253" y="2494474"/>
            <a:ext cx="106468" cy="963171"/>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3" name="テキスト ボックス 92">
            <a:extLst>
              <a:ext uri="{FF2B5EF4-FFF2-40B4-BE49-F238E27FC236}">
                <a16:creationId xmlns:a16="http://schemas.microsoft.com/office/drawing/2014/main" id="{5D8E4457-30CE-42FB-A309-4DBEA50F1C2F}"/>
              </a:ext>
            </a:extLst>
          </p:cNvPr>
          <p:cNvSpPr txBox="1"/>
          <p:nvPr/>
        </p:nvSpPr>
        <p:spPr>
          <a:xfrm>
            <a:off x="9788086" y="4585697"/>
            <a:ext cx="589628" cy="215444"/>
          </a:xfrm>
          <a:prstGeom prst="rect">
            <a:avLst/>
          </a:prstGeom>
          <a:noFill/>
        </p:spPr>
        <p:txBody>
          <a:bodyPr wrap="square" rtlCol="0">
            <a:spAutoFit/>
          </a:bodyPr>
          <a:lstStyle/>
          <a:p>
            <a:r>
              <a:rPr kumimoji="1" lang="ja-JP" altLang="en-US" sz="800" dirty="0"/>
              <a:t>回答入力</a:t>
            </a:r>
          </a:p>
        </p:txBody>
      </p:sp>
      <p:sp>
        <p:nvSpPr>
          <p:cNvPr id="95" name="テキスト ボックス 94">
            <a:extLst>
              <a:ext uri="{FF2B5EF4-FFF2-40B4-BE49-F238E27FC236}">
                <a16:creationId xmlns:a16="http://schemas.microsoft.com/office/drawing/2014/main" id="{C3FCD010-F7AA-46E1-89F9-5635AD935386}"/>
              </a:ext>
            </a:extLst>
          </p:cNvPr>
          <p:cNvSpPr txBox="1"/>
          <p:nvPr/>
        </p:nvSpPr>
        <p:spPr>
          <a:xfrm>
            <a:off x="9711516" y="110068"/>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
        <p:nvSpPr>
          <p:cNvPr id="96" name="正方形/長方形 95">
            <a:extLst>
              <a:ext uri="{FF2B5EF4-FFF2-40B4-BE49-F238E27FC236}">
                <a16:creationId xmlns:a16="http://schemas.microsoft.com/office/drawing/2014/main" id="{F66D8497-3464-410D-B228-4F2E5DC1E4B8}"/>
              </a:ext>
            </a:extLst>
          </p:cNvPr>
          <p:cNvSpPr/>
          <p:nvPr/>
        </p:nvSpPr>
        <p:spPr>
          <a:xfrm>
            <a:off x="5162003" y="3676650"/>
            <a:ext cx="752213" cy="968838"/>
          </a:xfrm>
          <a:prstGeom prst="rect">
            <a:avLst/>
          </a:prstGeom>
          <a:solidFill>
            <a:schemeClr val="accent2">
              <a:lumMod val="40000"/>
              <a:lumOff val="6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rPr>
              <a:t>添付</a:t>
            </a:r>
            <a:endParaRPr lang="en-US" altLang="ja-JP" sz="900" b="1" dirty="0">
              <a:solidFill>
                <a:schemeClr val="tx1"/>
              </a:solidFill>
            </a:endParaRPr>
          </a:p>
          <a:p>
            <a:pPr algn="ctr"/>
            <a:r>
              <a:rPr lang="ja-JP" altLang="en-US" sz="900" b="1" dirty="0">
                <a:solidFill>
                  <a:schemeClr val="tx1"/>
                </a:solidFill>
              </a:rPr>
              <a:t>ファイル用</a:t>
            </a:r>
            <a:endParaRPr lang="en-US" altLang="ja-JP" sz="900" b="1" dirty="0">
              <a:solidFill>
                <a:schemeClr val="tx1"/>
              </a:solidFill>
            </a:endParaRPr>
          </a:p>
          <a:p>
            <a:pPr algn="ctr"/>
            <a:r>
              <a:rPr lang="ja-JP" altLang="en-US" sz="900" b="1" dirty="0">
                <a:solidFill>
                  <a:schemeClr val="tx1"/>
                </a:solidFill>
              </a:rPr>
              <a:t>共通</a:t>
            </a:r>
            <a:endParaRPr lang="en-US" altLang="ja-JP" sz="900" b="1" dirty="0">
              <a:solidFill>
                <a:schemeClr val="tx1"/>
              </a:solidFill>
            </a:endParaRPr>
          </a:p>
          <a:p>
            <a:pPr algn="ctr"/>
            <a:r>
              <a:rPr lang="ja-JP" altLang="en-US" sz="900" b="1" dirty="0">
                <a:solidFill>
                  <a:schemeClr val="tx1"/>
                </a:solidFill>
              </a:rPr>
              <a:t>ファイル</a:t>
            </a:r>
            <a:endParaRPr lang="en-US" altLang="ja-JP" sz="900" b="1" dirty="0">
              <a:solidFill>
                <a:schemeClr val="tx1"/>
              </a:solidFill>
            </a:endParaRPr>
          </a:p>
          <a:p>
            <a:pPr algn="ctr"/>
            <a:r>
              <a:rPr lang="ja-JP" altLang="en-US" sz="900" b="1" dirty="0">
                <a:solidFill>
                  <a:schemeClr val="tx1"/>
                </a:solidFill>
              </a:rPr>
              <a:t>ストレージ</a:t>
            </a:r>
            <a:endParaRPr lang="en-US" altLang="ja-JP" sz="900" b="1" dirty="0">
              <a:solidFill>
                <a:schemeClr val="tx1"/>
              </a:solidFill>
            </a:endParaRPr>
          </a:p>
        </p:txBody>
      </p:sp>
      <p:sp>
        <p:nvSpPr>
          <p:cNvPr id="6" name="矢印: 下 5">
            <a:extLst>
              <a:ext uri="{FF2B5EF4-FFF2-40B4-BE49-F238E27FC236}">
                <a16:creationId xmlns:a16="http://schemas.microsoft.com/office/drawing/2014/main" id="{48EE0DDD-54BA-48D6-BA39-64CCF9A6EC74}"/>
              </a:ext>
            </a:extLst>
          </p:cNvPr>
          <p:cNvSpPr/>
          <p:nvPr/>
        </p:nvSpPr>
        <p:spPr>
          <a:xfrm>
            <a:off x="5423615" y="3617904"/>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矢印: 下 99">
            <a:extLst>
              <a:ext uri="{FF2B5EF4-FFF2-40B4-BE49-F238E27FC236}">
                <a16:creationId xmlns:a16="http://schemas.microsoft.com/office/drawing/2014/main" id="{441D4E71-2ED4-4A04-84EA-DCD4927E6EAD}"/>
              </a:ext>
            </a:extLst>
          </p:cNvPr>
          <p:cNvSpPr/>
          <p:nvPr/>
        </p:nvSpPr>
        <p:spPr>
          <a:xfrm rot="10800000">
            <a:off x="5423615" y="4549244"/>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矢印: 下 116">
            <a:extLst>
              <a:ext uri="{FF2B5EF4-FFF2-40B4-BE49-F238E27FC236}">
                <a16:creationId xmlns:a16="http://schemas.microsoft.com/office/drawing/2014/main" id="{C27511D7-FC15-42F8-83D9-F87F7791B074}"/>
              </a:ext>
            </a:extLst>
          </p:cNvPr>
          <p:cNvSpPr/>
          <p:nvPr/>
        </p:nvSpPr>
        <p:spPr>
          <a:xfrm rot="5400000">
            <a:off x="5794964" y="4113282"/>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8" name="矢印: 下 117">
            <a:extLst>
              <a:ext uri="{FF2B5EF4-FFF2-40B4-BE49-F238E27FC236}">
                <a16:creationId xmlns:a16="http://schemas.microsoft.com/office/drawing/2014/main" id="{A28221AA-5885-4034-88AE-C05E0139F972}"/>
              </a:ext>
            </a:extLst>
          </p:cNvPr>
          <p:cNvSpPr/>
          <p:nvPr/>
        </p:nvSpPr>
        <p:spPr>
          <a:xfrm rot="16200000">
            <a:off x="5089555" y="4113282"/>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楕円 7">
            <a:extLst>
              <a:ext uri="{FF2B5EF4-FFF2-40B4-BE49-F238E27FC236}">
                <a16:creationId xmlns:a16="http://schemas.microsoft.com/office/drawing/2014/main" id="{01B23E34-2232-4778-B242-1EB94B1FEB3F}"/>
              </a:ext>
            </a:extLst>
          </p:cNvPr>
          <p:cNvSpPr/>
          <p:nvPr/>
        </p:nvSpPr>
        <p:spPr>
          <a:xfrm>
            <a:off x="3654563" y="1449251"/>
            <a:ext cx="2705633" cy="41537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ＡＩ</a:t>
            </a:r>
            <a:endParaRPr kumimoji="1" lang="ja-JP" altLang="en-US" dirty="0">
              <a:solidFill>
                <a:schemeClr val="tx1"/>
              </a:solidFill>
            </a:endParaRPr>
          </a:p>
        </p:txBody>
      </p:sp>
      <p:sp>
        <p:nvSpPr>
          <p:cNvPr id="114" name="テキスト ボックス 113">
            <a:extLst>
              <a:ext uri="{FF2B5EF4-FFF2-40B4-BE49-F238E27FC236}">
                <a16:creationId xmlns:a16="http://schemas.microsoft.com/office/drawing/2014/main" id="{2FA1097A-A0FD-4F7F-A86C-E1837E22F8E1}"/>
              </a:ext>
            </a:extLst>
          </p:cNvPr>
          <p:cNvSpPr txBox="1"/>
          <p:nvPr/>
        </p:nvSpPr>
        <p:spPr>
          <a:xfrm>
            <a:off x="5001883" y="3456871"/>
            <a:ext cx="2240082" cy="276999"/>
          </a:xfrm>
          <a:prstGeom prst="rect">
            <a:avLst/>
          </a:prstGeom>
          <a:noFill/>
        </p:spPr>
        <p:txBody>
          <a:bodyPr wrap="square" rtlCol="0">
            <a:spAutoFit/>
          </a:bodyPr>
          <a:lstStyle/>
          <a:p>
            <a:pPr>
              <a:defRPr/>
            </a:pPr>
            <a:r>
              <a:rPr lang="en-US" altLang="ja-JP" sz="1200" b="1" dirty="0">
                <a:latin typeface="游ゴシック" panose="020B0400000000000000" pitchFamily="50" charset="-128"/>
                <a:ea typeface="游ゴシック" panose="020B0400000000000000" pitchFamily="50" charset="-128"/>
              </a:rPr>
              <a:t>Box</a:t>
            </a:r>
            <a:r>
              <a:rPr lang="ja-JP" altLang="en-US" sz="1200" b="1" dirty="0">
                <a:latin typeface="游ゴシック" panose="020B0400000000000000" pitchFamily="50" charset="-128"/>
                <a:ea typeface="游ゴシック" panose="020B0400000000000000" pitchFamily="50" charset="-128"/>
              </a:rPr>
              <a:t>？</a:t>
            </a:r>
            <a:endParaRPr lang="en-US" altLang="ja-JP" sz="1200" b="1"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20002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25F372F6-14B5-4871-ADF6-3E420001DE2C}"/>
              </a:ext>
            </a:extLst>
          </p:cNvPr>
          <p:cNvSpPr/>
          <p:nvPr/>
        </p:nvSpPr>
        <p:spPr>
          <a:xfrm>
            <a:off x="4686873" y="2957410"/>
            <a:ext cx="1193514" cy="83860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正方形/長方形 43">
            <a:extLst>
              <a:ext uri="{FF2B5EF4-FFF2-40B4-BE49-F238E27FC236}">
                <a16:creationId xmlns:a16="http://schemas.microsoft.com/office/drawing/2014/main" id="{987FDA20-8E88-49F1-B52C-5A48F9A087B7}"/>
              </a:ext>
            </a:extLst>
          </p:cNvPr>
          <p:cNvSpPr/>
          <p:nvPr/>
        </p:nvSpPr>
        <p:spPr>
          <a:xfrm>
            <a:off x="3420355" y="3001883"/>
            <a:ext cx="1193514" cy="935126"/>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71F33394-4433-4EE5-BE67-D3E55B3EB532}"/>
              </a:ext>
            </a:extLst>
          </p:cNvPr>
          <p:cNvSpPr/>
          <p:nvPr/>
        </p:nvSpPr>
        <p:spPr>
          <a:xfrm>
            <a:off x="1156359" y="2957412"/>
            <a:ext cx="2193485" cy="838601"/>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E6097371-4A52-4C83-9E92-2B9F5BAB66D4}"/>
              </a:ext>
            </a:extLst>
          </p:cNvPr>
          <p:cNvSpPr/>
          <p:nvPr/>
        </p:nvSpPr>
        <p:spPr>
          <a:xfrm>
            <a:off x="2271126" y="3937009"/>
            <a:ext cx="3614524" cy="510197"/>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a:extLst>
              <a:ext uri="{FF2B5EF4-FFF2-40B4-BE49-F238E27FC236}">
                <a16:creationId xmlns:a16="http://schemas.microsoft.com/office/drawing/2014/main" id="{2B530441-B960-4173-BCED-144828DAEB3B}"/>
              </a:ext>
            </a:extLst>
          </p:cNvPr>
          <p:cNvSpPr/>
          <p:nvPr/>
        </p:nvSpPr>
        <p:spPr>
          <a:xfrm>
            <a:off x="1156359" y="2300729"/>
            <a:ext cx="4724028" cy="656680"/>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企画公募にあたっての依頼事項</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6</a:t>
            </a:fld>
            <a:endParaRPr lang="ja-JP" altLang="en-US"/>
          </a:p>
        </p:txBody>
      </p:sp>
      <p:sp>
        <p:nvSpPr>
          <p:cNvPr id="8" name="テキスト ボックス 7">
            <a:extLst>
              <a:ext uri="{FF2B5EF4-FFF2-40B4-BE49-F238E27FC236}">
                <a16:creationId xmlns:a16="http://schemas.microsoft.com/office/drawing/2014/main" id="{8614B091-ECFB-4483-95CB-7D75D523557B}"/>
              </a:ext>
            </a:extLst>
          </p:cNvPr>
          <p:cNvSpPr txBox="1"/>
          <p:nvPr/>
        </p:nvSpPr>
        <p:spPr>
          <a:xfrm>
            <a:off x="177085" y="1271936"/>
            <a:ext cx="11837830" cy="646331"/>
          </a:xfrm>
          <a:prstGeom prst="rect">
            <a:avLst/>
          </a:prstGeom>
          <a:noFill/>
        </p:spPr>
        <p:txBody>
          <a:bodyPr wrap="square" rtlCol="0">
            <a:spAutoFit/>
          </a:bodyPr>
          <a:lstStyle/>
          <a:p>
            <a:r>
              <a:rPr lang="ja-JP" altLang="en-US" dirty="0"/>
              <a:t>ふじまど全体の適切な調達区分及びその考え方について、提出スライド（次スライド以降）でお考えをお聞かせください。</a:t>
            </a:r>
            <a:endParaRPr lang="en-US" altLang="ja-JP" dirty="0"/>
          </a:p>
          <a:p>
            <a:r>
              <a:rPr lang="ja-JP" altLang="en-US" dirty="0"/>
              <a:t>　（すべて貴社で構築できる場合でも、調達区分を最低２つ以上に分けた上で、その考え方をご教示ください。</a:t>
            </a:r>
            <a:endParaRPr lang="en-US" altLang="ja-JP" dirty="0"/>
          </a:p>
        </p:txBody>
      </p:sp>
      <p:sp>
        <p:nvSpPr>
          <p:cNvPr id="6" name="正方形/長方形 5">
            <a:extLst>
              <a:ext uri="{FF2B5EF4-FFF2-40B4-BE49-F238E27FC236}">
                <a16:creationId xmlns:a16="http://schemas.microsoft.com/office/drawing/2014/main" id="{327785BA-75E5-4588-9E98-5D9E89BAC9C6}"/>
              </a:ext>
            </a:extLst>
          </p:cNvPr>
          <p:cNvSpPr/>
          <p:nvPr/>
        </p:nvSpPr>
        <p:spPr>
          <a:xfrm>
            <a:off x="1098794" y="2256211"/>
            <a:ext cx="4879731" cy="229293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a:extLst>
              <a:ext uri="{FF2B5EF4-FFF2-40B4-BE49-F238E27FC236}">
                <a16:creationId xmlns:a16="http://schemas.microsoft.com/office/drawing/2014/main" id="{748A51BA-FCCC-49D2-AC2B-06FE4E26E3AA}"/>
              </a:ext>
            </a:extLst>
          </p:cNvPr>
          <p:cNvSpPr/>
          <p:nvPr/>
        </p:nvSpPr>
        <p:spPr>
          <a:xfrm>
            <a:off x="2389414" y="2504126"/>
            <a:ext cx="2061882" cy="294362"/>
          </a:xfrm>
          <a:prstGeom prst="rect">
            <a:avLst/>
          </a:prstGeom>
          <a:solidFill>
            <a:schemeClr val="accent6">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900" dirty="0">
                <a:solidFill>
                  <a:schemeClr val="tx1"/>
                </a:solidFill>
              </a:rPr>
              <a:t>『</a:t>
            </a:r>
            <a:r>
              <a:rPr lang="ja-JP" altLang="en-US" sz="900" dirty="0">
                <a:solidFill>
                  <a:schemeClr val="tx1"/>
                </a:solidFill>
              </a:rPr>
              <a:t>ふじまど</a:t>
            </a:r>
            <a:r>
              <a:rPr lang="en-US" altLang="ja-JP" sz="900" dirty="0">
                <a:solidFill>
                  <a:schemeClr val="tx1"/>
                </a:solidFill>
              </a:rPr>
              <a:t>』</a:t>
            </a:r>
            <a:r>
              <a:rPr lang="ja-JP" altLang="en-US" sz="900" dirty="0">
                <a:solidFill>
                  <a:schemeClr val="tx1"/>
                </a:solidFill>
              </a:rPr>
              <a:t>　市民側マイページ</a:t>
            </a:r>
            <a:endParaRPr kumimoji="1" lang="ja-JP" altLang="en-US" sz="900" dirty="0">
              <a:solidFill>
                <a:schemeClr val="tx1"/>
              </a:solidFill>
            </a:endParaRPr>
          </a:p>
        </p:txBody>
      </p:sp>
      <p:sp>
        <p:nvSpPr>
          <p:cNvPr id="12" name="正方形/長方形 11">
            <a:extLst>
              <a:ext uri="{FF2B5EF4-FFF2-40B4-BE49-F238E27FC236}">
                <a16:creationId xmlns:a16="http://schemas.microsoft.com/office/drawing/2014/main" id="{4859C091-66EA-47CF-87F4-DC8FEB78F1B0}"/>
              </a:ext>
            </a:extLst>
          </p:cNvPr>
          <p:cNvSpPr/>
          <p:nvPr/>
        </p:nvSpPr>
        <p:spPr>
          <a:xfrm>
            <a:off x="2271126" y="3048371"/>
            <a:ext cx="1014760" cy="656681"/>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800" dirty="0">
                <a:solidFill>
                  <a:schemeClr val="tx1"/>
                </a:solidFill>
              </a:rPr>
              <a:t>申請機能</a:t>
            </a:r>
            <a:endParaRPr lang="en-US" altLang="ja-JP" sz="800" dirty="0">
              <a:solidFill>
                <a:schemeClr val="tx1"/>
              </a:solidFill>
            </a:endParaRPr>
          </a:p>
          <a:p>
            <a:r>
              <a:rPr kumimoji="1" lang="ja-JP" altLang="en-US" sz="800" dirty="0">
                <a:solidFill>
                  <a:schemeClr val="tx1"/>
                </a:solidFill>
              </a:rPr>
              <a:t>イベント機能</a:t>
            </a:r>
            <a:endParaRPr kumimoji="1" lang="en-US" altLang="ja-JP" sz="800" dirty="0">
              <a:solidFill>
                <a:schemeClr val="tx1"/>
              </a:solidFill>
            </a:endParaRPr>
          </a:p>
          <a:p>
            <a:r>
              <a:rPr kumimoji="1" lang="ja-JP" altLang="en-US" sz="800" dirty="0">
                <a:solidFill>
                  <a:schemeClr val="tx1"/>
                </a:solidFill>
              </a:rPr>
              <a:t>など</a:t>
            </a:r>
          </a:p>
        </p:txBody>
      </p:sp>
      <p:sp>
        <p:nvSpPr>
          <p:cNvPr id="13" name="正方形/長方形 12">
            <a:extLst>
              <a:ext uri="{FF2B5EF4-FFF2-40B4-BE49-F238E27FC236}">
                <a16:creationId xmlns:a16="http://schemas.microsoft.com/office/drawing/2014/main" id="{B6AED0BA-F2D2-4579-8BBD-435B46EEB376}"/>
              </a:ext>
            </a:extLst>
          </p:cNvPr>
          <p:cNvSpPr/>
          <p:nvPr/>
        </p:nvSpPr>
        <p:spPr>
          <a:xfrm>
            <a:off x="4777634" y="3048371"/>
            <a:ext cx="1014760" cy="656681"/>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dirty="0">
                <a:solidFill>
                  <a:schemeClr val="tx1"/>
                </a:solidFill>
              </a:rPr>
              <a:t>公共施設予約機能</a:t>
            </a:r>
          </a:p>
        </p:txBody>
      </p:sp>
      <p:sp>
        <p:nvSpPr>
          <p:cNvPr id="14" name="正方形/長方形 13">
            <a:extLst>
              <a:ext uri="{FF2B5EF4-FFF2-40B4-BE49-F238E27FC236}">
                <a16:creationId xmlns:a16="http://schemas.microsoft.com/office/drawing/2014/main" id="{BB3D31AA-A592-4EC2-B49B-A08E6EE1AE2E}"/>
              </a:ext>
            </a:extLst>
          </p:cNvPr>
          <p:cNvSpPr/>
          <p:nvPr/>
        </p:nvSpPr>
        <p:spPr>
          <a:xfrm>
            <a:off x="3507600" y="3066469"/>
            <a:ext cx="1014760" cy="656681"/>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dirty="0">
                <a:solidFill>
                  <a:schemeClr val="tx1"/>
                </a:solidFill>
              </a:rPr>
              <a:t>コンタクトセンター機能</a:t>
            </a:r>
          </a:p>
        </p:txBody>
      </p:sp>
      <p:sp>
        <p:nvSpPr>
          <p:cNvPr id="39" name="正方形/長方形 38">
            <a:extLst>
              <a:ext uri="{FF2B5EF4-FFF2-40B4-BE49-F238E27FC236}">
                <a16:creationId xmlns:a16="http://schemas.microsoft.com/office/drawing/2014/main" id="{A8D1CDB9-03B4-48BF-A7EE-4D673825D572}"/>
              </a:ext>
            </a:extLst>
          </p:cNvPr>
          <p:cNvSpPr/>
          <p:nvPr/>
        </p:nvSpPr>
        <p:spPr>
          <a:xfrm>
            <a:off x="1234821" y="3048371"/>
            <a:ext cx="964786" cy="656681"/>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dirty="0">
                <a:solidFill>
                  <a:schemeClr val="tx1"/>
                </a:solidFill>
              </a:rPr>
              <a:t>市民ユーザー</a:t>
            </a:r>
            <a:endParaRPr kumimoji="1" lang="en-US" altLang="ja-JP" sz="800" dirty="0">
              <a:solidFill>
                <a:schemeClr val="tx1"/>
              </a:solidFill>
            </a:endParaRPr>
          </a:p>
          <a:p>
            <a:r>
              <a:rPr lang="ja-JP" altLang="en-US" sz="800" dirty="0">
                <a:solidFill>
                  <a:schemeClr val="tx1"/>
                </a:solidFill>
              </a:rPr>
              <a:t>団体ユーザー</a:t>
            </a:r>
            <a:endParaRPr lang="en-US" altLang="ja-JP" sz="800" dirty="0">
              <a:solidFill>
                <a:schemeClr val="tx1"/>
              </a:solidFill>
            </a:endParaRPr>
          </a:p>
          <a:p>
            <a:r>
              <a:rPr kumimoji="1" lang="ja-JP" altLang="en-US" sz="800" dirty="0">
                <a:solidFill>
                  <a:schemeClr val="tx1"/>
                </a:solidFill>
              </a:rPr>
              <a:t>アカウント管理</a:t>
            </a:r>
          </a:p>
        </p:txBody>
      </p:sp>
      <p:sp>
        <p:nvSpPr>
          <p:cNvPr id="42" name="正方形/長方形 41">
            <a:extLst>
              <a:ext uri="{FF2B5EF4-FFF2-40B4-BE49-F238E27FC236}">
                <a16:creationId xmlns:a16="http://schemas.microsoft.com/office/drawing/2014/main" id="{F676FFBC-A32F-47AB-BFC0-43325B217A39}"/>
              </a:ext>
            </a:extLst>
          </p:cNvPr>
          <p:cNvSpPr/>
          <p:nvPr/>
        </p:nvSpPr>
        <p:spPr>
          <a:xfrm>
            <a:off x="1156359" y="3796011"/>
            <a:ext cx="1114767" cy="651195"/>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正方形/長方形 14">
            <a:extLst>
              <a:ext uri="{FF2B5EF4-FFF2-40B4-BE49-F238E27FC236}">
                <a16:creationId xmlns:a16="http://schemas.microsoft.com/office/drawing/2014/main" id="{119D287B-1444-444B-A07B-9C965565085C}"/>
              </a:ext>
            </a:extLst>
          </p:cNvPr>
          <p:cNvSpPr/>
          <p:nvPr/>
        </p:nvSpPr>
        <p:spPr>
          <a:xfrm>
            <a:off x="1961240" y="4063994"/>
            <a:ext cx="2061882" cy="267460"/>
          </a:xfrm>
          <a:prstGeom prst="rect">
            <a:avLst/>
          </a:prstGeom>
          <a:solidFill>
            <a:schemeClr val="accent4">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rPr>
              <a:t>『</a:t>
            </a:r>
            <a:r>
              <a:rPr lang="ja-JP" altLang="en-US" sz="1100" dirty="0">
                <a:solidFill>
                  <a:schemeClr val="tx1"/>
                </a:solidFill>
              </a:rPr>
              <a:t>ふじまど</a:t>
            </a:r>
            <a:r>
              <a:rPr lang="en-US" altLang="ja-JP" sz="1100" dirty="0">
                <a:solidFill>
                  <a:schemeClr val="tx1"/>
                </a:solidFill>
              </a:rPr>
              <a:t>』</a:t>
            </a:r>
            <a:r>
              <a:rPr lang="ja-JP" altLang="en-US" sz="1100" dirty="0">
                <a:solidFill>
                  <a:schemeClr val="tx1"/>
                </a:solidFill>
              </a:rPr>
              <a:t>　職員画面</a:t>
            </a:r>
            <a:endParaRPr lang="en-US" altLang="ja-JP" sz="1100" dirty="0">
              <a:solidFill>
                <a:schemeClr val="tx1"/>
              </a:solidFill>
            </a:endParaRPr>
          </a:p>
          <a:p>
            <a:endParaRPr kumimoji="1" lang="ja-JP" altLang="en-US" sz="1100" dirty="0">
              <a:solidFill>
                <a:schemeClr val="tx1"/>
              </a:solidFill>
            </a:endParaRPr>
          </a:p>
        </p:txBody>
      </p:sp>
      <p:sp>
        <p:nvSpPr>
          <p:cNvPr id="43" name="テキスト ボックス 42">
            <a:extLst>
              <a:ext uri="{FF2B5EF4-FFF2-40B4-BE49-F238E27FC236}">
                <a16:creationId xmlns:a16="http://schemas.microsoft.com/office/drawing/2014/main" id="{5E4D804C-25B2-42BC-95CA-B94924BA8C15}"/>
              </a:ext>
            </a:extLst>
          </p:cNvPr>
          <p:cNvSpPr txBox="1"/>
          <p:nvPr/>
        </p:nvSpPr>
        <p:spPr>
          <a:xfrm>
            <a:off x="769325" y="1936948"/>
            <a:ext cx="716504" cy="369332"/>
          </a:xfrm>
          <a:prstGeom prst="rect">
            <a:avLst/>
          </a:prstGeom>
          <a:noFill/>
        </p:spPr>
        <p:txBody>
          <a:bodyPr wrap="square" rtlCol="0">
            <a:spAutoFit/>
          </a:bodyPr>
          <a:lstStyle/>
          <a:p>
            <a:r>
              <a:rPr kumimoji="1" lang="ja-JP" altLang="en-US" dirty="0"/>
              <a:t>例</a:t>
            </a:r>
          </a:p>
        </p:txBody>
      </p:sp>
      <p:sp>
        <p:nvSpPr>
          <p:cNvPr id="46" name="テキスト ボックス 45">
            <a:extLst>
              <a:ext uri="{FF2B5EF4-FFF2-40B4-BE49-F238E27FC236}">
                <a16:creationId xmlns:a16="http://schemas.microsoft.com/office/drawing/2014/main" id="{9492C3BA-76D8-43B5-8D5D-4CA5E8DD9611}"/>
              </a:ext>
            </a:extLst>
          </p:cNvPr>
          <p:cNvSpPr txBox="1"/>
          <p:nvPr/>
        </p:nvSpPr>
        <p:spPr>
          <a:xfrm>
            <a:off x="1184847" y="4600394"/>
            <a:ext cx="4695540" cy="1892826"/>
          </a:xfrm>
          <a:prstGeom prst="rect">
            <a:avLst/>
          </a:prstGeom>
          <a:noFill/>
        </p:spPr>
        <p:txBody>
          <a:bodyPr wrap="square" rtlCol="0">
            <a:spAutoFit/>
          </a:bodyPr>
          <a:lstStyle/>
          <a:p>
            <a:r>
              <a:rPr kumimoji="1" lang="en-US" altLang="ja-JP" sz="900" dirty="0"/>
              <a:t>【</a:t>
            </a:r>
            <a:r>
              <a:rPr kumimoji="1" lang="ja-JP" altLang="en-US" sz="900" dirty="0"/>
              <a:t>上記の調達区分とした理由</a:t>
            </a:r>
            <a:r>
              <a:rPr kumimoji="1" lang="en-US" altLang="ja-JP" sz="900" dirty="0"/>
              <a:t>】</a:t>
            </a:r>
            <a:r>
              <a:rPr kumimoji="1" lang="ja-JP" altLang="en-US" sz="900" dirty="0"/>
              <a:t>　</a:t>
            </a:r>
            <a:r>
              <a:rPr kumimoji="1" lang="ja-JP" altLang="en-US" sz="800" dirty="0"/>
              <a:t>（可能な限り詳細にお教えください。）</a:t>
            </a:r>
            <a:endParaRPr kumimoji="1" lang="en-US" altLang="ja-JP" sz="900" dirty="0"/>
          </a:p>
          <a:p>
            <a:r>
              <a:rPr kumimoji="1" lang="ja-JP" altLang="en-US" sz="900" dirty="0"/>
              <a:t>・●●部分と△△部分は親和性があることから、調達範囲</a:t>
            </a:r>
            <a:r>
              <a:rPr lang="ja-JP" altLang="en-US" sz="900" dirty="0"/>
              <a:t>①のとおり</a:t>
            </a:r>
            <a:r>
              <a:rPr lang="en-US" altLang="ja-JP" sz="900" dirty="0" err="1"/>
              <a:t>SalesForce</a:t>
            </a:r>
            <a:r>
              <a:rPr lang="ja-JP" altLang="en-US" sz="900" dirty="0"/>
              <a:t>でまとめて調達。</a:t>
            </a:r>
            <a:endParaRPr lang="en-US" altLang="ja-JP" sz="900" dirty="0"/>
          </a:p>
          <a:p>
            <a:r>
              <a:rPr lang="ja-JP" altLang="en-US" sz="900" dirty="0"/>
              <a:t>・◆◆部分は、挙動が特殊であることから、他と同じ調達としたときに、対応できる事業者が限られてしまうことから調達範囲②として調達、</a:t>
            </a:r>
            <a:r>
              <a:rPr lang="en-US" altLang="ja-JP" sz="900" dirty="0" err="1"/>
              <a:t>SalesForce</a:t>
            </a:r>
            <a:r>
              <a:rPr lang="ja-JP" altLang="en-US" sz="900" dirty="0"/>
              <a:t>か</a:t>
            </a:r>
            <a:r>
              <a:rPr lang="en-US" altLang="ja-JP" sz="900" dirty="0"/>
              <a:t>ServiceNow</a:t>
            </a:r>
            <a:r>
              <a:rPr lang="ja-JP" altLang="en-US" sz="900" dirty="0"/>
              <a:t>かは問わない。</a:t>
            </a:r>
            <a:endParaRPr lang="en-US" altLang="ja-JP" sz="900" dirty="0"/>
          </a:p>
          <a:p>
            <a:r>
              <a:rPr lang="ja-JP" altLang="en-US" sz="900" dirty="0"/>
              <a:t>・□□部分と○○部分は、連携頻度が高いことから、責任分界の観点及び開発コスト縮減のから調達範囲③としてまとめて調達。なお、調達範囲③については、職員の事務フローを考慮し、ワークフロー管理が得意な</a:t>
            </a:r>
            <a:r>
              <a:rPr lang="en-US" altLang="ja-JP" sz="900" dirty="0"/>
              <a:t>ServiceNow</a:t>
            </a:r>
            <a:r>
              <a:rPr lang="ja-JP" altLang="en-US" sz="900" dirty="0"/>
              <a:t>を推奨する。</a:t>
            </a:r>
            <a:endParaRPr lang="en-US" altLang="ja-JP" sz="900" dirty="0"/>
          </a:p>
          <a:p>
            <a:r>
              <a:rPr lang="ja-JP" altLang="en-US" sz="900" dirty="0"/>
              <a:t>・職員操作画面のうち、▲▲については、ヘビーユーザーのみの操作が想定されることから、調達範囲①に含める。</a:t>
            </a:r>
            <a:endParaRPr lang="en-US" altLang="ja-JP" sz="900" dirty="0"/>
          </a:p>
          <a:p>
            <a:endParaRPr lang="en-US" altLang="ja-JP" sz="900" dirty="0"/>
          </a:p>
          <a:p>
            <a:r>
              <a:rPr lang="ja-JP" altLang="en-US" sz="900" dirty="0"/>
              <a:t>以上の調達区分とすることにより、将来的にも●●が実現でき、かつ、現在藤沢市が抱えている（</a:t>
            </a:r>
            <a:r>
              <a:rPr lang="en-US" altLang="ja-JP" sz="900" dirty="0"/>
              <a:t>1</a:t>
            </a:r>
            <a:r>
              <a:rPr lang="ja-JP" altLang="en-US" sz="900" dirty="0"/>
              <a:t>）の課題に対しては□□。。。。。（</a:t>
            </a:r>
            <a:r>
              <a:rPr lang="en-US" altLang="ja-JP" sz="900" dirty="0"/>
              <a:t>3</a:t>
            </a:r>
            <a:r>
              <a:rPr lang="ja-JP" altLang="en-US" sz="900" dirty="0"/>
              <a:t>）の課題に対しても。。。。により、将来を見据えたふじまどの継続性が見込まれる。</a:t>
            </a:r>
            <a:endParaRPr kumimoji="1" lang="ja-JP" altLang="en-US" sz="1200" dirty="0"/>
          </a:p>
        </p:txBody>
      </p:sp>
      <p:cxnSp>
        <p:nvCxnSpPr>
          <p:cNvPr id="48" name="直線コネクタ 47">
            <a:extLst>
              <a:ext uri="{FF2B5EF4-FFF2-40B4-BE49-F238E27FC236}">
                <a16:creationId xmlns:a16="http://schemas.microsoft.com/office/drawing/2014/main" id="{105013FC-C062-4527-8054-9B779B5E28A1}"/>
              </a:ext>
            </a:extLst>
          </p:cNvPr>
          <p:cNvCxnSpPr>
            <a:cxnSpLocks/>
          </p:cNvCxnSpPr>
          <p:nvPr/>
        </p:nvCxnSpPr>
        <p:spPr>
          <a:xfrm>
            <a:off x="1177255" y="2348357"/>
            <a:ext cx="3436614"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734857AD-C887-4A2D-A0C0-A55DF6A4926D}"/>
              </a:ext>
            </a:extLst>
          </p:cNvPr>
          <p:cNvCxnSpPr>
            <a:cxnSpLocks/>
          </p:cNvCxnSpPr>
          <p:nvPr/>
        </p:nvCxnSpPr>
        <p:spPr>
          <a:xfrm>
            <a:off x="4613869" y="3001883"/>
            <a:ext cx="0" cy="1397408"/>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63" name="直線コネクタ 62">
            <a:extLst>
              <a:ext uri="{FF2B5EF4-FFF2-40B4-BE49-F238E27FC236}">
                <a16:creationId xmlns:a16="http://schemas.microsoft.com/office/drawing/2014/main" id="{E5CFF20E-72AA-405C-A3FE-1DD9EDC21FFB}"/>
              </a:ext>
            </a:extLst>
          </p:cNvPr>
          <p:cNvCxnSpPr>
            <a:cxnSpLocks/>
          </p:cNvCxnSpPr>
          <p:nvPr/>
        </p:nvCxnSpPr>
        <p:spPr>
          <a:xfrm>
            <a:off x="2240170" y="4399291"/>
            <a:ext cx="2373699"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67" name="直線コネクタ 66">
            <a:extLst>
              <a:ext uri="{FF2B5EF4-FFF2-40B4-BE49-F238E27FC236}">
                <a16:creationId xmlns:a16="http://schemas.microsoft.com/office/drawing/2014/main" id="{5A2FACB3-4DDB-46AA-AC05-BDDBB0DD0D92}"/>
              </a:ext>
            </a:extLst>
          </p:cNvPr>
          <p:cNvCxnSpPr>
            <a:cxnSpLocks/>
          </p:cNvCxnSpPr>
          <p:nvPr/>
        </p:nvCxnSpPr>
        <p:spPr>
          <a:xfrm>
            <a:off x="2240170" y="3794442"/>
            <a:ext cx="0" cy="604849"/>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71" name="直線コネクタ 70">
            <a:extLst>
              <a:ext uri="{FF2B5EF4-FFF2-40B4-BE49-F238E27FC236}">
                <a16:creationId xmlns:a16="http://schemas.microsoft.com/office/drawing/2014/main" id="{7A7A556D-300F-49DA-9727-FA78F3F5A3D4}"/>
              </a:ext>
            </a:extLst>
          </p:cNvPr>
          <p:cNvCxnSpPr>
            <a:cxnSpLocks/>
          </p:cNvCxnSpPr>
          <p:nvPr/>
        </p:nvCxnSpPr>
        <p:spPr>
          <a:xfrm>
            <a:off x="1177255" y="4399291"/>
            <a:ext cx="1062915"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sp>
        <p:nvSpPr>
          <p:cNvPr id="76" name="テキスト ボックス 75">
            <a:extLst>
              <a:ext uri="{FF2B5EF4-FFF2-40B4-BE49-F238E27FC236}">
                <a16:creationId xmlns:a16="http://schemas.microsoft.com/office/drawing/2014/main" id="{1044462F-4095-4713-97D8-325010BC4B29}"/>
              </a:ext>
            </a:extLst>
          </p:cNvPr>
          <p:cNvSpPr txBox="1"/>
          <p:nvPr/>
        </p:nvSpPr>
        <p:spPr>
          <a:xfrm>
            <a:off x="1134585" y="2355045"/>
            <a:ext cx="874363" cy="253916"/>
          </a:xfrm>
          <a:prstGeom prst="rect">
            <a:avLst/>
          </a:prstGeom>
          <a:noFill/>
        </p:spPr>
        <p:txBody>
          <a:bodyPr wrap="square" rtlCol="0">
            <a:spAutoFit/>
          </a:bodyPr>
          <a:lstStyle/>
          <a:p>
            <a:r>
              <a:rPr kumimoji="1" lang="ja-JP" altLang="en-US" sz="1050" b="1" dirty="0"/>
              <a:t>調達範囲①</a:t>
            </a:r>
          </a:p>
        </p:txBody>
      </p:sp>
      <p:sp>
        <p:nvSpPr>
          <p:cNvPr id="81" name="正方形/長方形 80">
            <a:extLst>
              <a:ext uri="{FF2B5EF4-FFF2-40B4-BE49-F238E27FC236}">
                <a16:creationId xmlns:a16="http://schemas.microsoft.com/office/drawing/2014/main" id="{0B065286-9D6D-4247-B705-CF8E1556E102}"/>
              </a:ext>
            </a:extLst>
          </p:cNvPr>
          <p:cNvSpPr/>
          <p:nvPr/>
        </p:nvSpPr>
        <p:spPr>
          <a:xfrm>
            <a:off x="4690149" y="2968030"/>
            <a:ext cx="1193514" cy="826412"/>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B5729FFA-E099-4C0B-AA70-F3B9BA31B57A}"/>
              </a:ext>
            </a:extLst>
          </p:cNvPr>
          <p:cNvSpPr txBox="1"/>
          <p:nvPr/>
        </p:nvSpPr>
        <p:spPr>
          <a:xfrm>
            <a:off x="4772071" y="2803504"/>
            <a:ext cx="874363" cy="253916"/>
          </a:xfrm>
          <a:prstGeom prst="rect">
            <a:avLst/>
          </a:prstGeom>
          <a:noFill/>
        </p:spPr>
        <p:txBody>
          <a:bodyPr wrap="square" rtlCol="0">
            <a:spAutoFit/>
          </a:bodyPr>
          <a:lstStyle/>
          <a:p>
            <a:r>
              <a:rPr kumimoji="1" lang="ja-JP" altLang="en-US" sz="1050" b="1" dirty="0"/>
              <a:t>調達範囲②</a:t>
            </a:r>
          </a:p>
        </p:txBody>
      </p:sp>
      <p:cxnSp>
        <p:nvCxnSpPr>
          <p:cNvPr id="88" name="直線コネクタ 87">
            <a:extLst>
              <a:ext uri="{FF2B5EF4-FFF2-40B4-BE49-F238E27FC236}">
                <a16:creationId xmlns:a16="http://schemas.microsoft.com/office/drawing/2014/main" id="{78E8983C-2849-4531-B434-3785F8FAE139}"/>
              </a:ext>
            </a:extLst>
          </p:cNvPr>
          <p:cNvCxnSpPr>
            <a:cxnSpLocks/>
          </p:cNvCxnSpPr>
          <p:nvPr/>
        </p:nvCxnSpPr>
        <p:spPr>
          <a:xfrm>
            <a:off x="3435324" y="3011229"/>
            <a:ext cx="0" cy="989371"/>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91" name="直線コネクタ 90">
            <a:extLst>
              <a:ext uri="{FF2B5EF4-FFF2-40B4-BE49-F238E27FC236}">
                <a16:creationId xmlns:a16="http://schemas.microsoft.com/office/drawing/2014/main" id="{9CAE38B5-430C-422F-8CCB-DA0DDE1F0A2E}"/>
              </a:ext>
            </a:extLst>
          </p:cNvPr>
          <p:cNvCxnSpPr>
            <a:cxnSpLocks/>
          </p:cNvCxnSpPr>
          <p:nvPr/>
        </p:nvCxnSpPr>
        <p:spPr>
          <a:xfrm>
            <a:off x="2240170" y="4000600"/>
            <a:ext cx="1195154"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94" name="直線コネクタ 93">
            <a:extLst>
              <a:ext uri="{FF2B5EF4-FFF2-40B4-BE49-F238E27FC236}">
                <a16:creationId xmlns:a16="http://schemas.microsoft.com/office/drawing/2014/main" id="{A19FA64B-C061-4954-A224-BEAAE512B72D}"/>
              </a:ext>
            </a:extLst>
          </p:cNvPr>
          <p:cNvCxnSpPr>
            <a:cxnSpLocks/>
          </p:cNvCxnSpPr>
          <p:nvPr/>
        </p:nvCxnSpPr>
        <p:spPr>
          <a:xfrm>
            <a:off x="2266186" y="4000600"/>
            <a:ext cx="0" cy="398691"/>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98" name="直線コネクタ 97">
            <a:extLst>
              <a:ext uri="{FF2B5EF4-FFF2-40B4-BE49-F238E27FC236}">
                <a16:creationId xmlns:a16="http://schemas.microsoft.com/office/drawing/2014/main" id="{D42599AF-37EC-45EC-B35B-A1CE40C23F53}"/>
              </a:ext>
            </a:extLst>
          </p:cNvPr>
          <p:cNvCxnSpPr>
            <a:cxnSpLocks/>
          </p:cNvCxnSpPr>
          <p:nvPr/>
        </p:nvCxnSpPr>
        <p:spPr>
          <a:xfrm>
            <a:off x="3427019" y="3001883"/>
            <a:ext cx="1176631"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103" name="直線コネクタ 102">
            <a:extLst>
              <a:ext uri="{FF2B5EF4-FFF2-40B4-BE49-F238E27FC236}">
                <a16:creationId xmlns:a16="http://schemas.microsoft.com/office/drawing/2014/main" id="{62372FAB-3E9A-4B54-A2C2-2B7A03277E42}"/>
              </a:ext>
            </a:extLst>
          </p:cNvPr>
          <p:cNvCxnSpPr>
            <a:cxnSpLocks/>
          </p:cNvCxnSpPr>
          <p:nvPr/>
        </p:nvCxnSpPr>
        <p:spPr>
          <a:xfrm>
            <a:off x="3349844" y="2891166"/>
            <a:ext cx="1264025"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104" name="直線コネクタ 103">
            <a:extLst>
              <a:ext uri="{FF2B5EF4-FFF2-40B4-BE49-F238E27FC236}">
                <a16:creationId xmlns:a16="http://schemas.microsoft.com/office/drawing/2014/main" id="{E2A2A22D-AC67-4C6F-ACE7-DFC0D89C3F9B}"/>
              </a:ext>
            </a:extLst>
          </p:cNvPr>
          <p:cNvCxnSpPr>
            <a:cxnSpLocks/>
          </p:cNvCxnSpPr>
          <p:nvPr/>
        </p:nvCxnSpPr>
        <p:spPr>
          <a:xfrm>
            <a:off x="4613869" y="2348357"/>
            <a:ext cx="0" cy="54258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sp>
        <p:nvSpPr>
          <p:cNvPr id="106" name="テキスト ボックス 105">
            <a:extLst>
              <a:ext uri="{FF2B5EF4-FFF2-40B4-BE49-F238E27FC236}">
                <a16:creationId xmlns:a16="http://schemas.microsoft.com/office/drawing/2014/main" id="{1C825F55-75FE-4CBB-91BA-E792C5694B89}"/>
              </a:ext>
            </a:extLst>
          </p:cNvPr>
          <p:cNvSpPr txBox="1"/>
          <p:nvPr/>
        </p:nvSpPr>
        <p:spPr>
          <a:xfrm>
            <a:off x="3680470" y="3783821"/>
            <a:ext cx="874363" cy="253916"/>
          </a:xfrm>
          <a:prstGeom prst="rect">
            <a:avLst/>
          </a:prstGeom>
          <a:noFill/>
        </p:spPr>
        <p:txBody>
          <a:bodyPr wrap="square" rtlCol="0">
            <a:spAutoFit/>
          </a:bodyPr>
          <a:lstStyle/>
          <a:p>
            <a:r>
              <a:rPr kumimoji="1" lang="ja-JP" altLang="en-US" sz="1050" b="1" dirty="0"/>
              <a:t>調達範囲③</a:t>
            </a:r>
          </a:p>
        </p:txBody>
      </p:sp>
      <p:cxnSp>
        <p:nvCxnSpPr>
          <p:cNvPr id="107" name="直線コネクタ 106">
            <a:extLst>
              <a:ext uri="{FF2B5EF4-FFF2-40B4-BE49-F238E27FC236}">
                <a16:creationId xmlns:a16="http://schemas.microsoft.com/office/drawing/2014/main" id="{9BC5DA7B-C27A-4E7A-8897-EFCE2D2C63A1}"/>
              </a:ext>
            </a:extLst>
          </p:cNvPr>
          <p:cNvCxnSpPr>
            <a:cxnSpLocks/>
          </p:cNvCxnSpPr>
          <p:nvPr/>
        </p:nvCxnSpPr>
        <p:spPr>
          <a:xfrm>
            <a:off x="2240170" y="3794442"/>
            <a:ext cx="1109674" cy="0"/>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109" name="直線コネクタ 108">
            <a:extLst>
              <a:ext uri="{FF2B5EF4-FFF2-40B4-BE49-F238E27FC236}">
                <a16:creationId xmlns:a16="http://schemas.microsoft.com/office/drawing/2014/main" id="{45B1FB01-B2F0-405E-9F78-AF423196D27D}"/>
              </a:ext>
            </a:extLst>
          </p:cNvPr>
          <p:cNvCxnSpPr>
            <a:cxnSpLocks/>
          </p:cNvCxnSpPr>
          <p:nvPr/>
        </p:nvCxnSpPr>
        <p:spPr>
          <a:xfrm>
            <a:off x="3349844" y="2890937"/>
            <a:ext cx="0" cy="903505"/>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sp>
        <p:nvSpPr>
          <p:cNvPr id="120" name="正方形/長方形 119">
            <a:extLst>
              <a:ext uri="{FF2B5EF4-FFF2-40B4-BE49-F238E27FC236}">
                <a16:creationId xmlns:a16="http://schemas.microsoft.com/office/drawing/2014/main" id="{5A2B86E6-9592-4362-B2EB-8C991078B03B}"/>
              </a:ext>
            </a:extLst>
          </p:cNvPr>
          <p:cNvSpPr/>
          <p:nvPr/>
        </p:nvSpPr>
        <p:spPr>
          <a:xfrm>
            <a:off x="1234820" y="3766552"/>
            <a:ext cx="971501" cy="233950"/>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800" dirty="0">
                <a:solidFill>
                  <a:schemeClr val="tx1"/>
                </a:solidFill>
              </a:rPr>
              <a:t>新規手続き作成</a:t>
            </a:r>
          </a:p>
        </p:txBody>
      </p:sp>
      <p:cxnSp>
        <p:nvCxnSpPr>
          <p:cNvPr id="50" name="直線コネクタ 49">
            <a:extLst>
              <a:ext uri="{FF2B5EF4-FFF2-40B4-BE49-F238E27FC236}">
                <a16:creationId xmlns:a16="http://schemas.microsoft.com/office/drawing/2014/main" id="{3BE3F61F-D3B6-4EBD-AE22-B8ADF89FDA61}"/>
              </a:ext>
            </a:extLst>
          </p:cNvPr>
          <p:cNvCxnSpPr>
            <a:cxnSpLocks/>
          </p:cNvCxnSpPr>
          <p:nvPr/>
        </p:nvCxnSpPr>
        <p:spPr>
          <a:xfrm>
            <a:off x="1177255" y="2348357"/>
            <a:ext cx="0" cy="2050934"/>
          </a:xfrm>
          <a:prstGeom prst="line">
            <a:avLst/>
          </a:prstGeom>
          <a:ln w="25400" cap="rnd">
            <a:solidFill>
              <a:srgbClr val="FF0000"/>
            </a:solidFill>
            <a:round/>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BB5492A9-1BC2-49AB-87C3-57FFAB53CFA9}"/>
              </a:ext>
            </a:extLst>
          </p:cNvPr>
          <p:cNvCxnSpPr>
            <a:cxnSpLocks/>
            <a:stCxn id="12" idx="2"/>
            <a:endCxn id="15" idx="0"/>
          </p:cNvCxnSpPr>
          <p:nvPr/>
        </p:nvCxnSpPr>
        <p:spPr>
          <a:xfrm>
            <a:off x="2778506" y="3705052"/>
            <a:ext cx="213675" cy="358942"/>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2" name="直線矢印コネクタ 121">
            <a:extLst>
              <a:ext uri="{FF2B5EF4-FFF2-40B4-BE49-F238E27FC236}">
                <a16:creationId xmlns:a16="http://schemas.microsoft.com/office/drawing/2014/main" id="{7C052FAE-11A0-4114-94E1-FC5A1BC79EB8}"/>
              </a:ext>
            </a:extLst>
          </p:cNvPr>
          <p:cNvCxnSpPr>
            <a:cxnSpLocks/>
            <a:stCxn id="14" idx="2"/>
          </p:cNvCxnSpPr>
          <p:nvPr/>
        </p:nvCxnSpPr>
        <p:spPr>
          <a:xfrm flipH="1">
            <a:off x="3002400" y="3723150"/>
            <a:ext cx="1012580" cy="322919"/>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2F127A65-6C46-4EC0-AACE-7A4C4851FDC4}"/>
              </a:ext>
            </a:extLst>
          </p:cNvPr>
          <p:cNvCxnSpPr>
            <a:cxnSpLocks/>
            <a:stCxn id="9" idx="2"/>
            <a:endCxn id="12" idx="0"/>
          </p:cNvCxnSpPr>
          <p:nvPr/>
        </p:nvCxnSpPr>
        <p:spPr>
          <a:xfrm flipH="1">
            <a:off x="2778506" y="2798488"/>
            <a:ext cx="641849" cy="249883"/>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34E3E43C-2B85-4AC5-903B-B515ADD10522}"/>
              </a:ext>
            </a:extLst>
          </p:cNvPr>
          <p:cNvCxnSpPr>
            <a:cxnSpLocks/>
            <a:stCxn id="9" idx="2"/>
            <a:endCxn id="14" idx="0"/>
          </p:cNvCxnSpPr>
          <p:nvPr/>
        </p:nvCxnSpPr>
        <p:spPr>
          <a:xfrm>
            <a:off x="3420355" y="2798488"/>
            <a:ext cx="594625" cy="267981"/>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AF33B69F-584E-42ED-9A50-61F6EDEDA3CC}"/>
              </a:ext>
            </a:extLst>
          </p:cNvPr>
          <p:cNvCxnSpPr>
            <a:cxnSpLocks/>
            <a:stCxn id="9" idx="2"/>
            <a:endCxn id="13" idx="0"/>
          </p:cNvCxnSpPr>
          <p:nvPr/>
        </p:nvCxnSpPr>
        <p:spPr>
          <a:xfrm>
            <a:off x="3420355" y="2798488"/>
            <a:ext cx="1864659" cy="249883"/>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7" name="直線矢印コネクタ 116">
            <a:extLst>
              <a:ext uri="{FF2B5EF4-FFF2-40B4-BE49-F238E27FC236}">
                <a16:creationId xmlns:a16="http://schemas.microsoft.com/office/drawing/2014/main" id="{B13181C5-E698-4E6B-888F-C8A126172B35}"/>
              </a:ext>
            </a:extLst>
          </p:cNvPr>
          <p:cNvCxnSpPr>
            <a:cxnSpLocks/>
            <a:endCxn id="39" idx="0"/>
          </p:cNvCxnSpPr>
          <p:nvPr/>
        </p:nvCxnSpPr>
        <p:spPr>
          <a:xfrm flipH="1">
            <a:off x="1717214" y="2803286"/>
            <a:ext cx="1709805" cy="245085"/>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6" name="直線矢印コネクタ 125">
            <a:extLst>
              <a:ext uri="{FF2B5EF4-FFF2-40B4-BE49-F238E27FC236}">
                <a16:creationId xmlns:a16="http://schemas.microsoft.com/office/drawing/2014/main" id="{9BF90643-2348-4C5A-8732-26037097494E}"/>
              </a:ext>
            </a:extLst>
          </p:cNvPr>
          <p:cNvCxnSpPr>
            <a:cxnSpLocks/>
            <a:stCxn id="13" idx="2"/>
            <a:endCxn id="15" idx="0"/>
          </p:cNvCxnSpPr>
          <p:nvPr/>
        </p:nvCxnSpPr>
        <p:spPr>
          <a:xfrm flipH="1">
            <a:off x="2992181" y="3705052"/>
            <a:ext cx="2292833" cy="358942"/>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29" name="直線矢印コネクタ 128">
            <a:extLst>
              <a:ext uri="{FF2B5EF4-FFF2-40B4-BE49-F238E27FC236}">
                <a16:creationId xmlns:a16="http://schemas.microsoft.com/office/drawing/2014/main" id="{0C470226-9A51-48CC-8ADA-54E33A74E550}"/>
              </a:ext>
            </a:extLst>
          </p:cNvPr>
          <p:cNvCxnSpPr>
            <a:cxnSpLocks/>
            <a:stCxn id="120" idx="2"/>
            <a:endCxn id="15" idx="1"/>
          </p:cNvCxnSpPr>
          <p:nvPr/>
        </p:nvCxnSpPr>
        <p:spPr>
          <a:xfrm>
            <a:off x="1720571" y="4000502"/>
            <a:ext cx="240669" cy="197222"/>
          </a:xfrm>
          <a:prstGeom prst="straightConnector1">
            <a:avLst/>
          </a:prstGeom>
          <a:ln>
            <a:solidFill>
              <a:srgbClr val="00B0F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32" name="テキスト ボックス 131">
            <a:extLst>
              <a:ext uri="{FF2B5EF4-FFF2-40B4-BE49-F238E27FC236}">
                <a16:creationId xmlns:a16="http://schemas.microsoft.com/office/drawing/2014/main" id="{5F0C715B-ED52-415F-B7AC-64A00B3DB1EA}"/>
              </a:ext>
            </a:extLst>
          </p:cNvPr>
          <p:cNvSpPr txBox="1"/>
          <p:nvPr/>
        </p:nvSpPr>
        <p:spPr>
          <a:xfrm>
            <a:off x="6213476" y="2914060"/>
            <a:ext cx="5775885" cy="2631490"/>
          </a:xfrm>
          <a:prstGeom prst="rect">
            <a:avLst/>
          </a:prstGeom>
          <a:noFill/>
        </p:spPr>
        <p:txBody>
          <a:bodyPr wrap="square" rtlCol="0">
            <a:spAutoFit/>
          </a:bodyPr>
          <a:lstStyle/>
          <a:p>
            <a:r>
              <a:rPr lang="en-US" altLang="ja-JP" sz="1100" dirty="0"/>
              <a:t>【</a:t>
            </a:r>
            <a:r>
              <a:rPr lang="ja-JP" altLang="en-US" sz="1100" dirty="0"/>
              <a:t>各調達区分の構成要素の単位の想定</a:t>
            </a:r>
            <a:r>
              <a:rPr lang="en-US" altLang="ja-JP" sz="1100" dirty="0"/>
              <a:t>】</a:t>
            </a:r>
          </a:p>
          <a:p>
            <a:endParaRPr lang="en-US" altLang="ja-JP" sz="1100" dirty="0"/>
          </a:p>
          <a:p>
            <a:r>
              <a:rPr lang="ja-JP" altLang="en-US" sz="1100" dirty="0"/>
              <a:t>（</a:t>
            </a:r>
            <a:r>
              <a:rPr lang="en-US" altLang="ja-JP" sz="1100" dirty="0"/>
              <a:t>1</a:t>
            </a:r>
            <a:r>
              <a:rPr lang="ja-JP" altLang="en-US" sz="1100" dirty="0"/>
              <a:t>）市民・事業者向けマイページの構築運用</a:t>
            </a:r>
            <a:endParaRPr lang="en-US" altLang="ja-JP" sz="1100" dirty="0"/>
          </a:p>
          <a:p>
            <a:r>
              <a:rPr kumimoji="1" lang="ja-JP" altLang="en-US" sz="1100" dirty="0"/>
              <a:t>（</a:t>
            </a:r>
            <a:r>
              <a:rPr kumimoji="1" lang="en-US" altLang="ja-JP" sz="1100" dirty="0"/>
              <a:t>2</a:t>
            </a:r>
            <a:r>
              <a:rPr kumimoji="1" lang="ja-JP" altLang="en-US" sz="1100" dirty="0"/>
              <a:t>）市民・</a:t>
            </a:r>
            <a:r>
              <a:rPr lang="ja-JP" altLang="en-US" sz="1100" dirty="0"/>
              <a:t>事業者</a:t>
            </a:r>
            <a:r>
              <a:rPr kumimoji="1" lang="ja-JP" altLang="en-US" sz="1100" dirty="0"/>
              <a:t>ユーザーのアカウントデータベース構築運用</a:t>
            </a:r>
            <a:endParaRPr kumimoji="1" lang="en-US" altLang="ja-JP" sz="1100" dirty="0"/>
          </a:p>
          <a:p>
            <a:r>
              <a:rPr lang="ja-JP" altLang="en-US" sz="1100" dirty="0"/>
              <a:t>（</a:t>
            </a:r>
            <a:r>
              <a:rPr lang="en-US" altLang="ja-JP" sz="1100" dirty="0"/>
              <a:t>3</a:t>
            </a:r>
            <a:r>
              <a:rPr lang="ja-JP" altLang="en-US" sz="1100" dirty="0"/>
              <a:t>）行政手続き受付・窓口予約受付及びデータ管理、イベント作成（職員作成）、イベント申込み</a:t>
            </a:r>
            <a:endParaRPr lang="en-US" altLang="ja-JP" sz="1100" dirty="0"/>
          </a:p>
          <a:p>
            <a:r>
              <a:rPr lang="ja-JP" altLang="en-US" sz="1100" dirty="0"/>
              <a:t>　　受付管理構築運用</a:t>
            </a:r>
            <a:endParaRPr lang="en-US" altLang="ja-JP" sz="1100" dirty="0"/>
          </a:p>
          <a:p>
            <a:r>
              <a:rPr lang="ja-JP" altLang="en-US" sz="1100" dirty="0"/>
              <a:t>（</a:t>
            </a:r>
            <a:r>
              <a:rPr lang="en-US" altLang="ja-JP" sz="1100" dirty="0"/>
              <a:t>4</a:t>
            </a:r>
            <a:r>
              <a:rPr lang="ja-JP" altLang="en-US" sz="1100" dirty="0"/>
              <a:t>）公共施設予約システムのバックボーンシステム構築運用（抽選制御、空き枠制御など）</a:t>
            </a:r>
            <a:endParaRPr lang="en-US" altLang="ja-JP" sz="1100" dirty="0"/>
          </a:p>
          <a:p>
            <a:r>
              <a:rPr lang="ja-JP" altLang="en-US" sz="1100" dirty="0"/>
              <a:t>（</a:t>
            </a:r>
            <a:r>
              <a:rPr lang="en-US" altLang="ja-JP" sz="1100" dirty="0"/>
              <a:t>5</a:t>
            </a:r>
            <a:r>
              <a:rPr lang="ja-JP" altLang="en-US" sz="1100" dirty="0"/>
              <a:t>）コンタクトセンターシステムのバックボーンシステム構築運用（問い合わせ進捗管理、</a:t>
            </a:r>
            <a:endParaRPr lang="en-US" altLang="ja-JP" sz="1100" dirty="0"/>
          </a:p>
          <a:p>
            <a:r>
              <a:rPr lang="ja-JP" altLang="en-US" sz="1100" dirty="0"/>
              <a:t>　　過去の問い合わせナレッジ管理）</a:t>
            </a:r>
            <a:endParaRPr lang="en-US" altLang="ja-JP" sz="1100" dirty="0"/>
          </a:p>
          <a:p>
            <a:r>
              <a:rPr lang="ja-JP" altLang="en-US" sz="1100" dirty="0"/>
              <a:t>（</a:t>
            </a:r>
            <a:r>
              <a:rPr lang="en-US" altLang="ja-JP" sz="1100" dirty="0"/>
              <a:t>6</a:t>
            </a:r>
            <a:r>
              <a:rPr lang="ja-JP" altLang="en-US" sz="1100" dirty="0"/>
              <a:t>）市職員　操作画面の構築運用</a:t>
            </a:r>
            <a:endParaRPr lang="en-US" altLang="ja-JP" sz="1100" dirty="0"/>
          </a:p>
          <a:p>
            <a:r>
              <a:rPr lang="ja-JP" altLang="en-US" sz="1100" dirty="0"/>
              <a:t>（</a:t>
            </a:r>
            <a:r>
              <a:rPr lang="en-US" altLang="ja-JP" sz="1100" dirty="0"/>
              <a:t>7</a:t>
            </a:r>
            <a:r>
              <a:rPr lang="ja-JP" altLang="en-US" sz="1100" dirty="0"/>
              <a:t>）フロントヤード・バックヤードの</a:t>
            </a:r>
            <a:r>
              <a:rPr lang="en-US" altLang="ja-JP" sz="1100" dirty="0"/>
              <a:t>AI</a:t>
            </a:r>
          </a:p>
          <a:p>
            <a:r>
              <a:rPr lang="ja-JP" altLang="en-US" sz="1100" dirty="0"/>
              <a:t>（</a:t>
            </a:r>
            <a:r>
              <a:rPr lang="en-US" altLang="ja-JP" sz="1100" dirty="0"/>
              <a:t>8</a:t>
            </a:r>
            <a:r>
              <a:rPr lang="ja-JP" altLang="en-US" sz="1100" dirty="0"/>
              <a:t>）非構造化データ保存のための共用ストレージ</a:t>
            </a:r>
            <a:endParaRPr lang="en-US" altLang="ja-JP" sz="1100" dirty="0"/>
          </a:p>
          <a:p>
            <a:r>
              <a:rPr lang="ja-JP" altLang="en-US" sz="1100" dirty="0"/>
              <a:t>（</a:t>
            </a:r>
            <a:r>
              <a:rPr lang="en-US" altLang="ja-JP" sz="1100" dirty="0"/>
              <a:t>9</a:t>
            </a:r>
            <a:r>
              <a:rPr lang="ja-JP" altLang="en-US" sz="1100" dirty="0"/>
              <a:t>）</a:t>
            </a:r>
            <a:r>
              <a:rPr lang="en-US" altLang="ja-JP" sz="1100" dirty="0" err="1"/>
              <a:t>SalesForce</a:t>
            </a:r>
            <a:r>
              <a:rPr lang="ja-JP" altLang="en-US" sz="1100" dirty="0"/>
              <a:t>、</a:t>
            </a:r>
            <a:r>
              <a:rPr lang="en-US" altLang="ja-JP" sz="1100" dirty="0"/>
              <a:t>ServiceNow</a:t>
            </a:r>
            <a:r>
              <a:rPr lang="ja-JP" altLang="en-US" sz="1100" dirty="0"/>
              <a:t>等のライセンス管理業務委託</a:t>
            </a:r>
            <a:endParaRPr lang="en-US" altLang="ja-JP" sz="1100" dirty="0"/>
          </a:p>
          <a:p>
            <a:endParaRPr lang="en-US" altLang="ja-JP" sz="1100" dirty="0"/>
          </a:p>
          <a:p>
            <a:r>
              <a:rPr lang="ja-JP" altLang="en-US" sz="1100" dirty="0"/>
              <a:t>　上記は一例です。</a:t>
            </a:r>
            <a:endParaRPr lang="en-US" altLang="ja-JP" dirty="0"/>
          </a:p>
        </p:txBody>
      </p:sp>
      <p:sp>
        <p:nvSpPr>
          <p:cNvPr id="133" name="テキスト ボックス 132">
            <a:extLst>
              <a:ext uri="{FF2B5EF4-FFF2-40B4-BE49-F238E27FC236}">
                <a16:creationId xmlns:a16="http://schemas.microsoft.com/office/drawing/2014/main" id="{24C5844F-4287-4AE8-BB6D-3C672AE94867}"/>
              </a:ext>
            </a:extLst>
          </p:cNvPr>
          <p:cNvSpPr txBox="1"/>
          <p:nvPr/>
        </p:nvSpPr>
        <p:spPr>
          <a:xfrm>
            <a:off x="9711516" y="110068"/>
            <a:ext cx="2357717" cy="646331"/>
          </a:xfrm>
          <a:prstGeom prst="rect">
            <a:avLst/>
          </a:prstGeom>
          <a:solidFill>
            <a:srgbClr val="FFFF00"/>
          </a:solidFill>
        </p:spPr>
        <p:txBody>
          <a:bodyPr wrap="square" rtlCol="0">
            <a:spAutoFit/>
          </a:bodyPr>
          <a:lstStyle/>
          <a:p>
            <a:r>
              <a:rPr kumimoji="1" lang="ja-JP" altLang="en-US" dirty="0"/>
              <a:t>提出の際このスライドは削除してください。</a:t>
            </a:r>
          </a:p>
        </p:txBody>
      </p:sp>
      <p:sp>
        <p:nvSpPr>
          <p:cNvPr id="135" name="正方形/長方形 134">
            <a:extLst>
              <a:ext uri="{FF2B5EF4-FFF2-40B4-BE49-F238E27FC236}">
                <a16:creationId xmlns:a16="http://schemas.microsoft.com/office/drawing/2014/main" id="{2B6F38F8-31D3-4019-AE33-76FDA507D826}"/>
              </a:ext>
            </a:extLst>
          </p:cNvPr>
          <p:cNvSpPr/>
          <p:nvPr/>
        </p:nvSpPr>
        <p:spPr>
          <a:xfrm>
            <a:off x="1098794" y="4580399"/>
            <a:ext cx="4879731" cy="181566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3854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提案スライド①（提案事業者の概要）</a:t>
            </a: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7</a:t>
            </a:fld>
            <a:endParaRPr lang="ja-JP" altLang="en-US"/>
          </a:p>
        </p:txBody>
      </p:sp>
      <p:sp>
        <p:nvSpPr>
          <p:cNvPr id="9" name="テキスト ボックス 8">
            <a:extLst>
              <a:ext uri="{FF2B5EF4-FFF2-40B4-BE49-F238E27FC236}">
                <a16:creationId xmlns:a16="http://schemas.microsoft.com/office/drawing/2014/main" id="{E89E7281-0291-4403-8109-9756FE9D7DA9}"/>
              </a:ext>
            </a:extLst>
          </p:cNvPr>
          <p:cNvSpPr txBox="1"/>
          <p:nvPr/>
        </p:nvSpPr>
        <p:spPr>
          <a:xfrm>
            <a:off x="981075" y="2126336"/>
            <a:ext cx="8848725" cy="2123658"/>
          </a:xfrm>
          <a:prstGeom prst="rect">
            <a:avLst/>
          </a:prstGeom>
          <a:noFill/>
        </p:spPr>
        <p:txBody>
          <a:bodyPr wrap="square" rtlCol="0">
            <a:spAutoFit/>
          </a:bodyPr>
          <a:lstStyle/>
          <a:p>
            <a:r>
              <a:rPr kumimoji="1" lang="ja-JP" altLang="en-US" sz="4400" dirty="0"/>
              <a:t>提案事業者名</a:t>
            </a:r>
            <a:r>
              <a:rPr kumimoji="1" lang="en-US" altLang="ja-JP" sz="4400" dirty="0"/>
              <a:t>	</a:t>
            </a:r>
            <a:r>
              <a:rPr kumimoji="1" lang="ja-JP" altLang="en-US" sz="4400" dirty="0"/>
              <a:t>：</a:t>
            </a:r>
            <a:endParaRPr kumimoji="1" lang="en-US" altLang="ja-JP" sz="4400" dirty="0"/>
          </a:p>
          <a:p>
            <a:r>
              <a:rPr lang="ja-JP" altLang="en-US" sz="4400" dirty="0"/>
              <a:t>提案担当者名</a:t>
            </a:r>
            <a:r>
              <a:rPr lang="en-US" altLang="ja-JP" sz="4400" dirty="0"/>
              <a:t>	</a:t>
            </a:r>
            <a:r>
              <a:rPr lang="ja-JP" altLang="en-US" sz="4400" dirty="0"/>
              <a:t>：</a:t>
            </a:r>
            <a:endParaRPr lang="en-US" altLang="ja-JP" sz="4400" dirty="0"/>
          </a:p>
          <a:p>
            <a:r>
              <a:rPr kumimoji="1" lang="ja-JP" altLang="en-US" sz="4400" dirty="0"/>
              <a:t>連絡先　　　　 </a:t>
            </a:r>
            <a:r>
              <a:rPr kumimoji="1" lang="en-US" altLang="ja-JP" sz="4400" dirty="0"/>
              <a:t>	</a:t>
            </a:r>
            <a:r>
              <a:rPr kumimoji="1" lang="ja-JP" altLang="en-US" sz="4400" dirty="0"/>
              <a:t>：</a:t>
            </a:r>
          </a:p>
        </p:txBody>
      </p:sp>
      <p:sp>
        <p:nvSpPr>
          <p:cNvPr id="8" name="テキスト ボックス 7">
            <a:extLst>
              <a:ext uri="{FF2B5EF4-FFF2-40B4-BE49-F238E27FC236}">
                <a16:creationId xmlns:a16="http://schemas.microsoft.com/office/drawing/2014/main" id="{7AA8F833-D510-4F76-8E42-F88E89989909}"/>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Tree>
    <p:extLst>
      <p:ext uri="{BB962C8B-B14F-4D97-AF65-F5344CB8AC3E}">
        <p14:creationId xmlns:p14="http://schemas.microsoft.com/office/powerpoint/2010/main" val="419537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正方形/長方形 56">
            <a:extLst>
              <a:ext uri="{FF2B5EF4-FFF2-40B4-BE49-F238E27FC236}">
                <a16:creationId xmlns:a16="http://schemas.microsoft.com/office/drawing/2014/main" id="{9D092813-CCC3-43C0-8C23-934E01ED4DB0}"/>
              </a:ext>
            </a:extLst>
          </p:cNvPr>
          <p:cNvSpPr/>
          <p:nvPr/>
        </p:nvSpPr>
        <p:spPr>
          <a:xfrm>
            <a:off x="7226023"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施設予約システム上</a:t>
            </a:r>
            <a:endParaRPr kumimoji="1" lang="ja-JP" altLang="en-US" sz="1100" dirty="0">
              <a:solidFill>
                <a:schemeClr val="tx1"/>
              </a:solidFill>
            </a:endParaRPr>
          </a:p>
        </p:txBody>
      </p:sp>
      <p:sp>
        <p:nvSpPr>
          <p:cNvPr id="103" name="正方形/長方形 102">
            <a:extLst>
              <a:ext uri="{FF2B5EF4-FFF2-40B4-BE49-F238E27FC236}">
                <a16:creationId xmlns:a16="http://schemas.microsoft.com/office/drawing/2014/main" id="{A1D4628E-0F67-44BF-83A7-49FAB9ACB6F9}"/>
              </a:ext>
            </a:extLst>
          </p:cNvPr>
          <p:cNvSpPr/>
          <p:nvPr/>
        </p:nvSpPr>
        <p:spPr>
          <a:xfrm>
            <a:off x="9225287" y="3457645"/>
            <a:ext cx="2700013"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コンタクトセンターシステム上</a:t>
            </a:r>
            <a:endParaRPr kumimoji="1" lang="ja-JP" altLang="en-US" sz="1100" dirty="0">
              <a:solidFill>
                <a:schemeClr val="tx1"/>
              </a:solidFill>
            </a:endParaRPr>
          </a:p>
        </p:txBody>
      </p:sp>
      <p:sp>
        <p:nvSpPr>
          <p:cNvPr id="17" name="正方形/長方形 16">
            <a:extLst>
              <a:ext uri="{FF2B5EF4-FFF2-40B4-BE49-F238E27FC236}">
                <a16:creationId xmlns:a16="http://schemas.microsoft.com/office/drawing/2014/main" id="{00BAA147-447E-4F01-A9CF-DEA628890F06}"/>
              </a:ext>
            </a:extLst>
          </p:cNvPr>
          <p:cNvSpPr/>
          <p:nvPr/>
        </p:nvSpPr>
        <p:spPr>
          <a:xfrm>
            <a:off x="239388" y="1751368"/>
            <a:ext cx="11685911" cy="1379568"/>
          </a:xfrm>
          <a:prstGeom prst="rect">
            <a:avLst/>
          </a:prstGeom>
          <a:solidFill>
            <a:schemeClr val="accent6">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rPr>
              <a:t>『</a:t>
            </a:r>
            <a:r>
              <a:rPr lang="ja-JP" altLang="en-US" sz="1100" dirty="0">
                <a:solidFill>
                  <a:schemeClr val="tx1"/>
                </a:solidFill>
              </a:rPr>
              <a:t>ふじまど</a:t>
            </a:r>
            <a:r>
              <a:rPr lang="en-US" altLang="ja-JP" sz="1100" dirty="0">
                <a:solidFill>
                  <a:schemeClr val="tx1"/>
                </a:solidFill>
              </a:rPr>
              <a:t>』</a:t>
            </a:r>
            <a:r>
              <a:rPr lang="ja-JP" altLang="en-US" sz="1100" dirty="0">
                <a:solidFill>
                  <a:schemeClr val="tx1"/>
                </a:solidFill>
              </a:rPr>
              <a:t>　市民側マイページ（市民・団体など）</a:t>
            </a:r>
            <a:endParaRPr lang="en-US" altLang="ja-JP" sz="1100" dirty="0">
              <a:solidFill>
                <a:schemeClr val="tx1"/>
              </a:solidFill>
            </a:endParaRPr>
          </a:p>
          <a:p>
            <a:r>
              <a:rPr lang="en-US" altLang="ja-JP" sz="1100" b="1" dirty="0">
                <a:solidFill>
                  <a:srgbClr val="FF0000"/>
                </a:solidFill>
              </a:rPr>
              <a:t>【</a:t>
            </a:r>
            <a:r>
              <a:rPr kumimoji="1" lang="ja-JP" altLang="en-US" sz="1100" b="1" dirty="0">
                <a:solidFill>
                  <a:srgbClr val="FF0000"/>
                </a:solidFill>
              </a:rPr>
              <a:t>インターネット環境から操作</a:t>
            </a:r>
            <a:r>
              <a:rPr kumimoji="1" lang="en-US" altLang="ja-JP" sz="1100" b="1" dirty="0">
                <a:solidFill>
                  <a:srgbClr val="FF0000"/>
                </a:solidFill>
              </a:rPr>
              <a:t>】</a:t>
            </a:r>
            <a:endParaRPr kumimoji="1" lang="ja-JP" altLang="en-US" sz="1100" b="1" dirty="0">
              <a:solidFill>
                <a:srgbClr val="FF0000"/>
              </a:solidFill>
            </a:endParaRPr>
          </a:p>
          <a:p>
            <a:endParaRPr kumimoji="1" lang="ja-JP" altLang="en-US" sz="1100" dirty="0">
              <a:solidFill>
                <a:schemeClr val="tx1"/>
              </a:solidFill>
            </a:endParaRPr>
          </a:p>
        </p:txBody>
      </p:sp>
      <p:cxnSp>
        <p:nvCxnSpPr>
          <p:cNvPr id="2" name="直線コネクタ 1">
            <a:extLst>
              <a:ext uri="{FF2B5EF4-FFF2-40B4-BE49-F238E27FC236}">
                <a16:creationId xmlns:a16="http://schemas.microsoft.com/office/drawing/2014/main" id="{B0D4B938-6579-457C-9C69-E581CF7F1FD2}"/>
              </a:ext>
            </a:extLst>
          </p:cNvPr>
          <p:cNvCxnSpPr>
            <a:cxnSpLocks/>
          </p:cNvCxnSpPr>
          <p:nvPr/>
        </p:nvCxnSpPr>
        <p:spPr>
          <a:xfrm>
            <a:off x="266700" y="782710"/>
            <a:ext cx="116586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3" name="テキスト ボックス 2">
            <a:extLst>
              <a:ext uri="{FF2B5EF4-FFF2-40B4-BE49-F238E27FC236}">
                <a16:creationId xmlns:a16="http://schemas.microsoft.com/office/drawing/2014/main" id="{90A59C8F-344D-4829-B60B-937E3C5BA9E1}"/>
              </a:ext>
            </a:extLst>
          </p:cNvPr>
          <p:cNvSpPr txBox="1"/>
          <p:nvPr/>
        </p:nvSpPr>
        <p:spPr>
          <a:xfrm>
            <a:off x="354170" y="252408"/>
            <a:ext cx="11598442" cy="584775"/>
          </a:xfrm>
          <a:prstGeom prst="rect">
            <a:avLst/>
          </a:prstGeom>
          <a:noFill/>
        </p:spPr>
        <p:txBody>
          <a:bodyPr wrap="square" rtlCol="0">
            <a:spAutoFit/>
          </a:bodyPr>
          <a:lstStyle/>
          <a:p>
            <a:pPr>
              <a:defRPr/>
            </a:pP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提案スライド②</a:t>
            </a:r>
            <a:r>
              <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-1</a:t>
            </a:r>
            <a:r>
              <a:rPr kumimoji="1" lang="ja-JP" altLang="en-US"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rPr>
              <a:t>（システム構成と調達区分の提案）</a:t>
            </a:r>
            <a:endParaRPr kumimoji="1" lang="en-US" altLang="ja-JP" sz="3200" b="1" i="0" u="none" strike="noStrike" kern="1200" cap="none" spc="0" normalizeH="0" baseline="0" noProof="0" dirty="0">
              <a:ln>
                <a:noFill/>
              </a:ln>
              <a:solidFill>
                <a:schemeClr val="bg1">
                  <a:lumMod val="50000"/>
                </a:schemeClr>
              </a:solidFill>
              <a:effectLst/>
              <a:uLnTx/>
              <a:uFillTx/>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FD4E0783-F53D-4F4D-B021-D63060DA63E1}"/>
              </a:ext>
            </a:extLst>
          </p:cNvPr>
          <p:cNvSpPr/>
          <p:nvPr/>
        </p:nvSpPr>
        <p:spPr>
          <a:xfrm>
            <a:off x="266700" y="232004"/>
            <a:ext cx="110490" cy="55070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5" name="スライド番号プレースホルダー 4">
            <a:extLst>
              <a:ext uri="{FF2B5EF4-FFF2-40B4-BE49-F238E27FC236}">
                <a16:creationId xmlns:a16="http://schemas.microsoft.com/office/drawing/2014/main" id="{C2505B33-2ED9-475E-961E-FE962C50E82F}"/>
              </a:ext>
            </a:extLst>
          </p:cNvPr>
          <p:cNvSpPr>
            <a:spLocks noGrp="1"/>
          </p:cNvSpPr>
          <p:nvPr>
            <p:ph type="sldNum" sz="quarter" idx="12"/>
          </p:nvPr>
        </p:nvSpPr>
        <p:spPr/>
        <p:txBody>
          <a:bodyPr/>
          <a:lstStyle/>
          <a:p>
            <a:fld id="{14D1A442-F8D6-44A3-8A01-43AF2DCF444F}" type="slidenum">
              <a:rPr lang="ja-JP" altLang="en-US" smtClean="0"/>
              <a:pPr/>
              <a:t>8</a:t>
            </a:fld>
            <a:endParaRPr lang="ja-JP" altLang="en-US"/>
          </a:p>
        </p:txBody>
      </p:sp>
      <p:sp>
        <p:nvSpPr>
          <p:cNvPr id="7" name="四角形: 角を丸くする 6">
            <a:extLst>
              <a:ext uri="{FF2B5EF4-FFF2-40B4-BE49-F238E27FC236}">
                <a16:creationId xmlns:a16="http://schemas.microsoft.com/office/drawing/2014/main" id="{FE919F9A-027F-4602-9EAE-1129A0A686A0}"/>
              </a:ext>
            </a:extLst>
          </p:cNvPr>
          <p:cNvSpPr/>
          <p:nvPr/>
        </p:nvSpPr>
        <p:spPr>
          <a:xfrm>
            <a:off x="3945751" y="806645"/>
            <a:ext cx="1758461"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市民・団体</a:t>
            </a:r>
          </a:p>
        </p:txBody>
      </p:sp>
      <p:sp>
        <p:nvSpPr>
          <p:cNvPr id="12" name="テキスト ボックス 11">
            <a:extLst>
              <a:ext uri="{FF2B5EF4-FFF2-40B4-BE49-F238E27FC236}">
                <a16:creationId xmlns:a16="http://schemas.microsoft.com/office/drawing/2014/main" id="{34B626DC-6262-4AF1-A055-F17CD8BE05B6}"/>
              </a:ext>
            </a:extLst>
          </p:cNvPr>
          <p:cNvSpPr txBox="1"/>
          <p:nvPr/>
        </p:nvSpPr>
        <p:spPr>
          <a:xfrm>
            <a:off x="1663719" y="2263642"/>
            <a:ext cx="1742563" cy="230832"/>
          </a:xfrm>
          <a:prstGeom prst="rect">
            <a:avLst/>
          </a:prstGeom>
          <a:solidFill>
            <a:schemeClr val="bg1"/>
          </a:solidFill>
          <a:ln>
            <a:solidFill>
              <a:schemeClr val="accent1"/>
            </a:solidFill>
          </a:ln>
        </p:spPr>
        <p:txBody>
          <a:bodyPr wrap="square" rtlCol="0">
            <a:spAutoFit/>
          </a:bodyPr>
          <a:lstStyle/>
          <a:p>
            <a:r>
              <a:rPr lang="ja-JP" altLang="en-US" sz="900" dirty="0"/>
              <a:t>行政手続き申請・窓口来庁予約</a:t>
            </a:r>
            <a:endParaRPr kumimoji="1" lang="ja-JP" altLang="en-US" sz="900" dirty="0"/>
          </a:p>
        </p:txBody>
      </p:sp>
      <p:sp>
        <p:nvSpPr>
          <p:cNvPr id="13" name="テキスト ボックス 12">
            <a:extLst>
              <a:ext uri="{FF2B5EF4-FFF2-40B4-BE49-F238E27FC236}">
                <a16:creationId xmlns:a16="http://schemas.microsoft.com/office/drawing/2014/main" id="{029AA290-8C99-49C6-B539-858FDF73EC13}"/>
              </a:ext>
            </a:extLst>
          </p:cNvPr>
          <p:cNvSpPr txBox="1"/>
          <p:nvPr/>
        </p:nvSpPr>
        <p:spPr>
          <a:xfrm>
            <a:off x="9356967" y="2268105"/>
            <a:ext cx="2188487" cy="230832"/>
          </a:xfrm>
          <a:prstGeom prst="rect">
            <a:avLst/>
          </a:prstGeom>
          <a:solidFill>
            <a:schemeClr val="bg1"/>
          </a:solidFill>
          <a:ln>
            <a:solidFill>
              <a:schemeClr val="accent1"/>
            </a:solidFill>
          </a:ln>
        </p:spPr>
        <p:txBody>
          <a:bodyPr wrap="square" rtlCol="0">
            <a:spAutoFit/>
          </a:bodyPr>
          <a:lstStyle/>
          <a:p>
            <a:r>
              <a:rPr lang="ja-JP" altLang="en-US" sz="900" dirty="0"/>
              <a:t>問い合わせ</a:t>
            </a:r>
            <a:r>
              <a:rPr kumimoji="1" lang="ja-JP" altLang="en-US" sz="900" dirty="0"/>
              <a:t>（都度、回答先メアド入力）</a:t>
            </a:r>
          </a:p>
        </p:txBody>
      </p:sp>
      <p:sp>
        <p:nvSpPr>
          <p:cNvPr id="14" name="テキスト ボックス 13">
            <a:extLst>
              <a:ext uri="{FF2B5EF4-FFF2-40B4-BE49-F238E27FC236}">
                <a16:creationId xmlns:a16="http://schemas.microsoft.com/office/drawing/2014/main" id="{E36DFFA0-7E4C-403D-BC6F-0FD23E1F4960}"/>
              </a:ext>
            </a:extLst>
          </p:cNvPr>
          <p:cNvSpPr txBox="1"/>
          <p:nvPr/>
        </p:nvSpPr>
        <p:spPr>
          <a:xfrm>
            <a:off x="6448084" y="2268105"/>
            <a:ext cx="902693" cy="230832"/>
          </a:xfrm>
          <a:prstGeom prst="rect">
            <a:avLst/>
          </a:prstGeom>
          <a:solidFill>
            <a:schemeClr val="bg1"/>
          </a:solidFill>
          <a:ln>
            <a:solidFill>
              <a:schemeClr val="accent1"/>
            </a:solidFill>
          </a:ln>
        </p:spPr>
        <p:txBody>
          <a:bodyPr wrap="square" rtlCol="0">
            <a:spAutoFit/>
          </a:bodyPr>
          <a:lstStyle/>
          <a:p>
            <a:r>
              <a:rPr lang="ja-JP" altLang="en-US" sz="900" dirty="0"/>
              <a:t>施設利用予約</a:t>
            </a:r>
            <a:endParaRPr kumimoji="1" lang="ja-JP" altLang="en-US" sz="900" dirty="0"/>
          </a:p>
        </p:txBody>
      </p:sp>
      <p:sp>
        <p:nvSpPr>
          <p:cNvPr id="18" name="テキスト ボックス 17">
            <a:extLst>
              <a:ext uri="{FF2B5EF4-FFF2-40B4-BE49-F238E27FC236}">
                <a16:creationId xmlns:a16="http://schemas.microsoft.com/office/drawing/2014/main" id="{33AE81C7-F98D-40C7-8BC6-1147AA09B566}"/>
              </a:ext>
            </a:extLst>
          </p:cNvPr>
          <p:cNvSpPr txBox="1"/>
          <p:nvPr/>
        </p:nvSpPr>
        <p:spPr>
          <a:xfrm>
            <a:off x="3460913" y="2263297"/>
            <a:ext cx="1407439" cy="230832"/>
          </a:xfrm>
          <a:prstGeom prst="rect">
            <a:avLst/>
          </a:prstGeom>
          <a:solidFill>
            <a:schemeClr val="bg1"/>
          </a:solidFill>
          <a:ln>
            <a:solidFill>
              <a:schemeClr val="accent1"/>
            </a:solidFill>
          </a:ln>
        </p:spPr>
        <p:txBody>
          <a:bodyPr wrap="square" rtlCol="0">
            <a:spAutoFit/>
          </a:bodyPr>
          <a:lstStyle/>
          <a:p>
            <a:r>
              <a:rPr lang="ja-JP" altLang="en-US" sz="900" dirty="0"/>
              <a:t>イベント参加申込み</a:t>
            </a:r>
            <a:endParaRPr kumimoji="1" lang="ja-JP" altLang="en-US" sz="900" dirty="0"/>
          </a:p>
        </p:txBody>
      </p:sp>
      <p:sp>
        <p:nvSpPr>
          <p:cNvPr id="19" name="正方形/長方形 18">
            <a:extLst>
              <a:ext uri="{FF2B5EF4-FFF2-40B4-BE49-F238E27FC236}">
                <a16:creationId xmlns:a16="http://schemas.microsoft.com/office/drawing/2014/main" id="{C5F04F8B-1B7C-45C9-B75D-EC9A57706960}"/>
              </a:ext>
            </a:extLst>
          </p:cNvPr>
          <p:cNvSpPr/>
          <p:nvPr/>
        </p:nvSpPr>
        <p:spPr>
          <a:xfrm>
            <a:off x="239388" y="4879069"/>
            <a:ext cx="11713224" cy="1123946"/>
          </a:xfrm>
          <a:prstGeom prst="rect">
            <a:avLst/>
          </a:prstGeom>
          <a:solidFill>
            <a:schemeClr val="accent4">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ja-JP" sz="1100" dirty="0">
                <a:solidFill>
                  <a:schemeClr val="tx1"/>
                </a:solidFill>
              </a:rPr>
              <a:t>『</a:t>
            </a:r>
            <a:r>
              <a:rPr lang="ja-JP" altLang="en-US" sz="1100" dirty="0">
                <a:solidFill>
                  <a:schemeClr val="tx1"/>
                </a:solidFill>
              </a:rPr>
              <a:t>ふじまど</a:t>
            </a:r>
            <a:r>
              <a:rPr lang="en-US" altLang="ja-JP" sz="1100" dirty="0">
                <a:solidFill>
                  <a:schemeClr val="tx1"/>
                </a:solidFill>
              </a:rPr>
              <a:t>』</a:t>
            </a:r>
            <a:r>
              <a:rPr lang="ja-JP" altLang="en-US" sz="1100" dirty="0">
                <a:solidFill>
                  <a:schemeClr val="tx1"/>
                </a:solidFill>
              </a:rPr>
              <a:t>　職員画面</a:t>
            </a:r>
            <a:endParaRPr lang="en-US" altLang="ja-JP" sz="1100" dirty="0">
              <a:solidFill>
                <a:schemeClr val="tx1"/>
              </a:solidFill>
            </a:endParaRPr>
          </a:p>
          <a:p>
            <a:r>
              <a:rPr lang="en-US" altLang="ja-JP" sz="1100" b="1" dirty="0">
                <a:solidFill>
                  <a:srgbClr val="0070C0"/>
                </a:solidFill>
              </a:rPr>
              <a:t>【LGWAN</a:t>
            </a:r>
            <a:r>
              <a:rPr kumimoji="1" lang="ja-JP" altLang="en-US" sz="1100" b="1" dirty="0">
                <a:solidFill>
                  <a:srgbClr val="0070C0"/>
                </a:solidFill>
              </a:rPr>
              <a:t>環境から操作</a:t>
            </a:r>
            <a:r>
              <a:rPr kumimoji="1" lang="en-US" altLang="ja-JP" sz="1100" b="1" dirty="0">
                <a:solidFill>
                  <a:srgbClr val="0070C0"/>
                </a:solidFill>
              </a:rPr>
              <a:t>】</a:t>
            </a:r>
          </a:p>
          <a:p>
            <a:r>
              <a:rPr kumimoji="1" lang="ja-JP" altLang="en-US" sz="800" b="1" dirty="0">
                <a:solidFill>
                  <a:srgbClr val="0070C0"/>
                </a:solidFill>
              </a:rPr>
              <a:t>（両備システムズの無害化</a:t>
            </a:r>
            <a:r>
              <a:rPr kumimoji="1" lang="en-US" altLang="ja-JP" sz="800" b="1" dirty="0">
                <a:solidFill>
                  <a:srgbClr val="0070C0"/>
                </a:solidFill>
              </a:rPr>
              <a:t>ASP</a:t>
            </a:r>
            <a:r>
              <a:rPr kumimoji="1" lang="ja-JP" altLang="en-US" sz="800" b="1" dirty="0">
                <a:solidFill>
                  <a:srgbClr val="0070C0"/>
                </a:solidFill>
              </a:rPr>
              <a:t>サービスを利用</a:t>
            </a:r>
            <a:r>
              <a:rPr lang="ja-JP" altLang="en-US" sz="800" b="1" dirty="0">
                <a:solidFill>
                  <a:srgbClr val="0070C0"/>
                </a:solidFill>
              </a:rPr>
              <a:t>）</a:t>
            </a:r>
            <a:endParaRPr kumimoji="1" lang="ja-JP" altLang="en-US" sz="800" b="1" dirty="0">
              <a:solidFill>
                <a:srgbClr val="0070C0"/>
              </a:solidFill>
            </a:endParaRPr>
          </a:p>
          <a:p>
            <a:endParaRPr kumimoji="1" lang="ja-JP" altLang="en-US" sz="1100" dirty="0">
              <a:solidFill>
                <a:schemeClr val="tx1"/>
              </a:solidFill>
            </a:endParaRPr>
          </a:p>
        </p:txBody>
      </p:sp>
      <p:sp>
        <p:nvSpPr>
          <p:cNvPr id="11" name="四角形: 角を丸くする 10">
            <a:extLst>
              <a:ext uri="{FF2B5EF4-FFF2-40B4-BE49-F238E27FC236}">
                <a16:creationId xmlns:a16="http://schemas.microsoft.com/office/drawing/2014/main" id="{DA68B64F-D0D8-462F-83B5-DB21F7C32CAF}"/>
              </a:ext>
            </a:extLst>
          </p:cNvPr>
          <p:cNvSpPr/>
          <p:nvPr/>
        </p:nvSpPr>
        <p:spPr>
          <a:xfrm>
            <a:off x="3074782" y="6233502"/>
            <a:ext cx="2868633"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市職員・指定管理者職員</a:t>
            </a:r>
          </a:p>
        </p:txBody>
      </p:sp>
      <p:sp>
        <p:nvSpPr>
          <p:cNvPr id="21" name="テキスト ボックス 20">
            <a:extLst>
              <a:ext uri="{FF2B5EF4-FFF2-40B4-BE49-F238E27FC236}">
                <a16:creationId xmlns:a16="http://schemas.microsoft.com/office/drawing/2014/main" id="{DB7B1509-B07E-485C-A6B3-7EE0102249C0}"/>
              </a:ext>
            </a:extLst>
          </p:cNvPr>
          <p:cNvSpPr txBox="1"/>
          <p:nvPr/>
        </p:nvSpPr>
        <p:spPr>
          <a:xfrm>
            <a:off x="5189776" y="2268105"/>
            <a:ext cx="1145870" cy="230832"/>
          </a:xfrm>
          <a:prstGeom prst="rect">
            <a:avLst/>
          </a:prstGeom>
          <a:solidFill>
            <a:schemeClr val="bg1"/>
          </a:solidFill>
          <a:ln>
            <a:solidFill>
              <a:schemeClr val="accent1"/>
            </a:solidFill>
          </a:ln>
        </p:spPr>
        <p:txBody>
          <a:bodyPr wrap="square" rtlCol="0">
            <a:spAutoFit/>
          </a:bodyPr>
          <a:lstStyle/>
          <a:p>
            <a:r>
              <a:rPr lang="ja-JP" altLang="en-US" sz="900" dirty="0"/>
              <a:t>新規利用登録</a:t>
            </a:r>
            <a:endParaRPr kumimoji="1" lang="ja-JP" altLang="en-US" sz="900" dirty="0"/>
          </a:p>
        </p:txBody>
      </p:sp>
      <p:sp>
        <p:nvSpPr>
          <p:cNvPr id="23" name="四角形: 角を丸くする 22">
            <a:extLst>
              <a:ext uri="{FF2B5EF4-FFF2-40B4-BE49-F238E27FC236}">
                <a16:creationId xmlns:a16="http://schemas.microsoft.com/office/drawing/2014/main" id="{BE1701F5-3A6A-41D8-8845-070A3DD910F6}"/>
              </a:ext>
            </a:extLst>
          </p:cNvPr>
          <p:cNvSpPr/>
          <p:nvPr/>
        </p:nvSpPr>
        <p:spPr>
          <a:xfrm>
            <a:off x="6248587" y="6233502"/>
            <a:ext cx="2042743" cy="5187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指定管理者職員</a:t>
            </a:r>
          </a:p>
        </p:txBody>
      </p:sp>
      <p:sp>
        <p:nvSpPr>
          <p:cNvPr id="24" name="テキスト ボックス 23">
            <a:extLst>
              <a:ext uri="{FF2B5EF4-FFF2-40B4-BE49-F238E27FC236}">
                <a16:creationId xmlns:a16="http://schemas.microsoft.com/office/drawing/2014/main" id="{C624ED5B-3D0B-4352-8A8E-04C9F1DCF7CC}"/>
              </a:ext>
            </a:extLst>
          </p:cNvPr>
          <p:cNvSpPr txBox="1"/>
          <p:nvPr/>
        </p:nvSpPr>
        <p:spPr>
          <a:xfrm>
            <a:off x="2658790" y="5427374"/>
            <a:ext cx="1742563" cy="507831"/>
          </a:xfrm>
          <a:prstGeom prst="rect">
            <a:avLst/>
          </a:prstGeom>
          <a:solidFill>
            <a:schemeClr val="bg1"/>
          </a:solidFill>
          <a:ln>
            <a:solidFill>
              <a:schemeClr val="accent1"/>
            </a:solidFill>
          </a:ln>
        </p:spPr>
        <p:txBody>
          <a:bodyPr wrap="square" rtlCol="0">
            <a:spAutoFit/>
          </a:bodyPr>
          <a:lstStyle/>
          <a:p>
            <a:r>
              <a:rPr lang="ja-JP" altLang="en-US" sz="900" dirty="0"/>
              <a:t>・行政手続き申請受付、審査</a:t>
            </a:r>
            <a:endParaRPr lang="en-US" altLang="ja-JP" sz="900" dirty="0"/>
          </a:p>
          <a:p>
            <a:r>
              <a:rPr lang="ja-JP" altLang="en-US" sz="900" dirty="0"/>
              <a:t>・イベント申込み受付</a:t>
            </a:r>
            <a:endParaRPr lang="en-US" altLang="ja-JP" sz="900" dirty="0"/>
          </a:p>
          <a:p>
            <a:r>
              <a:rPr kumimoji="1" lang="ja-JP" altLang="en-US" sz="900" dirty="0"/>
              <a:t>・窓口来庁予約受付</a:t>
            </a:r>
          </a:p>
        </p:txBody>
      </p:sp>
      <p:sp>
        <p:nvSpPr>
          <p:cNvPr id="25" name="テキスト ボックス 24">
            <a:extLst>
              <a:ext uri="{FF2B5EF4-FFF2-40B4-BE49-F238E27FC236}">
                <a16:creationId xmlns:a16="http://schemas.microsoft.com/office/drawing/2014/main" id="{749C9E44-B8F3-472E-A9C5-0BE0CE1DA735}"/>
              </a:ext>
            </a:extLst>
          </p:cNvPr>
          <p:cNvSpPr txBox="1"/>
          <p:nvPr/>
        </p:nvSpPr>
        <p:spPr>
          <a:xfrm>
            <a:off x="923701" y="5424227"/>
            <a:ext cx="1550824" cy="507831"/>
          </a:xfrm>
          <a:prstGeom prst="rect">
            <a:avLst/>
          </a:prstGeom>
          <a:solidFill>
            <a:schemeClr val="bg1"/>
          </a:solidFill>
          <a:ln>
            <a:solidFill>
              <a:schemeClr val="accent1"/>
            </a:solidFill>
          </a:ln>
        </p:spPr>
        <p:txBody>
          <a:bodyPr wrap="square" rtlCol="0">
            <a:spAutoFit/>
          </a:bodyPr>
          <a:lstStyle/>
          <a:p>
            <a:r>
              <a:rPr kumimoji="1" lang="ja-JP" altLang="en-US" sz="900" dirty="0"/>
              <a:t>・新規行政手続き作成</a:t>
            </a:r>
            <a:endParaRPr kumimoji="1" lang="en-US" altLang="ja-JP" sz="900" dirty="0"/>
          </a:p>
          <a:p>
            <a:r>
              <a:rPr lang="ja-JP" altLang="en-US" sz="900" dirty="0"/>
              <a:t>・新規窓口予約枠作成</a:t>
            </a:r>
            <a:endParaRPr kumimoji="1" lang="en-US" altLang="ja-JP" sz="900" dirty="0"/>
          </a:p>
          <a:p>
            <a:r>
              <a:rPr lang="ja-JP" altLang="en-US" sz="900" dirty="0"/>
              <a:t>・新規イベント作成</a:t>
            </a:r>
            <a:endParaRPr kumimoji="1" lang="ja-JP" altLang="en-US" sz="900" dirty="0"/>
          </a:p>
        </p:txBody>
      </p:sp>
      <p:cxnSp>
        <p:nvCxnSpPr>
          <p:cNvPr id="27" name="直線矢印コネクタ 26">
            <a:extLst>
              <a:ext uri="{FF2B5EF4-FFF2-40B4-BE49-F238E27FC236}">
                <a16:creationId xmlns:a16="http://schemas.microsoft.com/office/drawing/2014/main" id="{3AEACCD9-7C38-4A33-9195-294875B5223B}"/>
              </a:ext>
            </a:extLst>
          </p:cNvPr>
          <p:cNvCxnSpPr>
            <a:cxnSpLocks/>
            <a:stCxn id="7" idx="2"/>
            <a:endCxn id="12" idx="0"/>
          </p:cNvCxnSpPr>
          <p:nvPr/>
        </p:nvCxnSpPr>
        <p:spPr>
          <a:xfrm flipH="1">
            <a:off x="2535001" y="1325391"/>
            <a:ext cx="2289981" cy="938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テキスト ボックス 31">
            <a:extLst>
              <a:ext uri="{FF2B5EF4-FFF2-40B4-BE49-F238E27FC236}">
                <a16:creationId xmlns:a16="http://schemas.microsoft.com/office/drawing/2014/main" id="{744F23DB-FA32-464D-80BE-65B87BEE7E6E}"/>
              </a:ext>
            </a:extLst>
          </p:cNvPr>
          <p:cNvSpPr txBox="1"/>
          <p:nvPr/>
        </p:nvSpPr>
        <p:spPr>
          <a:xfrm>
            <a:off x="354170" y="2263642"/>
            <a:ext cx="1204553" cy="230832"/>
          </a:xfrm>
          <a:prstGeom prst="rect">
            <a:avLst/>
          </a:prstGeom>
          <a:solidFill>
            <a:schemeClr val="bg1"/>
          </a:solidFill>
          <a:ln>
            <a:solidFill>
              <a:schemeClr val="accent1"/>
            </a:solidFill>
          </a:ln>
        </p:spPr>
        <p:txBody>
          <a:bodyPr wrap="square" rtlCol="0">
            <a:spAutoFit/>
          </a:bodyPr>
          <a:lstStyle/>
          <a:p>
            <a:r>
              <a:rPr lang="ja-JP" altLang="en-US" sz="900" dirty="0"/>
              <a:t>新規アカウント登録</a:t>
            </a:r>
            <a:endParaRPr kumimoji="1" lang="ja-JP" altLang="en-US" sz="900" dirty="0"/>
          </a:p>
        </p:txBody>
      </p:sp>
      <p:cxnSp>
        <p:nvCxnSpPr>
          <p:cNvPr id="33" name="直線矢印コネクタ 32">
            <a:extLst>
              <a:ext uri="{FF2B5EF4-FFF2-40B4-BE49-F238E27FC236}">
                <a16:creationId xmlns:a16="http://schemas.microsoft.com/office/drawing/2014/main" id="{7DCAE95E-2DB3-45AE-B62F-C9CAEDE57CB7}"/>
              </a:ext>
            </a:extLst>
          </p:cNvPr>
          <p:cNvCxnSpPr>
            <a:cxnSpLocks/>
            <a:stCxn id="7" idx="2"/>
            <a:endCxn id="32" idx="0"/>
          </p:cNvCxnSpPr>
          <p:nvPr/>
        </p:nvCxnSpPr>
        <p:spPr>
          <a:xfrm flipH="1">
            <a:off x="956447" y="1325391"/>
            <a:ext cx="3868535" cy="9382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B142AFD0-EB2A-4278-92EA-FFE843C512D9}"/>
              </a:ext>
            </a:extLst>
          </p:cNvPr>
          <p:cNvCxnSpPr>
            <a:cxnSpLocks/>
            <a:stCxn id="7" idx="2"/>
            <a:endCxn id="18" idx="0"/>
          </p:cNvCxnSpPr>
          <p:nvPr/>
        </p:nvCxnSpPr>
        <p:spPr>
          <a:xfrm flipH="1">
            <a:off x="4164633" y="1325391"/>
            <a:ext cx="660349" cy="9379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0" name="直線矢印コネクタ 39">
            <a:extLst>
              <a:ext uri="{FF2B5EF4-FFF2-40B4-BE49-F238E27FC236}">
                <a16:creationId xmlns:a16="http://schemas.microsoft.com/office/drawing/2014/main" id="{59FB2F41-C70A-4C18-B4EF-1BBC523E60BF}"/>
              </a:ext>
            </a:extLst>
          </p:cNvPr>
          <p:cNvCxnSpPr>
            <a:cxnSpLocks/>
            <a:stCxn id="7" idx="2"/>
            <a:endCxn id="21" idx="0"/>
          </p:cNvCxnSpPr>
          <p:nvPr/>
        </p:nvCxnSpPr>
        <p:spPr>
          <a:xfrm>
            <a:off x="4824982" y="1325391"/>
            <a:ext cx="93772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E41A514F-A56C-4D07-9B3E-C09ECFA19298}"/>
              </a:ext>
            </a:extLst>
          </p:cNvPr>
          <p:cNvCxnSpPr>
            <a:cxnSpLocks/>
            <a:stCxn id="7" idx="2"/>
            <a:endCxn id="14" idx="0"/>
          </p:cNvCxnSpPr>
          <p:nvPr/>
        </p:nvCxnSpPr>
        <p:spPr>
          <a:xfrm>
            <a:off x="4824982" y="1325391"/>
            <a:ext cx="207444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テキスト ボックス 46">
            <a:extLst>
              <a:ext uri="{FF2B5EF4-FFF2-40B4-BE49-F238E27FC236}">
                <a16:creationId xmlns:a16="http://schemas.microsoft.com/office/drawing/2014/main" id="{610D0847-2D83-4647-9DBC-8CB721C92A16}"/>
              </a:ext>
            </a:extLst>
          </p:cNvPr>
          <p:cNvSpPr txBox="1"/>
          <p:nvPr/>
        </p:nvSpPr>
        <p:spPr>
          <a:xfrm>
            <a:off x="5266630" y="5415741"/>
            <a:ext cx="1742563" cy="230832"/>
          </a:xfrm>
          <a:prstGeom prst="rect">
            <a:avLst/>
          </a:prstGeom>
          <a:solidFill>
            <a:schemeClr val="bg1"/>
          </a:solidFill>
          <a:ln>
            <a:solidFill>
              <a:schemeClr val="accent1"/>
            </a:solidFill>
          </a:ln>
        </p:spPr>
        <p:txBody>
          <a:bodyPr wrap="square" rtlCol="0">
            <a:spAutoFit/>
          </a:bodyPr>
          <a:lstStyle/>
          <a:p>
            <a:r>
              <a:rPr lang="ja-JP" altLang="en-US" sz="900" dirty="0"/>
              <a:t>新規利用登録審査</a:t>
            </a:r>
            <a:endParaRPr kumimoji="1" lang="ja-JP" altLang="en-US" sz="900" dirty="0"/>
          </a:p>
        </p:txBody>
      </p:sp>
      <p:sp>
        <p:nvSpPr>
          <p:cNvPr id="48" name="テキスト ボックス 47">
            <a:extLst>
              <a:ext uri="{FF2B5EF4-FFF2-40B4-BE49-F238E27FC236}">
                <a16:creationId xmlns:a16="http://schemas.microsoft.com/office/drawing/2014/main" id="{8339AD50-FBE8-474A-BD59-0C466C742BF2}"/>
              </a:ext>
            </a:extLst>
          </p:cNvPr>
          <p:cNvSpPr txBox="1"/>
          <p:nvPr/>
        </p:nvSpPr>
        <p:spPr>
          <a:xfrm>
            <a:off x="7162639" y="5431130"/>
            <a:ext cx="915455" cy="230832"/>
          </a:xfrm>
          <a:prstGeom prst="rect">
            <a:avLst/>
          </a:prstGeom>
          <a:solidFill>
            <a:schemeClr val="bg1"/>
          </a:solidFill>
          <a:ln>
            <a:solidFill>
              <a:schemeClr val="accent1"/>
            </a:solidFill>
          </a:ln>
        </p:spPr>
        <p:txBody>
          <a:bodyPr wrap="square" rtlCol="0">
            <a:spAutoFit/>
          </a:bodyPr>
          <a:lstStyle/>
          <a:p>
            <a:r>
              <a:rPr lang="ja-JP" altLang="en-US" sz="900" dirty="0"/>
              <a:t>予約代理入力</a:t>
            </a:r>
            <a:endParaRPr kumimoji="1" lang="ja-JP" altLang="en-US" sz="900" dirty="0"/>
          </a:p>
        </p:txBody>
      </p:sp>
      <p:cxnSp>
        <p:nvCxnSpPr>
          <p:cNvPr id="49" name="直線矢印コネクタ 48">
            <a:extLst>
              <a:ext uri="{FF2B5EF4-FFF2-40B4-BE49-F238E27FC236}">
                <a16:creationId xmlns:a16="http://schemas.microsoft.com/office/drawing/2014/main" id="{D5BFAE65-D291-47EF-8C4B-93688601B476}"/>
              </a:ext>
            </a:extLst>
          </p:cNvPr>
          <p:cNvCxnSpPr>
            <a:cxnSpLocks/>
            <a:stCxn id="7" idx="2"/>
            <a:endCxn id="13" idx="0"/>
          </p:cNvCxnSpPr>
          <p:nvPr/>
        </p:nvCxnSpPr>
        <p:spPr>
          <a:xfrm>
            <a:off x="4824982" y="1325391"/>
            <a:ext cx="5626229" cy="9427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直線矢印コネクタ 51">
            <a:extLst>
              <a:ext uri="{FF2B5EF4-FFF2-40B4-BE49-F238E27FC236}">
                <a16:creationId xmlns:a16="http://schemas.microsoft.com/office/drawing/2014/main" id="{56F9D36F-A82A-4330-89DA-AA0819C0BBC7}"/>
              </a:ext>
            </a:extLst>
          </p:cNvPr>
          <p:cNvCxnSpPr>
            <a:cxnSpLocks/>
          </p:cNvCxnSpPr>
          <p:nvPr/>
        </p:nvCxnSpPr>
        <p:spPr>
          <a:xfrm>
            <a:off x="2257522" y="2494474"/>
            <a:ext cx="1037012" cy="29465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直線矢印コネクタ 59">
            <a:extLst>
              <a:ext uri="{FF2B5EF4-FFF2-40B4-BE49-F238E27FC236}">
                <a16:creationId xmlns:a16="http://schemas.microsoft.com/office/drawing/2014/main" id="{AE5F401F-DB98-4504-9E26-DEB39D406FD1}"/>
              </a:ext>
            </a:extLst>
          </p:cNvPr>
          <p:cNvCxnSpPr>
            <a:cxnSpLocks/>
            <a:stCxn id="14" idx="2"/>
            <a:endCxn id="58" idx="0"/>
          </p:cNvCxnSpPr>
          <p:nvPr/>
        </p:nvCxnSpPr>
        <p:spPr>
          <a:xfrm>
            <a:off x="6899431" y="2498937"/>
            <a:ext cx="958934" cy="13570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直線矢印コネクタ 63">
            <a:extLst>
              <a:ext uri="{FF2B5EF4-FFF2-40B4-BE49-F238E27FC236}">
                <a16:creationId xmlns:a16="http://schemas.microsoft.com/office/drawing/2014/main" id="{C455F6E2-7211-4B68-8CEE-288E7BDE7C70}"/>
              </a:ext>
            </a:extLst>
          </p:cNvPr>
          <p:cNvCxnSpPr>
            <a:cxnSpLocks/>
            <a:stCxn id="7" idx="2"/>
            <a:endCxn id="48" idx="0"/>
          </p:cNvCxnSpPr>
          <p:nvPr/>
        </p:nvCxnSpPr>
        <p:spPr>
          <a:xfrm>
            <a:off x="4824982" y="1325391"/>
            <a:ext cx="2795385" cy="41057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テキスト ボックス 67">
            <a:extLst>
              <a:ext uri="{FF2B5EF4-FFF2-40B4-BE49-F238E27FC236}">
                <a16:creationId xmlns:a16="http://schemas.microsoft.com/office/drawing/2014/main" id="{1FC987A2-D8FF-4902-8919-8AE0B2C012EF}"/>
              </a:ext>
            </a:extLst>
          </p:cNvPr>
          <p:cNvSpPr txBox="1"/>
          <p:nvPr/>
        </p:nvSpPr>
        <p:spPr>
          <a:xfrm>
            <a:off x="9576029" y="5447311"/>
            <a:ext cx="2213768" cy="369332"/>
          </a:xfrm>
          <a:prstGeom prst="rect">
            <a:avLst/>
          </a:prstGeom>
          <a:solidFill>
            <a:schemeClr val="bg1"/>
          </a:solidFill>
          <a:ln>
            <a:solidFill>
              <a:schemeClr val="accent1"/>
            </a:solidFill>
          </a:ln>
        </p:spPr>
        <p:txBody>
          <a:bodyPr wrap="square" rtlCol="0">
            <a:spAutoFit/>
          </a:bodyPr>
          <a:lstStyle/>
          <a:p>
            <a:r>
              <a:rPr lang="ja-JP" altLang="en-US" sz="900" dirty="0"/>
              <a:t>コールセンターからのエスカレーション分</a:t>
            </a:r>
            <a:endParaRPr lang="en-US" altLang="ja-JP" sz="900" dirty="0"/>
          </a:p>
          <a:p>
            <a:r>
              <a:rPr lang="ja-JP" altLang="en-US" sz="900" dirty="0"/>
              <a:t>問い合わせ回答作成</a:t>
            </a:r>
            <a:endParaRPr kumimoji="1" lang="ja-JP" altLang="en-US" sz="900" dirty="0"/>
          </a:p>
        </p:txBody>
      </p:sp>
      <p:sp>
        <p:nvSpPr>
          <p:cNvPr id="76" name="テキスト ボックス 75">
            <a:extLst>
              <a:ext uri="{FF2B5EF4-FFF2-40B4-BE49-F238E27FC236}">
                <a16:creationId xmlns:a16="http://schemas.microsoft.com/office/drawing/2014/main" id="{70E84612-C938-4772-B60B-7F7B1064900B}"/>
              </a:ext>
            </a:extLst>
          </p:cNvPr>
          <p:cNvSpPr txBox="1"/>
          <p:nvPr/>
        </p:nvSpPr>
        <p:spPr>
          <a:xfrm>
            <a:off x="1965020" y="3213556"/>
            <a:ext cx="709571" cy="215444"/>
          </a:xfrm>
          <a:prstGeom prst="rect">
            <a:avLst/>
          </a:prstGeom>
          <a:noFill/>
        </p:spPr>
        <p:txBody>
          <a:bodyPr wrap="square" rtlCol="0">
            <a:spAutoFit/>
          </a:bodyPr>
          <a:lstStyle/>
          <a:p>
            <a:r>
              <a:rPr kumimoji="1" lang="ja-JP" altLang="en-US" sz="800" dirty="0"/>
              <a:t>申請・予約</a:t>
            </a:r>
          </a:p>
        </p:txBody>
      </p:sp>
      <p:sp>
        <p:nvSpPr>
          <p:cNvPr id="77" name="テキスト ボックス 76">
            <a:extLst>
              <a:ext uri="{FF2B5EF4-FFF2-40B4-BE49-F238E27FC236}">
                <a16:creationId xmlns:a16="http://schemas.microsoft.com/office/drawing/2014/main" id="{8E047349-D435-46E9-A8B6-E85B6D85E58B}"/>
              </a:ext>
            </a:extLst>
          </p:cNvPr>
          <p:cNvSpPr txBox="1"/>
          <p:nvPr/>
        </p:nvSpPr>
        <p:spPr>
          <a:xfrm>
            <a:off x="2628400" y="3379817"/>
            <a:ext cx="709571" cy="215444"/>
          </a:xfrm>
          <a:prstGeom prst="rect">
            <a:avLst/>
          </a:prstGeom>
          <a:noFill/>
        </p:spPr>
        <p:txBody>
          <a:bodyPr wrap="square" rtlCol="0">
            <a:spAutoFit/>
          </a:bodyPr>
          <a:lstStyle/>
          <a:p>
            <a:r>
              <a:rPr kumimoji="1" lang="ja-JP" altLang="en-US" sz="800" dirty="0"/>
              <a:t>決定通知</a:t>
            </a:r>
          </a:p>
        </p:txBody>
      </p:sp>
      <p:sp>
        <p:nvSpPr>
          <p:cNvPr id="78" name="テキスト ボックス 77">
            <a:extLst>
              <a:ext uri="{FF2B5EF4-FFF2-40B4-BE49-F238E27FC236}">
                <a16:creationId xmlns:a16="http://schemas.microsoft.com/office/drawing/2014/main" id="{244FBBC1-1B3E-4579-B4E3-40AEF79E5B62}"/>
              </a:ext>
            </a:extLst>
          </p:cNvPr>
          <p:cNvSpPr txBox="1"/>
          <p:nvPr/>
        </p:nvSpPr>
        <p:spPr>
          <a:xfrm>
            <a:off x="4304208" y="2833692"/>
            <a:ext cx="709571" cy="338554"/>
          </a:xfrm>
          <a:prstGeom prst="rect">
            <a:avLst/>
          </a:prstGeom>
          <a:noFill/>
        </p:spPr>
        <p:txBody>
          <a:bodyPr wrap="square" rtlCol="0">
            <a:spAutoFit/>
          </a:bodyPr>
          <a:lstStyle/>
          <a:p>
            <a:r>
              <a:rPr kumimoji="1" lang="ja-JP" altLang="en-US" sz="800" dirty="0"/>
              <a:t>参加可否</a:t>
            </a:r>
            <a:endParaRPr kumimoji="1" lang="en-US" altLang="ja-JP" sz="800" dirty="0"/>
          </a:p>
          <a:p>
            <a:r>
              <a:rPr kumimoji="1" lang="ja-JP" altLang="en-US" sz="800" dirty="0"/>
              <a:t>決定</a:t>
            </a:r>
          </a:p>
        </p:txBody>
      </p:sp>
      <p:sp>
        <p:nvSpPr>
          <p:cNvPr id="79" name="テキスト ボックス 78">
            <a:extLst>
              <a:ext uri="{FF2B5EF4-FFF2-40B4-BE49-F238E27FC236}">
                <a16:creationId xmlns:a16="http://schemas.microsoft.com/office/drawing/2014/main" id="{A9C8A8C7-2460-4046-85F3-2A39A43BE84D}"/>
              </a:ext>
            </a:extLst>
          </p:cNvPr>
          <p:cNvSpPr txBox="1"/>
          <p:nvPr/>
        </p:nvSpPr>
        <p:spPr>
          <a:xfrm>
            <a:off x="3742451" y="2800908"/>
            <a:ext cx="709571" cy="338554"/>
          </a:xfrm>
          <a:prstGeom prst="rect">
            <a:avLst/>
          </a:prstGeom>
          <a:noFill/>
        </p:spPr>
        <p:txBody>
          <a:bodyPr wrap="square" rtlCol="0">
            <a:spAutoFit/>
          </a:bodyPr>
          <a:lstStyle/>
          <a:p>
            <a:r>
              <a:rPr kumimoji="1" lang="ja-JP" altLang="en-US" sz="800" dirty="0"/>
              <a:t>参加</a:t>
            </a:r>
            <a:endParaRPr kumimoji="1" lang="en-US" altLang="ja-JP" sz="800" dirty="0"/>
          </a:p>
          <a:p>
            <a:r>
              <a:rPr kumimoji="1" lang="ja-JP" altLang="en-US" sz="800" dirty="0"/>
              <a:t>申込み</a:t>
            </a:r>
          </a:p>
        </p:txBody>
      </p:sp>
      <p:sp>
        <p:nvSpPr>
          <p:cNvPr id="82" name="テキスト ボックス 81">
            <a:extLst>
              <a:ext uri="{FF2B5EF4-FFF2-40B4-BE49-F238E27FC236}">
                <a16:creationId xmlns:a16="http://schemas.microsoft.com/office/drawing/2014/main" id="{1177D17D-25D6-4C71-8C60-09AAB1DD1E1A}"/>
              </a:ext>
            </a:extLst>
          </p:cNvPr>
          <p:cNvSpPr txBox="1"/>
          <p:nvPr/>
        </p:nvSpPr>
        <p:spPr>
          <a:xfrm>
            <a:off x="6383028" y="3533426"/>
            <a:ext cx="589628" cy="215444"/>
          </a:xfrm>
          <a:prstGeom prst="rect">
            <a:avLst/>
          </a:prstGeom>
          <a:noFill/>
        </p:spPr>
        <p:txBody>
          <a:bodyPr wrap="square" rtlCol="0">
            <a:spAutoFit/>
          </a:bodyPr>
          <a:lstStyle/>
          <a:p>
            <a:r>
              <a:rPr kumimoji="1" lang="ja-JP" altLang="en-US" sz="800" dirty="0"/>
              <a:t>電話など</a:t>
            </a:r>
          </a:p>
        </p:txBody>
      </p:sp>
      <p:sp>
        <p:nvSpPr>
          <p:cNvPr id="83" name="テキスト ボックス 82">
            <a:extLst>
              <a:ext uri="{FF2B5EF4-FFF2-40B4-BE49-F238E27FC236}">
                <a16:creationId xmlns:a16="http://schemas.microsoft.com/office/drawing/2014/main" id="{B6B19622-940F-4DBB-8272-475C9E5CC239}"/>
              </a:ext>
            </a:extLst>
          </p:cNvPr>
          <p:cNvSpPr txBox="1"/>
          <p:nvPr/>
        </p:nvSpPr>
        <p:spPr>
          <a:xfrm>
            <a:off x="9710758" y="2685022"/>
            <a:ext cx="589628" cy="461665"/>
          </a:xfrm>
          <a:prstGeom prst="rect">
            <a:avLst/>
          </a:prstGeom>
          <a:noFill/>
        </p:spPr>
        <p:txBody>
          <a:bodyPr wrap="square" rtlCol="0">
            <a:spAutoFit/>
          </a:bodyPr>
          <a:lstStyle/>
          <a:p>
            <a:r>
              <a:rPr kumimoji="1" lang="ja-JP" altLang="en-US" sz="800" dirty="0"/>
              <a:t>メールアドレスで回答</a:t>
            </a:r>
          </a:p>
        </p:txBody>
      </p:sp>
      <p:cxnSp>
        <p:nvCxnSpPr>
          <p:cNvPr id="89" name="直線矢印コネクタ 88">
            <a:extLst>
              <a:ext uri="{FF2B5EF4-FFF2-40B4-BE49-F238E27FC236}">
                <a16:creationId xmlns:a16="http://schemas.microsoft.com/office/drawing/2014/main" id="{9E95C32C-B4CB-4781-9550-716B316FF050}"/>
              </a:ext>
            </a:extLst>
          </p:cNvPr>
          <p:cNvCxnSpPr>
            <a:cxnSpLocks/>
          </p:cNvCxnSpPr>
          <p:nvPr/>
        </p:nvCxnSpPr>
        <p:spPr>
          <a:xfrm>
            <a:off x="2350492" y="2494474"/>
            <a:ext cx="1028108" cy="2921267"/>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58" name="テキスト ボックス 57">
            <a:extLst>
              <a:ext uri="{FF2B5EF4-FFF2-40B4-BE49-F238E27FC236}">
                <a16:creationId xmlns:a16="http://schemas.microsoft.com/office/drawing/2014/main" id="{516B0E18-BBE1-463E-8909-C5D986628E4D}"/>
              </a:ext>
            </a:extLst>
          </p:cNvPr>
          <p:cNvSpPr txBox="1"/>
          <p:nvPr/>
        </p:nvSpPr>
        <p:spPr>
          <a:xfrm>
            <a:off x="7400637" y="3856029"/>
            <a:ext cx="915455" cy="507831"/>
          </a:xfrm>
          <a:prstGeom prst="rect">
            <a:avLst/>
          </a:prstGeom>
          <a:solidFill>
            <a:schemeClr val="bg1"/>
          </a:solidFill>
          <a:ln>
            <a:solidFill>
              <a:schemeClr val="accent1"/>
            </a:solidFill>
          </a:ln>
        </p:spPr>
        <p:txBody>
          <a:bodyPr wrap="square" rtlCol="0">
            <a:spAutoFit/>
          </a:bodyPr>
          <a:lstStyle/>
          <a:p>
            <a:r>
              <a:rPr kumimoji="1" lang="ja-JP" altLang="en-US" sz="900" dirty="0"/>
              <a:t>抽選</a:t>
            </a:r>
            <a:endParaRPr kumimoji="1" lang="en-US" altLang="ja-JP" sz="900" dirty="0"/>
          </a:p>
          <a:p>
            <a:r>
              <a:rPr kumimoji="1" lang="ja-JP" altLang="en-US" sz="900" dirty="0"/>
              <a:t>利用料金計算</a:t>
            </a:r>
            <a:endParaRPr lang="en-US" altLang="ja-JP" sz="900" dirty="0"/>
          </a:p>
          <a:p>
            <a:r>
              <a:rPr kumimoji="1" lang="ja-JP" altLang="en-US" sz="900" dirty="0"/>
              <a:t>空き枠制御</a:t>
            </a:r>
            <a:endParaRPr kumimoji="1" lang="en-US" altLang="ja-JP" sz="900" dirty="0"/>
          </a:p>
        </p:txBody>
      </p:sp>
      <p:sp>
        <p:nvSpPr>
          <p:cNvPr id="62" name="テキスト ボックス 61">
            <a:extLst>
              <a:ext uri="{FF2B5EF4-FFF2-40B4-BE49-F238E27FC236}">
                <a16:creationId xmlns:a16="http://schemas.microsoft.com/office/drawing/2014/main" id="{CBF69B3B-8400-48D5-BE9D-02F9BF811E62}"/>
              </a:ext>
            </a:extLst>
          </p:cNvPr>
          <p:cNvSpPr txBox="1"/>
          <p:nvPr/>
        </p:nvSpPr>
        <p:spPr>
          <a:xfrm>
            <a:off x="6829140" y="2893096"/>
            <a:ext cx="589628" cy="215444"/>
          </a:xfrm>
          <a:prstGeom prst="rect">
            <a:avLst/>
          </a:prstGeom>
          <a:noFill/>
        </p:spPr>
        <p:txBody>
          <a:bodyPr wrap="square" rtlCol="0">
            <a:spAutoFit/>
          </a:bodyPr>
          <a:lstStyle/>
          <a:p>
            <a:r>
              <a:rPr kumimoji="1" lang="ja-JP" altLang="en-US" sz="800" dirty="0"/>
              <a:t>予約申込</a:t>
            </a:r>
          </a:p>
        </p:txBody>
      </p:sp>
      <p:sp>
        <p:nvSpPr>
          <p:cNvPr id="65" name="テキスト ボックス 64">
            <a:extLst>
              <a:ext uri="{FF2B5EF4-FFF2-40B4-BE49-F238E27FC236}">
                <a16:creationId xmlns:a16="http://schemas.microsoft.com/office/drawing/2014/main" id="{6E5D13F3-9504-4FAE-A5FA-44487A76AF3F}"/>
              </a:ext>
            </a:extLst>
          </p:cNvPr>
          <p:cNvSpPr txBox="1"/>
          <p:nvPr/>
        </p:nvSpPr>
        <p:spPr>
          <a:xfrm>
            <a:off x="7301159" y="2701423"/>
            <a:ext cx="1220660" cy="338554"/>
          </a:xfrm>
          <a:prstGeom prst="rect">
            <a:avLst/>
          </a:prstGeom>
          <a:noFill/>
        </p:spPr>
        <p:txBody>
          <a:bodyPr wrap="square" rtlCol="0">
            <a:spAutoFit/>
          </a:bodyPr>
          <a:lstStyle/>
          <a:p>
            <a:r>
              <a:rPr kumimoji="1" lang="ja-JP" altLang="en-US" sz="800" dirty="0"/>
              <a:t>利用可否通知</a:t>
            </a:r>
            <a:endParaRPr kumimoji="1" lang="en-US" altLang="ja-JP" sz="800" dirty="0"/>
          </a:p>
          <a:p>
            <a:r>
              <a:rPr lang="ja-JP" altLang="en-US" sz="800" dirty="0"/>
              <a:t>オンライン決済案内</a:t>
            </a:r>
            <a:endParaRPr kumimoji="1" lang="ja-JP" altLang="en-US" sz="800" dirty="0"/>
          </a:p>
        </p:txBody>
      </p:sp>
      <p:cxnSp>
        <p:nvCxnSpPr>
          <p:cNvPr id="106" name="直線矢印コネクタ 105">
            <a:extLst>
              <a:ext uri="{FF2B5EF4-FFF2-40B4-BE49-F238E27FC236}">
                <a16:creationId xmlns:a16="http://schemas.microsoft.com/office/drawing/2014/main" id="{F5FA55ED-F1D9-4087-82AB-EB8162C5643D}"/>
              </a:ext>
            </a:extLst>
          </p:cNvPr>
          <p:cNvCxnSpPr>
            <a:cxnSpLocks/>
          </p:cNvCxnSpPr>
          <p:nvPr/>
        </p:nvCxnSpPr>
        <p:spPr>
          <a:xfrm>
            <a:off x="7070630" y="2498937"/>
            <a:ext cx="967020" cy="1375022"/>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8" name="正方形/長方形 107">
            <a:extLst>
              <a:ext uri="{FF2B5EF4-FFF2-40B4-BE49-F238E27FC236}">
                <a16:creationId xmlns:a16="http://schemas.microsoft.com/office/drawing/2014/main" id="{F6D3E4B3-BFB8-4E3C-B96D-1E6FD5985BC3}"/>
              </a:ext>
            </a:extLst>
          </p:cNvPr>
          <p:cNvSpPr/>
          <p:nvPr/>
        </p:nvSpPr>
        <p:spPr>
          <a:xfrm>
            <a:off x="10408094" y="3671858"/>
            <a:ext cx="1477132" cy="684131"/>
          </a:xfrm>
          <a:prstGeom prst="rect">
            <a:avLst/>
          </a:prstGeom>
          <a:solidFill>
            <a:schemeClr val="accent1">
              <a:lumMod val="20000"/>
              <a:lumOff val="8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solidFill>
              </a:rPr>
              <a:t>コールセンター（外注）</a:t>
            </a:r>
          </a:p>
        </p:txBody>
      </p:sp>
      <p:sp>
        <p:nvSpPr>
          <p:cNvPr id="107" name="テキスト ボックス 106">
            <a:extLst>
              <a:ext uri="{FF2B5EF4-FFF2-40B4-BE49-F238E27FC236}">
                <a16:creationId xmlns:a16="http://schemas.microsoft.com/office/drawing/2014/main" id="{2685CA5F-2160-407F-AF97-4C09A3101527}"/>
              </a:ext>
            </a:extLst>
          </p:cNvPr>
          <p:cNvSpPr txBox="1"/>
          <p:nvPr/>
        </p:nvSpPr>
        <p:spPr>
          <a:xfrm>
            <a:off x="9299026" y="3821935"/>
            <a:ext cx="992212" cy="507831"/>
          </a:xfrm>
          <a:prstGeom prst="rect">
            <a:avLst/>
          </a:prstGeom>
          <a:solidFill>
            <a:schemeClr val="bg1"/>
          </a:solidFill>
          <a:ln>
            <a:solidFill>
              <a:schemeClr val="accent1"/>
            </a:solidFill>
          </a:ln>
        </p:spPr>
        <p:txBody>
          <a:bodyPr wrap="square" rtlCol="0">
            <a:spAutoFit/>
          </a:bodyPr>
          <a:lstStyle/>
          <a:p>
            <a:r>
              <a:rPr kumimoji="1" lang="ja-JP" altLang="en-US" sz="900" dirty="0"/>
              <a:t>回答状況</a:t>
            </a:r>
            <a:endParaRPr kumimoji="1" lang="en-US" altLang="ja-JP" sz="900" dirty="0"/>
          </a:p>
          <a:p>
            <a:r>
              <a:rPr kumimoji="1" lang="ja-JP" altLang="en-US" sz="900" dirty="0"/>
              <a:t>フロー管理</a:t>
            </a:r>
            <a:endParaRPr kumimoji="1" lang="en-US" altLang="ja-JP" sz="900" dirty="0"/>
          </a:p>
          <a:p>
            <a:r>
              <a:rPr lang="ja-JP" altLang="en-US" sz="900" dirty="0"/>
              <a:t>過去のナレッジ</a:t>
            </a:r>
            <a:endParaRPr kumimoji="1" lang="en-US" altLang="ja-JP" sz="900" dirty="0"/>
          </a:p>
        </p:txBody>
      </p:sp>
      <p:sp>
        <p:nvSpPr>
          <p:cNvPr id="109" name="テキスト ボックス 108">
            <a:extLst>
              <a:ext uri="{FF2B5EF4-FFF2-40B4-BE49-F238E27FC236}">
                <a16:creationId xmlns:a16="http://schemas.microsoft.com/office/drawing/2014/main" id="{B2716798-ADC4-4C9D-BB52-A78803650079}"/>
              </a:ext>
            </a:extLst>
          </p:cNvPr>
          <p:cNvSpPr txBox="1"/>
          <p:nvPr/>
        </p:nvSpPr>
        <p:spPr>
          <a:xfrm>
            <a:off x="10672106" y="3951761"/>
            <a:ext cx="915455" cy="230832"/>
          </a:xfrm>
          <a:prstGeom prst="rect">
            <a:avLst/>
          </a:prstGeom>
          <a:solidFill>
            <a:schemeClr val="bg1"/>
          </a:solidFill>
          <a:ln>
            <a:solidFill>
              <a:schemeClr val="accent1"/>
            </a:solidFill>
          </a:ln>
        </p:spPr>
        <p:txBody>
          <a:bodyPr wrap="square" rtlCol="0">
            <a:spAutoFit/>
          </a:bodyPr>
          <a:lstStyle/>
          <a:p>
            <a:r>
              <a:rPr kumimoji="1" lang="ja-JP" altLang="en-US" sz="900" dirty="0"/>
              <a:t>一次対応</a:t>
            </a:r>
            <a:endParaRPr kumimoji="1" lang="en-US" altLang="ja-JP" sz="900" dirty="0"/>
          </a:p>
        </p:txBody>
      </p:sp>
      <p:cxnSp>
        <p:nvCxnSpPr>
          <p:cNvPr id="69" name="直線矢印コネクタ 68">
            <a:extLst>
              <a:ext uri="{FF2B5EF4-FFF2-40B4-BE49-F238E27FC236}">
                <a16:creationId xmlns:a16="http://schemas.microsoft.com/office/drawing/2014/main" id="{CECF7C90-3C8E-46D7-8083-BB1E3D6D11B4}"/>
              </a:ext>
            </a:extLst>
          </p:cNvPr>
          <p:cNvCxnSpPr>
            <a:cxnSpLocks/>
            <a:stCxn id="13" idx="2"/>
          </p:cNvCxnSpPr>
          <p:nvPr/>
        </p:nvCxnSpPr>
        <p:spPr>
          <a:xfrm>
            <a:off x="10451211" y="2498937"/>
            <a:ext cx="653002" cy="1262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a:extLst>
              <a:ext uri="{FF2B5EF4-FFF2-40B4-BE49-F238E27FC236}">
                <a16:creationId xmlns:a16="http://schemas.microsoft.com/office/drawing/2014/main" id="{41878588-042E-4D8D-B75E-56B51FC1993F}"/>
              </a:ext>
            </a:extLst>
          </p:cNvPr>
          <p:cNvCxnSpPr>
            <a:cxnSpLocks/>
            <a:stCxn id="109" idx="2"/>
            <a:endCxn id="68" idx="0"/>
          </p:cNvCxnSpPr>
          <p:nvPr/>
        </p:nvCxnSpPr>
        <p:spPr>
          <a:xfrm flipH="1">
            <a:off x="10682913" y="4182593"/>
            <a:ext cx="446921" cy="1264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a:extLst>
              <a:ext uri="{FF2B5EF4-FFF2-40B4-BE49-F238E27FC236}">
                <a16:creationId xmlns:a16="http://schemas.microsoft.com/office/drawing/2014/main" id="{70A72AC9-F40E-46F3-880F-C488139ACA9F}"/>
              </a:ext>
            </a:extLst>
          </p:cNvPr>
          <p:cNvCxnSpPr>
            <a:cxnSpLocks/>
            <a:stCxn id="13" idx="2"/>
            <a:endCxn id="107" idx="0"/>
          </p:cNvCxnSpPr>
          <p:nvPr/>
        </p:nvCxnSpPr>
        <p:spPr>
          <a:xfrm flipH="1">
            <a:off x="9795132" y="2498937"/>
            <a:ext cx="656079" cy="1322998"/>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2" name="テキスト ボックス 111">
            <a:extLst>
              <a:ext uri="{FF2B5EF4-FFF2-40B4-BE49-F238E27FC236}">
                <a16:creationId xmlns:a16="http://schemas.microsoft.com/office/drawing/2014/main" id="{0C5D390D-76FA-4EC4-8928-5624DE7E7834}"/>
              </a:ext>
            </a:extLst>
          </p:cNvPr>
          <p:cNvSpPr txBox="1"/>
          <p:nvPr/>
        </p:nvSpPr>
        <p:spPr>
          <a:xfrm>
            <a:off x="10690328" y="2687604"/>
            <a:ext cx="589628" cy="461665"/>
          </a:xfrm>
          <a:prstGeom prst="rect">
            <a:avLst/>
          </a:prstGeom>
          <a:noFill/>
        </p:spPr>
        <p:txBody>
          <a:bodyPr wrap="square" rtlCol="0">
            <a:spAutoFit/>
          </a:bodyPr>
          <a:lstStyle/>
          <a:p>
            <a:r>
              <a:rPr kumimoji="1" lang="ja-JP" altLang="en-US" sz="800" dirty="0"/>
              <a:t>問い合わせフォーム入力</a:t>
            </a:r>
          </a:p>
        </p:txBody>
      </p:sp>
      <p:cxnSp>
        <p:nvCxnSpPr>
          <p:cNvPr id="113" name="直線矢印コネクタ 112">
            <a:extLst>
              <a:ext uri="{FF2B5EF4-FFF2-40B4-BE49-F238E27FC236}">
                <a16:creationId xmlns:a16="http://schemas.microsoft.com/office/drawing/2014/main" id="{248F2C8A-79F0-4E65-A30C-F9083E1E3837}"/>
              </a:ext>
            </a:extLst>
          </p:cNvPr>
          <p:cNvCxnSpPr>
            <a:cxnSpLocks/>
            <a:stCxn id="107" idx="3"/>
            <a:endCxn id="109" idx="1"/>
          </p:cNvCxnSpPr>
          <p:nvPr/>
        </p:nvCxnSpPr>
        <p:spPr>
          <a:xfrm flipV="1">
            <a:off x="10291238" y="4067177"/>
            <a:ext cx="380868" cy="8674"/>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33C5900D-6A10-4CC1-BF36-4D48F8917C8E}"/>
              </a:ext>
            </a:extLst>
          </p:cNvPr>
          <p:cNvCxnSpPr>
            <a:cxnSpLocks/>
            <a:stCxn id="68" idx="0"/>
            <a:endCxn id="107" idx="2"/>
          </p:cNvCxnSpPr>
          <p:nvPr/>
        </p:nvCxnSpPr>
        <p:spPr>
          <a:xfrm flipH="1" flipV="1">
            <a:off x="9795132" y="4329766"/>
            <a:ext cx="887781" cy="1117545"/>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25" name="テキスト ボックス 124">
            <a:extLst>
              <a:ext uri="{FF2B5EF4-FFF2-40B4-BE49-F238E27FC236}">
                <a16:creationId xmlns:a16="http://schemas.microsoft.com/office/drawing/2014/main" id="{EE3D34F4-2828-40C3-B577-928E654DADF3}"/>
              </a:ext>
            </a:extLst>
          </p:cNvPr>
          <p:cNvSpPr txBox="1"/>
          <p:nvPr/>
        </p:nvSpPr>
        <p:spPr>
          <a:xfrm>
            <a:off x="10176167" y="3910107"/>
            <a:ext cx="589628" cy="215444"/>
          </a:xfrm>
          <a:prstGeom prst="rect">
            <a:avLst/>
          </a:prstGeom>
          <a:noFill/>
        </p:spPr>
        <p:txBody>
          <a:bodyPr wrap="square" rtlCol="0">
            <a:spAutoFit/>
          </a:bodyPr>
          <a:lstStyle/>
          <a:p>
            <a:r>
              <a:rPr kumimoji="1" lang="ja-JP" altLang="en-US" sz="800" dirty="0"/>
              <a:t>回答入力</a:t>
            </a:r>
          </a:p>
        </p:txBody>
      </p:sp>
      <p:sp>
        <p:nvSpPr>
          <p:cNvPr id="129" name="正方形/長方形 128">
            <a:extLst>
              <a:ext uri="{FF2B5EF4-FFF2-40B4-BE49-F238E27FC236}">
                <a16:creationId xmlns:a16="http://schemas.microsoft.com/office/drawing/2014/main" id="{20D53348-BEED-4908-A63F-91C39F2699BE}"/>
              </a:ext>
            </a:extLst>
          </p:cNvPr>
          <p:cNvSpPr/>
          <p:nvPr/>
        </p:nvSpPr>
        <p:spPr>
          <a:xfrm>
            <a:off x="3435135"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ポータルシステム上</a:t>
            </a:r>
            <a:endParaRPr kumimoji="1" lang="ja-JP" altLang="en-US" sz="1100" dirty="0">
              <a:solidFill>
                <a:schemeClr val="tx1"/>
              </a:solidFill>
            </a:endParaRPr>
          </a:p>
        </p:txBody>
      </p:sp>
      <p:sp>
        <p:nvSpPr>
          <p:cNvPr id="131" name="テキスト ボックス 130">
            <a:extLst>
              <a:ext uri="{FF2B5EF4-FFF2-40B4-BE49-F238E27FC236}">
                <a16:creationId xmlns:a16="http://schemas.microsoft.com/office/drawing/2014/main" id="{4A4D8753-3816-4C4A-8970-DBEAF4012551}"/>
              </a:ext>
            </a:extLst>
          </p:cNvPr>
          <p:cNvSpPr txBox="1"/>
          <p:nvPr/>
        </p:nvSpPr>
        <p:spPr>
          <a:xfrm>
            <a:off x="3791047" y="3665529"/>
            <a:ext cx="915455" cy="369332"/>
          </a:xfrm>
          <a:prstGeom prst="rect">
            <a:avLst/>
          </a:prstGeom>
          <a:solidFill>
            <a:schemeClr val="bg1"/>
          </a:solidFill>
          <a:ln>
            <a:solidFill>
              <a:schemeClr val="accent1"/>
            </a:solidFill>
          </a:ln>
        </p:spPr>
        <p:txBody>
          <a:bodyPr wrap="square" rtlCol="0">
            <a:spAutoFit/>
          </a:bodyPr>
          <a:lstStyle/>
          <a:p>
            <a:r>
              <a:rPr kumimoji="1" lang="ja-JP" altLang="en-US" sz="900" dirty="0"/>
              <a:t>先着管理</a:t>
            </a:r>
            <a:endParaRPr kumimoji="1" lang="en-US" altLang="ja-JP" sz="900" dirty="0"/>
          </a:p>
          <a:p>
            <a:r>
              <a:rPr lang="ja-JP" altLang="en-US" sz="900" dirty="0"/>
              <a:t>空き枠制御</a:t>
            </a:r>
            <a:endParaRPr kumimoji="1" lang="en-US" altLang="ja-JP" sz="900" dirty="0"/>
          </a:p>
        </p:txBody>
      </p:sp>
      <p:cxnSp>
        <p:nvCxnSpPr>
          <p:cNvPr id="90" name="直線矢印コネクタ 89">
            <a:extLst>
              <a:ext uri="{FF2B5EF4-FFF2-40B4-BE49-F238E27FC236}">
                <a16:creationId xmlns:a16="http://schemas.microsoft.com/office/drawing/2014/main" id="{E459B3C3-F5E7-4296-A918-4E1386A58EBA}"/>
              </a:ext>
            </a:extLst>
          </p:cNvPr>
          <p:cNvCxnSpPr>
            <a:cxnSpLocks/>
            <a:stCxn id="18" idx="2"/>
            <a:endCxn id="131" idx="0"/>
          </p:cNvCxnSpPr>
          <p:nvPr/>
        </p:nvCxnSpPr>
        <p:spPr>
          <a:xfrm>
            <a:off x="4164633" y="2494129"/>
            <a:ext cx="84142" cy="11714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5" name="直線矢印コネクタ 134">
            <a:extLst>
              <a:ext uri="{FF2B5EF4-FFF2-40B4-BE49-F238E27FC236}">
                <a16:creationId xmlns:a16="http://schemas.microsoft.com/office/drawing/2014/main" id="{D4CC3B4B-FD38-4A81-B2AA-E1284BD7282C}"/>
              </a:ext>
            </a:extLst>
          </p:cNvPr>
          <p:cNvCxnSpPr>
            <a:cxnSpLocks/>
          </p:cNvCxnSpPr>
          <p:nvPr/>
        </p:nvCxnSpPr>
        <p:spPr>
          <a:xfrm>
            <a:off x="4307470" y="2494129"/>
            <a:ext cx="84142" cy="1171400"/>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6" name="直線矢印コネクタ 135">
            <a:extLst>
              <a:ext uri="{FF2B5EF4-FFF2-40B4-BE49-F238E27FC236}">
                <a16:creationId xmlns:a16="http://schemas.microsoft.com/office/drawing/2014/main" id="{1E5CCC69-92BB-4A17-87F7-9A7B2234A84D}"/>
              </a:ext>
            </a:extLst>
          </p:cNvPr>
          <p:cNvCxnSpPr>
            <a:cxnSpLocks/>
            <a:stCxn id="131" idx="2"/>
            <a:endCxn id="24" idx="0"/>
          </p:cNvCxnSpPr>
          <p:nvPr/>
        </p:nvCxnSpPr>
        <p:spPr>
          <a:xfrm flipH="1">
            <a:off x="3530072" y="4034861"/>
            <a:ext cx="718703" cy="13925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0" name="直線矢印コネクタ 139">
            <a:extLst>
              <a:ext uri="{FF2B5EF4-FFF2-40B4-BE49-F238E27FC236}">
                <a16:creationId xmlns:a16="http://schemas.microsoft.com/office/drawing/2014/main" id="{0D067261-61EC-4373-A31B-9A635B5AAC63}"/>
              </a:ext>
            </a:extLst>
          </p:cNvPr>
          <p:cNvCxnSpPr>
            <a:cxnSpLocks/>
          </p:cNvCxnSpPr>
          <p:nvPr/>
        </p:nvCxnSpPr>
        <p:spPr>
          <a:xfrm flipH="1">
            <a:off x="3672909" y="4034861"/>
            <a:ext cx="718703" cy="1287009"/>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41" name="テキスト ボックス 140">
            <a:extLst>
              <a:ext uri="{FF2B5EF4-FFF2-40B4-BE49-F238E27FC236}">
                <a16:creationId xmlns:a16="http://schemas.microsoft.com/office/drawing/2014/main" id="{DAC71B10-B756-49F7-875C-3BB6CBDA93F6}"/>
              </a:ext>
            </a:extLst>
          </p:cNvPr>
          <p:cNvSpPr txBox="1"/>
          <p:nvPr/>
        </p:nvSpPr>
        <p:spPr>
          <a:xfrm>
            <a:off x="3522000" y="4290338"/>
            <a:ext cx="709571" cy="215444"/>
          </a:xfrm>
          <a:prstGeom prst="rect">
            <a:avLst/>
          </a:prstGeom>
          <a:noFill/>
        </p:spPr>
        <p:txBody>
          <a:bodyPr wrap="square" rtlCol="0">
            <a:spAutoFit/>
          </a:bodyPr>
          <a:lstStyle/>
          <a:p>
            <a:r>
              <a:rPr kumimoji="1" lang="ja-JP" altLang="en-US" sz="800" dirty="0"/>
              <a:t>職員審査</a:t>
            </a:r>
          </a:p>
        </p:txBody>
      </p:sp>
      <p:sp>
        <p:nvSpPr>
          <p:cNvPr id="142" name="テキスト ボックス 141">
            <a:extLst>
              <a:ext uri="{FF2B5EF4-FFF2-40B4-BE49-F238E27FC236}">
                <a16:creationId xmlns:a16="http://schemas.microsoft.com/office/drawing/2014/main" id="{F5C836B0-8B58-4C50-8269-0096C2D3D44D}"/>
              </a:ext>
            </a:extLst>
          </p:cNvPr>
          <p:cNvSpPr txBox="1"/>
          <p:nvPr/>
        </p:nvSpPr>
        <p:spPr>
          <a:xfrm>
            <a:off x="3733614" y="4850374"/>
            <a:ext cx="709571" cy="338554"/>
          </a:xfrm>
          <a:prstGeom prst="rect">
            <a:avLst/>
          </a:prstGeom>
          <a:noFill/>
        </p:spPr>
        <p:txBody>
          <a:bodyPr wrap="square" rtlCol="0">
            <a:spAutoFit/>
          </a:bodyPr>
          <a:lstStyle/>
          <a:p>
            <a:r>
              <a:rPr lang="ja-JP" altLang="en-US" sz="800" dirty="0"/>
              <a:t>参加可否</a:t>
            </a:r>
            <a:endParaRPr lang="en-US" altLang="ja-JP" sz="800" dirty="0"/>
          </a:p>
          <a:p>
            <a:r>
              <a:rPr lang="ja-JP" altLang="en-US" sz="800" dirty="0"/>
              <a:t>入力</a:t>
            </a:r>
            <a:endParaRPr kumimoji="1" lang="ja-JP" altLang="en-US" sz="800" dirty="0"/>
          </a:p>
        </p:txBody>
      </p:sp>
      <p:sp>
        <p:nvSpPr>
          <p:cNvPr id="94" name="テキスト ボックス 93">
            <a:extLst>
              <a:ext uri="{FF2B5EF4-FFF2-40B4-BE49-F238E27FC236}">
                <a16:creationId xmlns:a16="http://schemas.microsoft.com/office/drawing/2014/main" id="{FAF4E963-9DFA-43B4-A106-D42679ED144C}"/>
              </a:ext>
            </a:extLst>
          </p:cNvPr>
          <p:cNvSpPr txBox="1"/>
          <p:nvPr/>
        </p:nvSpPr>
        <p:spPr>
          <a:xfrm>
            <a:off x="10955826" y="4512094"/>
            <a:ext cx="589628" cy="461665"/>
          </a:xfrm>
          <a:prstGeom prst="rect">
            <a:avLst/>
          </a:prstGeom>
          <a:noFill/>
        </p:spPr>
        <p:txBody>
          <a:bodyPr wrap="square" rtlCol="0">
            <a:spAutoFit/>
          </a:bodyPr>
          <a:lstStyle/>
          <a:p>
            <a:r>
              <a:rPr kumimoji="1" lang="ja-JP" altLang="en-US" sz="800" dirty="0"/>
              <a:t>エスカレーション</a:t>
            </a:r>
          </a:p>
        </p:txBody>
      </p:sp>
      <p:sp>
        <p:nvSpPr>
          <p:cNvPr id="84" name="楕円 83">
            <a:extLst>
              <a:ext uri="{FF2B5EF4-FFF2-40B4-BE49-F238E27FC236}">
                <a16:creationId xmlns:a16="http://schemas.microsoft.com/office/drawing/2014/main" id="{292A6A61-E9D0-4D79-A3D1-83C7731DF124}"/>
              </a:ext>
            </a:extLst>
          </p:cNvPr>
          <p:cNvSpPr/>
          <p:nvPr/>
        </p:nvSpPr>
        <p:spPr>
          <a:xfrm>
            <a:off x="1523946" y="5867028"/>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98" name="楕円 97">
            <a:extLst>
              <a:ext uri="{FF2B5EF4-FFF2-40B4-BE49-F238E27FC236}">
                <a16:creationId xmlns:a16="http://schemas.microsoft.com/office/drawing/2014/main" id="{61FC9EBE-EECE-4B4C-82AA-6B04475EF6A9}"/>
              </a:ext>
            </a:extLst>
          </p:cNvPr>
          <p:cNvSpPr/>
          <p:nvPr/>
        </p:nvSpPr>
        <p:spPr>
          <a:xfrm>
            <a:off x="3544108" y="5867028"/>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101" name="楕円 100">
            <a:extLst>
              <a:ext uri="{FF2B5EF4-FFF2-40B4-BE49-F238E27FC236}">
                <a16:creationId xmlns:a16="http://schemas.microsoft.com/office/drawing/2014/main" id="{EF55E37A-AA53-4AD3-94EB-9AE7A1112419}"/>
              </a:ext>
            </a:extLst>
          </p:cNvPr>
          <p:cNvSpPr/>
          <p:nvPr/>
        </p:nvSpPr>
        <p:spPr>
          <a:xfrm>
            <a:off x="6030743" y="5591292"/>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102" name="楕円 101">
            <a:extLst>
              <a:ext uri="{FF2B5EF4-FFF2-40B4-BE49-F238E27FC236}">
                <a16:creationId xmlns:a16="http://schemas.microsoft.com/office/drawing/2014/main" id="{6D46C575-FB74-4A41-A88F-163AFD27E54F}"/>
              </a:ext>
            </a:extLst>
          </p:cNvPr>
          <p:cNvSpPr/>
          <p:nvPr/>
        </p:nvSpPr>
        <p:spPr>
          <a:xfrm>
            <a:off x="10637905" y="5743893"/>
            <a:ext cx="1162394" cy="23083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決裁可能</a:t>
            </a:r>
            <a:endParaRPr kumimoji="1" lang="ja-JP" altLang="en-US" sz="1200" dirty="0"/>
          </a:p>
        </p:txBody>
      </p:sp>
      <p:sp>
        <p:nvSpPr>
          <p:cNvPr id="104" name="正方形/長方形 103">
            <a:extLst>
              <a:ext uri="{FF2B5EF4-FFF2-40B4-BE49-F238E27FC236}">
                <a16:creationId xmlns:a16="http://schemas.microsoft.com/office/drawing/2014/main" id="{9B1BA6C9-D4C4-4AEA-95A2-A62955C40783}"/>
              </a:ext>
            </a:extLst>
          </p:cNvPr>
          <p:cNvSpPr/>
          <p:nvPr/>
        </p:nvSpPr>
        <p:spPr>
          <a:xfrm>
            <a:off x="319195" y="3457645"/>
            <a:ext cx="1487439" cy="997525"/>
          </a:xfrm>
          <a:prstGeom prst="rect">
            <a:avLst/>
          </a:prstGeom>
          <a:solidFill>
            <a:schemeClr val="bg1">
              <a:lumMod val="85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100" dirty="0">
                <a:solidFill>
                  <a:schemeClr val="tx1"/>
                </a:solidFill>
              </a:rPr>
              <a:t>ポータルシステム上</a:t>
            </a:r>
            <a:endParaRPr kumimoji="1" lang="ja-JP" altLang="en-US" sz="1100" dirty="0">
              <a:solidFill>
                <a:schemeClr val="tx1"/>
              </a:solidFill>
            </a:endParaRPr>
          </a:p>
        </p:txBody>
      </p:sp>
      <p:sp>
        <p:nvSpPr>
          <p:cNvPr id="105" name="テキスト ボックス 104">
            <a:extLst>
              <a:ext uri="{FF2B5EF4-FFF2-40B4-BE49-F238E27FC236}">
                <a16:creationId xmlns:a16="http://schemas.microsoft.com/office/drawing/2014/main" id="{4E68BE4C-5A5B-40DA-BE96-5AB9C48AA9B6}"/>
              </a:ext>
            </a:extLst>
          </p:cNvPr>
          <p:cNvSpPr txBox="1"/>
          <p:nvPr/>
        </p:nvSpPr>
        <p:spPr>
          <a:xfrm>
            <a:off x="438204" y="3856029"/>
            <a:ext cx="1276652" cy="369332"/>
          </a:xfrm>
          <a:prstGeom prst="rect">
            <a:avLst/>
          </a:prstGeom>
          <a:solidFill>
            <a:schemeClr val="bg1"/>
          </a:solidFill>
          <a:ln>
            <a:solidFill>
              <a:schemeClr val="accent1"/>
            </a:solidFill>
          </a:ln>
        </p:spPr>
        <p:txBody>
          <a:bodyPr wrap="square" rtlCol="0">
            <a:spAutoFit/>
          </a:bodyPr>
          <a:lstStyle/>
          <a:p>
            <a:r>
              <a:rPr kumimoji="1" lang="ja-JP" altLang="en-US" sz="900" dirty="0"/>
              <a:t>市民アカウント管理</a:t>
            </a:r>
            <a:endParaRPr kumimoji="1" lang="en-US" altLang="ja-JP" sz="900" dirty="0"/>
          </a:p>
          <a:p>
            <a:r>
              <a:rPr kumimoji="1" lang="ja-JP" altLang="en-US" sz="900" dirty="0"/>
              <a:t>事業者アカウント管理</a:t>
            </a:r>
            <a:endParaRPr kumimoji="1" lang="en-US" altLang="ja-JP" sz="900" dirty="0"/>
          </a:p>
        </p:txBody>
      </p:sp>
      <p:cxnSp>
        <p:nvCxnSpPr>
          <p:cNvPr id="115" name="直線矢印コネクタ 114">
            <a:extLst>
              <a:ext uri="{FF2B5EF4-FFF2-40B4-BE49-F238E27FC236}">
                <a16:creationId xmlns:a16="http://schemas.microsoft.com/office/drawing/2014/main" id="{94F0AD25-10EE-41CD-ADB3-9740A18FEACE}"/>
              </a:ext>
            </a:extLst>
          </p:cNvPr>
          <p:cNvCxnSpPr>
            <a:cxnSpLocks/>
            <a:stCxn id="32" idx="2"/>
            <a:endCxn id="104" idx="0"/>
          </p:cNvCxnSpPr>
          <p:nvPr/>
        </p:nvCxnSpPr>
        <p:spPr>
          <a:xfrm>
            <a:off x="956447" y="2494474"/>
            <a:ext cx="106468" cy="9631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6" name="直線矢印コネクタ 115">
            <a:extLst>
              <a:ext uri="{FF2B5EF4-FFF2-40B4-BE49-F238E27FC236}">
                <a16:creationId xmlns:a16="http://schemas.microsoft.com/office/drawing/2014/main" id="{C5CAE8E6-3D57-4906-A62C-ED8BA6E6FD4C}"/>
              </a:ext>
            </a:extLst>
          </p:cNvPr>
          <p:cNvCxnSpPr>
            <a:cxnSpLocks/>
          </p:cNvCxnSpPr>
          <p:nvPr/>
        </p:nvCxnSpPr>
        <p:spPr>
          <a:xfrm>
            <a:off x="1099253" y="2494474"/>
            <a:ext cx="106468" cy="963171"/>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3" name="テキスト ボックス 92">
            <a:extLst>
              <a:ext uri="{FF2B5EF4-FFF2-40B4-BE49-F238E27FC236}">
                <a16:creationId xmlns:a16="http://schemas.microsoft.com/office/drawing/2014/main" id="{5D8E4457-30CE-42FB-A309-4DBEA50F1C2F}"/>
              </a:ext>
            </a:extLst>
          </p:cNvPr>
          <p:cNvSpPr txBox="1"/>
          <p:nvPr/>
        </p:nvSpPr>
        <p:spPr>
          <a:xfrm>
            <a:off x="9788086" y="4585697"/>
            <a:ext cx="589628" cy="215444"/>
          </a:xfrm>
          <a:prstGeom prst="rect">
            <a:avLst/>
          </a:prstGeom>
          <a:noFill/>
        </p:spPr>
        <p:txBody>
          <a:bodyPr wrap="square" rtlCol="0">
            <a:spAutoFit/>
          </a:bodyPr>
          <a:lstStyle/>
          <a:p>
            <a:r>
              <a:rPr kumimoji="1" lang="ja-JP" altLang="en-US" sz="800" dirty="0"/>
              <a:t>回答入力</a:t>
            </a:r>
          </a:p>
        </p:txBody>
      </p:sp>
      <p:sp>
        <p:nvSpPr>
          <p:cNvPr id="6" name="テキスト ボックス 5">
            <a:extLst>
              <a:ext uri="{FF2B5EF4-FFF2-40B4-BE49-F238E27FC236}">
                <a16:creationId xmlns:a16="http://schemas.microsoft.com/office/drawing/2014/main" id="{22D27AEB-080D-498B-BB5D-23E6A22FF434}"/>
              </a:ext>
            </a:extLst>
          </p:cNvPr>
          <p:cNvSpPr txBox="1"/>
          <p:nvPr/>
        </p:nvSpPr>
        <p:spPr>
          <a:xfrm>
            <a:off x="6371129" y="806109"/>
            <a:ext cx="5800365" cy="1200329"/>
          </a:xfrm>
          <a:prstGeom prst="rect">
            <a:avLst/>
          </a:prstGeom>
          <a:solidFill>
            <a:schemeClr val="bg1"/>
          </a:solidFill>
          <a:ln>
            <a:solidFill>
              <a:schemeClr val="accent6"/>
            </a:solidFill>
          </a:ln>
        </p:spPr>
        <p:txBody>
          <a:bodyPr wrap="square" rtlCol="0">
            <a:spAutoFit/>
          </a:bodyPr>
          <a:lstStyle/>
          <a:p>
            <a:r>
              <a:rPr kumimoji="1" lang="ja-JP" altLang="en-US" sz="1200" b="1" dirty="0"/>
              <a:t>・</a:t>
            </a:r>
            <a:r>
              <a:rPr kumimoji="1" lang="en-US" altLang="ja-JP" sz="1200" b="1" dirty="0"/>
              <a:t>6</a:t>
            </a:r>
            <a:r>
              <a:rPr kumimoji="1" lang="ja-JP" altLang="en-US" sz="1200" b="1" dirty="0"/>
              <a:t>スライド目を参考に、提案調達範囲毎に赤線で囲ってください。</a:t>
            </a:r>
            <a:endParaRPr kumimoji="1" lang="en-US" altLang="ja-JP" sz="1200" b="1" dirty="0"/>
          </a:p>
          <a:p>
            <a:r>
              <a:rPr lang="ja-JP" altLang="en-US" sz="1200" b="1" dirty="0"/>
              <a:t>・</a:t>
            </a:r>
            <a:r>
              <a:rPr lang="en-US" altLang="ja-JP" sz="1200" b="1" dirty="0"/>
              <a:t>6</a:t>
            </a:r>
            <a:r>
              <a:rPr lang="ja-JP" altLang="en-US" sz="1200" b="1" dirty="0"/>
              <a:t>スライド目を参考に、「調達範囲①」「調達範囲②」・・・。を明示してください。</a:t>
            </a:r>
            <a:endParaRPr lang="en-US" altLang="ja-JP" sz="1200" b="1" dirty="0"/>
          </a:p>
          <a:p>
            <a:r>
              <a:rPr lang="ja-JP" altLang="en-US" sz="1200" b="1" dirty="0"/>
              <a:t>・</a:t>
            </a:r>
            <a:r>
              <a:rPr lang="en-US" altLang="ja-JP" sz="1200" b="1" dirty="0"/>
              <a:t>6</a:t>
            </a:r>
            <a:r>
              <a:rPr lang="ja-JP" altLang="en-US" sz="1200" b="1" dirty="0"/>
              <a:t>スライド目を参考に、提案プラットフォーム毎に背景を色分け配置してください。</a:t>
            </a:r>
            <a:endParaRPr lang="en-US" altLang="ja-JP" sz="1200" b="1" dirty="0"/>
          </a:p>
          <a:p>
            <a:r>
              <a:rPr lang="ja-JP" altLang="en-US" sz="1200" b="1" dirty="0"/>
              <a:t>・趣旨が大きく変わらない範囲内で本スライドの部品を移動・編集いただいて結構です。</a:t>
            </a:r>
            <a:endParaRPr lang="en-US" altLang="ja-JP" sz="1200" b="1" dirty="0"/>
          </a:p>
          <a:p>
            <a:r>
              <a:rPr lang="ja-JP" altLang="en-US" sz="1200" b="1" dirty="0"/>
              <a:t>　 </a:t>
            </a:r>
            <a:r>
              <a:rPr lang="en-US" altLang="ja-JP" sz="1200" b="1" dirty="0" err="1"/>
              <a:t>SalesForce</a:t>
            </a:r>
            <a:r>
              <a:rPr lang="en-US" altLang="ja-JP" sz="1200" b="1" dirty="0"/>
              <a:t> : </a:t>
            </a:r>
            <a:r>
              <a:rPr lang="ja-JP" altLang="en-US" sz="1200" b="1" dirty="0"/>
              <a:t>　　　　　</a:t>
            </a:r>
            <a:r>
              <a:rPr lang="en-US" altLang="ja-JP" sz="1200" b="1" dirty="0"/>
              <a:t>ServiceNow : </a:t>
            </a:r>
            <a:r>
              <a:rPr lang="ja-JP" altLang="en-US" sz="1200" b="1" dirty="0"/>
              <a:t>　　　　　それ以外：</a:t>
            </a:r>
            <a:endParaRPr lang="en-US" altLang="ja-JP" sz="1200" b="1" dirty="0"/>
          </a:p>
          <a:p>
            <a:r>
              <a:rPr lang="ja-JP" altLang="en-US" sz="1200" b="1" dirty="0"/>
              <a:t>・提出にあたって、本テキストボックスは削除してください。</a:t>
            </a:r>
            <a:endParaRPr lang="en-US" altLang="ja-JP" sz="1200" b="1" dirty="0"/>
          </a:p>
        </p:txBody>
      </p:sp>
      <p:sp>
        <p:nvSpPr>
          <p:cNvPr id="96" name="正方形/長方形 95">
            <a:extLst>
              <a:ext uri="{FF2B5EF4-FFF2-40B4-BE49-F238E27FC236}">
                <a16:creationId xmlns:a16="http://schemas.microsoft.com/office/drawing/2014/main" id="{5D2C0BB6-510D-4BC6-A66D-5FBA7F940816}"/>
              </a:ext>
            </a:extLst>
          </p:cNvPr>
          <p:cNvSpPr/>
          <p:nvPr/>
        </p:nvSpPr>
        <p:spPr>
          <a:xfrm>
            <a:off x="7407431" y="1601280"/>
            <a:ext cx="246060" cy="165969"/>
          </a:xfrm>
          <a:prstGeom prst="rect">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正方形/長方形 99">
            <a:extLst>
              <a:ext uri="{FF2B5EF4-FFF2-40B4-BE49-F238E27FC236}">
                <a16:creationId xmlns:a16="http://schemas.microsoft.com/office/drawing/2014/main" id="{7964A806-3415-442A-8476-190A538738DB}"/>
              </a:ext>
            </a:extLst>
          </p:cNvPr>
          <p:cNvSpPr/>
          <p:nvPr/>
        </p:nvSpPr>
        <p:spPr>
          <a:xfrm>
            <a:off x="8792902" y="1603440"/>
            <a:ext cx="246060" cy="16381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4" name="正方形/長方形 113">
            <a:extLst>
              <a:ext uri="{FF2B5EF4-FFF2-40B4-BE49-F238E27FC236}">
                <a16:creationId xmlns:a16="http://schemas.microsoft.com/office/drawing/2014/main" id="{83EA724E-3764-4E7D-9A60-7D5098A49C9C}"/>
              </a:ext>
            </a:extLst>
          </p:cNvPr>
          <p:cNvSpPr/>
          <p:nvPr/>
        </p:nvSpPr>
        <p:spPr>
          <a:xfrm>
            <a:off x="10017155" y="1603438"/>
            <a:ext cx="246060" cy="163811"/>
          </a:xfrm>
          <a:prstGeom prst="rect">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C7866A3F-7FEA-43D1-BA9F-9D9940238100}"/>
              </a:ext>
            </a:extLst>
          </p:cNvPr>
          <p:cNvSpPr txBox="1"/>
          <p:nvPr/>
        </p:nvSpPr>
        <p:spPr>
          <a:xfrm>
            <a:off x="10820400" y="25133"/>
            <a:ext cx="1324708" cy="307777"/>
          </a:xfrm>
          <a:prstGeom prst="rect">
            <a:avLst/>
          </a:prstGeom>
          <a:solidFill>
            <a:srgbClr val="00B0F0"/>
          </a:solidFill>
        </p:spPr>
        <p:txBody>
          <a:bodyPr wrap="square" rtlCol="0">
            <a:spAutoFit/>
          </a:bodyPr>
          <a:lstStyle/>
          <a:p>
            <a:r>
              <a:rPr kumimoji="1" lang="ja-JP" altLang="en-US" sz="1400" b="1" dirty="0"/>
              <a:t>提出用スライド</a:t>
            </a:r>
          </a:p>
        </p:txBody>
      </p:sp>
      <p:sp>
        <p:nvSpPr>
          <p:cNvPr id="87" name="正方形/長方形 86">
            <a:extLst>
              <a:ext uri="{FF2B5EF4-FFF2-40B4-BE49-F238E27FC236}">
                <a16:creationId xmlns:a16="http://schemas.microsoft.com/office/drawing/2014/main" id="{9CBA0387-6EF4-4BFE-B4AA-6A33D75F44B6}"/>
              </a:ext>
            </a:extLst>
          </p:cNvPr>
          <p:cNvSpPr/>
          <p:nvPr/>
        </p:nvSpPr>
        <p:spPr>
          <a:xfrm>
            <a:off x="5162003" y="3676650"/>
            <a:ext cx="752213" cy="968838"/>
          </a:xfrm>
          <a:prstGeom prst="rect">
            <a:avLst/>
          </a:prstGeom>
          <a:solidFill>
            <a:schemeClr val="accent2">
              <a:lumMod val="40000"/>
              <a:lumOff val="60000"/>
            </a:schemeClr>
          </a:solidFill>
          <a:ln>
            <a:solidFill>
              <a:schemeClr val="accent5">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tx1"/>
                </a:solidFill>
              </a:rPr>
              <a:t>添付</a:t>
            </a:r>
            <a:endParaRPr lang="en-US" altLang="ja-JP" sz="900" b="1" dirty="0">
              <a:solidFill>
                <a:schemeClr val="tx1"/>
              </a:solidFill>
            </a:endParaRPr>
          </a:p>
          <a:p>
            <a:pPr algn="ctr"/>
            <a:r>
              <a:rPr lang="ja-JP" altLang="en-US" sz="900" b="1" dirty="0">
                <a:solidFill>
                  <a:schemeClr val="tx1"/>
                </a:solidFill>
              </a:rPr>
              <a:t>ファイル用</a:t>
            </a:r>
            <a:endParaRPr lang="en-US" altLang="ja-JP" sz="900" b="1" dirty="0">
              <a:solidFill>
                <a:schemeClr val="tx1"/>
              </a:solidFill>
            </a:endParaRPr>
          </a:p>
          <a:p>
            <a:pPr algn="ctr"/>
            <a:r>
              <a:rPr lang="ja-JP" altLang="en-US" sz="900" b="1" dirty="0">
                <a:solidFill>
                  <a:schemeClr val="tx1"/>
                </a:solidFill>
              </a:rPr>
              <a:t>共通</a:t>
            </a:r>
            <a:endParaRPr lang="en-US" altLang="ja-JP" sz="900" b="1" dirty="0">
              <a:solidFill>
                <a:schemeClr val="tx1"/>
              </a:solidFill>
            </a:endParaRPr>
          </a:p>
          <a:p>
            <a:pPr algn="ctr"/>
            <a:r>
              <a:rPr lang="ja-JP" altLang="en-US" sz="900" b="1" dirty="0">
                <a:solidFill>
                  <a:schemeClr val="tx1"/>
                </a:solidFill>
              </a:rPr>
              <a:t>ファイル</a:t>
            </a:r>
            <a:endParaRPr lang="en-US" altLang="ja-JP" sz="900" b="1" dirty="0">
              <a:solidFill>
                <a:schemeClr val="tx1"/>
              </a:solidFill>
            </a:endParaRPr>
          </a:p>
          <a:p>
            <a:pPr algn="ctr"/>
            <a:r>
              <a:rPr lang="ja-JP" altLang="en-US" sz="900" b="1" dirty="0">
                <a:solidFill>
                  <a:schemeClr val="tx1"/>
                </a:solidFill>
              </a:rPr>
              <a:t>ストレージ</a:t>
            </a:r>
            <a:endParaRPr lang="en-US" altLang="ja-JP" sz="900" b="1" dirty="0">
              <a:solidFill>
                <a:schemeClr val="tx1"/>
              </a:solidFill>
            </a:endParaRPr>
          </a:p>
        </p:txBody>
      </p:sp>
      <p:sp>
        <p:nvSpPr>
          <p:cNvPr id="88" name="矢印: 下 87">
            <a:extLst>
              <a:ext uri="{FF2B5EF4-FFF2-40B4-BE49-F238E27FC236}">
                <a16:creationId xmlns:a16="http://schemas.microsoft.com/office/drawing/2014/main" id="{ABEDE4EC-2CEE-4CE7-8D62-5EC170CF0F44}"/>
              </a:ext>
            </a:extLst>
          </p:cNvPr>
          <p:cNvSpPr/>
          <p:nvPr/>
        </p:nvSpPr>
        <p:spPr>
          <a:xfrm>
            <a:off x="5423615" y="3617904"/>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矢印: 下 90">
            <a:extLst>
              <a:ext uri="{FF2B5EF4-FFF2-40B4-BE49-F238E27FC236}">
                <a16:creationId xmlns:a16="http://schemas.microsoft.com/office/drawing/2014/main" id="{A49BDEA4-52E4-457F-8A2B-EF3634BC21BA}"/>
              </a:ext>
            </a:extLst>
          </p:cNvPr>
          <p:cNvSpPr/>
          <p:nvPr/>
        </p:nvSpPr>
        <p:spPr>
          <a:xfrm rot="5400000">
            <a:off x="5794964" y="4113282"/>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矢印: 下 91">
            <a:extLst>
              <a:ext uri="{FF2B5EF4-FFF2-40B4-BE49-F238E27FC236}">
                <a16:creationId xmlns:a16="http://schemas.microsoft.com/office/drawing/2014/main" id="{53A8F9DE-9912-4AA3-8C78-710EEFB89DAE}"/>
              </a:ext>
            </a:extLst>
          </p:cNvPr>
          <p:cNvSpPr/>
          <p:nvPr/>
        </p:nvSpPr>
        <p:spPr>
          <a:xfrm rot="16200000">
            <a:off x="5089555" y="4113282"/>
            <a:ext cx="137103" cy="1304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テキスト ボックス 94">
            <a:extLst>
              <a:ext uri="{FF2B5EF4-FFF2-40B4-BE49-F238E27FC236}">
                <a16:creationId xmlns:a16="http://schemas.microsoft.com/office/drawing/2014/main" id="{50B9E827-E7B3-46F9-839C-E8A5326E5DF1}"/>
              </a:ext>
            </a:extLst>
          </p:cNvPr>
          <p:cNvSpPr txBox="1"/>
          <p:nvPr/>
        </p:nvSpPr>
        <p:spPr>
          <a:xfrm>
            <a:off x="5423615" y="3346469"/>
            <a:ext cx="709571" cy="215444"/>
          </a:xfrm>
          <a:prstGeom prst="rect">
            <a:avLst/>
          </a:prstGeom>
          <a:noFill/>
        </p:spPr>
        <p:txBody>
          <a:bodyPr wrap="square" rtlCol="0">
            <a:spAutoFit/>
          </a:bodyPr>
          <a:lstStyle/>
          <a:p>
            <a:r>
              <a:rPr kumimoji="1" lang="ja-JP" altLang="en-US" sz="800" dirty="0"/>
              <a:t>登録申請</a:t>
            </a:r>
          </a:p>
        </p:txBody>
      </p:sp>
      <p:sp>
        <p:nvSpPr>
          <p:cNvPr id="99" name="テキスト ボックス 98">
            <a:extLst>
              <a:ext uri="{FF2B5EF4-FFF2-40B4-BE49-F238E27FC236}">
                <a16:creationId xmlns:a16="http://schemas.microsoft.com/office/drawing/2014/main" id="{BB9DE717-1C27-4822-B659-4BCC55511ECD}"/>
              </a:ext>
            </a:extLst>
          </p:cNvPr>
          <p:cNvSpPr txBox="1"/>
          <p:nvPr/>
        </p:nvSpPr>
        <p:spPr>
          <a:xfrm>
            <a:off x="6087893" y="3896626"/>
            <a:ext cx="589628" cy="338554"/>
          </a:xfrm>
          <a:prstGeom prst="rect">
            <a:avLst/>
          </a:prstGeom>
          <a:noFill/>
        </p:spPr>
        <p:txBody>
          <a:bodyPr wrap="square" rtlCol="0">
            <a:spAutoFit/>
          </a:bodyPr>
          <a:lstStyle/>
          <a:p>
            <a:r>
              <a:rPr kumimoji="1" lang="ja-JP" altLang="en-US" sz="800" dirty="0"/>
              <a:t>登録決定</a:t>
            </a:r>
            <a:endParaRPr kumimoji="1" lang="en-US" altLang="ja-JP" sz="800" dirty="0"/>
          </a:p>
          <a:p>
            <a:r>
              <a:rPr kumimoji="1" lang="ja-JP" altLang="en-US" sz="800" dirty="0"/>
              <a:t>通知</a:t>
            </a:r>
          </a:p>
        </p:txBody>
      </p:sp>
      <p:cxnSp>
        <p:nvCxnSpPr>
          <p:cNvPr id="117" name="直線矢印コネクタ 116">
            <a:extLst>
              <a:ext uri="{FF2B5EF4-FFF2-40B4-BE49-F238E27FC236}">
                <a16:creationId xmlns:a16="http://schemas.microsoft.com/office/drawing/2014/main" id="{4BFDBFC0-0F5E-4DEB-8DF0-E8EB50A538B2}"/>
              </a:ext>
            </a:extLst>
          </p:cNvPr>
          <p:cNvCxnSpPr>
            <a:cxnSpLocks/>
          </p:cNvCxnSpPr>
          <p:nvPr/>
        </p:nvCxnSpPr>
        <p:spPr>
          <a:xfrm>
            <a:off x="5913499" y="2498937"/>
            <a:ext cx="389282" cy="2916804"/>
          </a:xfrm>
          <a:prstGeom prst="straightConnector1">
            <a:avLst/>
          </a:prstGeom>
          <a:ln>
            <a:solidFill>
              <a:srgbClr val="FF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18" name="直線矢印コネクタ 117">
            <a:extLst>
              <a:ext uri="{FF2B5EF4-FFF2-40B4-BE49-F238E27FC236}">
                <a16:creationId xmlns:a16="http://schemas.microsoft.com/office/drawing/2014/main" id="{26E02807-184C-4AD7-8B3A-905084BE9324}"/>
              </a:ext>
            </a:extLst>
          </p:cNvPr>
          <p:cNvCxnSpPr>
            <a:cxnSpLocks/>
          </p:cNvCxnSpPr>
          <p:nvPr/>
        </p:nvCxnSpPr>
        <p:spPr>
          <a:xfrm>
            <a:off x="5783584" y="2498937"/>
            <a:ext cx="390414" cy="2925290"/>
          </a:xfrm>
          <a:prstGeom prst="straightConnector1">
            <a:avLst/>
          </a:prstGeom>
          <a:ln>
            <a:solidFill>
              <a:srgbClr val="0070C0"/>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19" name="楕円 118">
            <a:extLst>
              <a:ext uri="{FF2B5EF4-FFF2-40B4-BE49-F238E27FC236}">
                <a16:creationId xmlns:a16="http://schemas.microsoft.com/office/drawing/2014/main" id="{DB8ED6D5-7FF8-4215-81FC-F958257B2C51}"/>
              </a:ext>
            </a:extLst>
          </p:cNvPr>
          <p:cNvSpPr/>
          <p:nvPr/>
        </p:nvSpPr>
        <p:spPr>
          <a:xfrm>
            <a:off x="3654563" y="1449251"/>
            <a:ext cx="2705633" cy="415372"/>
          </a:xfrm>
          <a:prstGeom prst="ellipse">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ＡＩ</a:t>
            </a:r>
            <a:endParaRPr kumimoji="1" lang="ja-JP" altLang="en-US" dirty="0">
              <a:solidFill>
                <a:schemeClr val="tx1"/>
              </a:solidFill>
            </a:endParaRPr>
          </a:p>
        </p:txBody>
      </p:sp>
      <p:sp>
        <p:nvSpPr>
          <p:cNvPr id="97" name="楕円 96">
            <a:extLst>
              <a:ext uri="{FF2B5EF4-FFF2-40B4-BE49-F238E27FC236}">
                <a16:creationId xmlns:a16="http://schemas.microsoft.com/office/drawing/2014/main" id="{5F24C795-CDF5-4964-8290-226E556C402C}"/>
              </a:ext>
            </a:extLst>
          </p:cNvPr>
          <p:cNvSpPr/>
          <p:nvPr/>
        </p:nvSpPr>
        <p:spPr>
          <a:xfrm>
            <a:off x="2392939" y="5151427"/>
            <a:ext cx="8753721" cy="229435"/>
          </a:xfrm>
          <a:prstGeom prst="ellipse">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ＡＩ</a:t>
            </a:r>
            <a:endParaRPr kumimoji="1" lang="ja-JP" altLang="en-US" dirty="0">
              <a:solidFill>
                <a:schemeClr val="tx1"/>
              </a:solidFill>
            </a:endParaRPr>
          </a:p>
        </p:txBody>
      </p:sp>
    </p:spTree>
    <p:extLst>
      <p:ext uri="{BB962C8B-B14F-4D97-AF65-F5344CB8AC3E}">
        <p14:creationId xmlns:p14="http://schemas.microsoft.com/office/powerpoint/2010/main" val="40816111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5402</TotalTime>
  <Words>3219</Words>
  <Application>Microsoft Office PowerPoint</Application>
  <PresentationFormat>ワイド画面</PresentationFormat>
  <Paragraphs>494</Paragraphs>
  <Slides>14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14</vt:i4>
      </vt:variant>
    </vt:vector>
  </HeadingPairs>
  <TitlesOfParts>
    <vt:vector size="20" baseType="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山本　慎一郎</dc:creator>
  <cp:lastModifiedBy>大滝　真也</cp:lastModifiedBy>
  <cp:revision>287</cp:revision>
  <dcterms:created xsi:type="dcterms:W3CDTF">2023-03-29T06:19:40Z</dcterms:created>
  <dcterms:modified xsi:type="dcterms:W3CDTF">2026-03-12T23:06:16Z</dcterms:modified>
</cp:coreProperties>
</file>