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737350" cy="9869488"/>
  <p:defaultTextStyle>
    <a:defPPr>
      <a:defRPr lang="en-US"/>
    </a:defPPr>
    <a:lvl1pPr marL="0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54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07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62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214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268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322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377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430" algn="l" defTabSz="4570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3B58"/>
    <a:srgbClr val="763987"/>
    <a:srgbClr val="9E4CB4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8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56" indent="0" algn="ctr">
              <a:buNone/>
              <a:defRPr sz="1653"/>
            </a:lvl2pPr>
            <a:lvl3pPr marL="755912" indent="0" algn="ctr">
              <a:buNone/>
              <a:defRPr sz="1488"/>
            </a:lvl3pPr>
            <a:lvl4pPr marL="1133868" indent="0" algn="ctr">
              <a:buNone/>
              <a:defRPr sz="1323"/>
            </a:lvl4pPr>
            <a:lvl5pPr marL="1511823" indent="0" algn="ctr">
              <a:buNone/>
              <a:defRPr sz="1323"/>
            </a:lvl5pPr>
            <a:lvl6pPr marL="1889779" indent="0" algn="ctr">
              <a:buNone/>
              <a:defRPr sz="1323"/>
            </a:lvl6pPr>
            <a:lvl7pPr marL="2267735" indent="0" algn="ctr">
              <a:buNone/>
              <a:defRPr sz="1323"/>
            </a:lvl7pPr>
            <a:lvl8pPr marL="2645692" indent="0" algn="ctr">
              <a:buNone/>
              <a:defRPr sz="1323"/>
            </a:lvl8pPr>
            <a:lvl9pPr marL="302364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9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67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6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31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8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46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6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56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12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86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2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77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7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69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64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70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80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3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6" indent="0">
              <a:buNone/>
              <a:defRPr sz="1653" b="1"/>
            </a:lvl2pPr>
            <a:lvl3pPr marL="755912" indent="0">
              <a:buNone/>
              <a:defRPr sz="1488" b="1"/>
            </a:lvl3pPr>
            <a:lvl4pPr marL="1133868" indent="0">
              <a:buNone/>
              <a:defRPr sz="1323" b="1"/>
            </a:lvl4pPr>
            <a:lvl5pPr marL="1511823" indent="0">
              <a:buNone/>
              <a:defRPr sz="1323" b="1"/>
            </a:lvl5pPr>
            <a:lvl6pPr marL="1889779" indent="0">
              <a:buNone/>
              <a:defRPr sz="1323" b="1"/>
            </a:lvl6pPr>
            <a:lvl7pPr marL="2267735" indent="0">
              <a:buNone/>
              <a:defRPr sz="1323" b="1"/>
            </a:lvl7pPr>
            <a:lvl8pPr marL="2645692" indent="0">
              <a:buNone/>
              <a:defRPr sz="1323" b="1"/>
            </a:lvl8pPr>
            <a:lvl9pPr marL="302364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5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9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6" indent="0">
              <a:buNone/>
              <a:defRPr sz="1653" b="1"/>
            </a:lvl2pPr>
            <a:lvl3pPr marL="755912" indent="0">
              <a:buNone/>
              <a:defRPr sz="1488" b="1"/>
            </a:lvl3pPr>
            <a:lvl4pPr marL="1133868" indent="0">
              <a:buNone/>
              <a:defRPr sz="1323" b="1"/>
            </a:lvl4pPr>
            <a:lvl5pPr marL="1511823" indent="0">
              <a:buNone/>
              <a:defRPr sz="1323" b="1"/>
            </a:lvl5pPr>
            <a:lvl6pPr marL="1889779" indent="0">
              <a:buNone/>
              <a:defRPr sz="1323" b="1"/>
            </a:lvl6pPr>
            <a:lvl7pPr marL="2267735" indent="0">
              <a:buNone/>
              <a:defRPr sz="1323" b="1"/>
            </a:lvl7pPr>
            <a:lvl8pPr marL="2645692" indent="0">
              <a:buNone/>
              <a:defRPr sz="1323" b="1"/>
            </a:lvl8pPr>
            <a:lvl9pPr marL="302364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9" y="3905485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41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69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50" y="1539428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6" indent="0">
              <a:buNone/>
              <a:defRPr sz="1157"/>
            </a:lvl2pPr>
            <a:lvl3pPr marL="755912" indent="0">
              <a:buNone/>
              <a:defRPr sz="992"/>
            </a:lvl3pPr>
            <a:lvl4pPr marL="1133868" indent="0">
              <a:buNone/>
              <a:defRPr sz="827"/>
            </a:lvl4pPr>
            <a:lvl5pPr marL="1511823" indent="0">
              <a:buNone/>
              <a:defRPr sz="827"/>
            </a:lvl5pPr>
            <a:lvl6pPr marL="1889779" indent="0">
              <a:buNone/>
              <a:defRPr sz="827"/>
            </a:lvl6pPr>
            <a:lvl7pPr marL="2267735" indent="0">
              <a:buNone/>
              <a:defRPr sz="827"/>
            </a:lvl7pPr>
            <a:lvl8pPr marL="2645692" indent="0">
              <a:buNone/>
              <a:defRPr sz="827"/>
            </a:lvl8pPr>
            <a:lvl9pPr marL="302364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57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50" y="1539428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56" indent="0">
              <a:buNone/>
              <a:defRPr sz="2315"/>
            </a:lvl2pPr>
            <a:lvl3pPr marL="755912" indent="0">
              <a:buNone/>
              <a:defRPr sz="1984"/>
            </a:lvl3pPr>
            <a:lvl4pPr marL="1133868" indent="0">
              <a:buNone/>
              <a:defRPr sz="1653"/>
            </a:lvl4pPr>
            <a:lvl5pPr marL="1511823" indent="0">
              <a:buNone/>
              <a:defRPr sz="1653"/>
            </a:lvl5pPr>
            <a:lvl6pPr marL="1889779" indent="0">
              <a:buNone/>
              <a:defRPr sz="1653"/>
            </a:lvl6pPr>
            <a:lvl7pPr marL="2267735" indent="0">
              <a:buNone/>
              <a:defRPr sz="1653"/>
            </a:lvl7pPr>
            <a:lvl8pPr marL="2645692" indent="0">
              <a:buNone/>
              <a:defRPr sz="1653"/>
            </a:lvl8pPr>
            <a:lvl9pPr marL="302364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6" indent="0">
              <a:buNone/>
              <a:defRPr sz="1157"/>
            </a:lvl2pPr>
            <a:lvl3pPr marL="755912" indent="0">
              <a:buNone/>
              <a:defRPr sz="992"/>
            </a:lvl3pPr>
            <a:lvl4pPr marL="1133868" indent="0">
              <a:buNone/>
              <a:defRPr sz="827"/>
            </a:lvl4pPr>
            <a:lvl5pPr marL="1511823" indent="0">
              <a:buNone/>
              <a:defRPr sz="827"/>
            </a:lvl5pPr>
            <a:lvl6pPr marL="1889779" indent="0">
              <a:buNone/>
              <a:defRPr sz="827"/>
            </a:lvl6pPr>
            <a:lvl7pPr marL="2267735" indent="0">
              <a:buNone/>
              <a:defRPr sz="827"/>
            </a:lvl7pPr>
            <a:lvl8pPr marL="2645692" indent="0">
              <a:buNone/>
              <a:defRPr sz="827"/>
            </a:lvl8pPr>
            <a:lvl9pPr marL="302364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3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3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E73C4-EF71-4811-B39B-3F82FC2109A5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2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7798-0A31-438D-9378-0E4FCA8DBD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51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12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79" indent="-188979" algn="l" defTabSz="755912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34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890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45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01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758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13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668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626" indent="-188979" algn="l" defTabSz="755912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56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12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868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23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779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735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692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648" algn="l" defTabSz="755912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4DAD436F-C38F-49DC-B95B-6FBBAEF9327B}"/>
              </a:ext>
            </a:extLst>
          </p:cNvPr>
          <p:cNvSpPr>
            <a:spLocks noChangeAspect="1"/>
          </p:cNvSpPr>
          <p:nvPr/>
        </p:nvSpPr>
        <p:spPr>
          <a:xfrm>
            <a:off x="4" y="17908"/>
            <a:ext cx="7534677" cy="10656000"/>
          </a:xfrm>
          <a:prstGeom prst="roundRect">
            <a:avLst>
              <a:gd name="adj" fmla="val 0"/>
            </a:avLst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 w="127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5FC0BCAD-0E5F-49CC-89E5-1E5D07A7E35E}"/>
              </a:ext>
            </a:extLst>
          </p:cNvPr>
          <p:cNvSpPr/>
          <p:nvPr/>
        </p:nvSpPr>
        <p:spPr>
          <a:xfrm>
            <a:off x="240560" y="261259"/>
            <a:ext cx="7078552" cy="10189029"/>
          </a:xfrm>
          <a:prstGeom prst="roundRect">
            <a:avLst>
              <a:gd name="adj" fmla="val 0"/>
            </a:avLst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C4A466B-2E96-41C4-BE35-273CB4F3383A}"/>
              </a:ext>
            </a:extLst>
          </p:cNvPr>
          <p:cNvSpPr txBox="1"/>
          <p:nvPr/>
        </p:nvSpPr>
        <p:spPr>
          <a:xfrm>
            <a:off x="363362" y="449468"/>
            <a:ext cx="6955750" cy="830997"/>
          </a:xfrm>
          <a:prstGeom prst="rect">
            <a:avLst/>
          </a:prstGeom>
          <a:noFill/>
          <a:effectLst>
            <a:outerShdw blurRad="25400" dist="25400" dir="2700000" sx="49000" sy="49000" algn="tl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新ゴ Heavy" panose="020B0900000000000000" pitchFamily="49" charset="-128"/>
                <a:ea typeface="BIZ UD新ゴ Heavy" panose="020B0900000000000000" pitchFamily="49" charset="-128"/>
              </a:rPr>
              <a:t>藤沢市くらし応援カード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9D9586-2405-41D4-97FA-5557836037DA}"/>
              </a:ext>
            </a:extLst>
          </p:cNvPr>
          <p:cNvSpPr txBox="1"/>
          <p:nvPr/>
        </p:nvSpPr>
        <p:spPr>
          <a:xfrm>
            <a:off x="1610012" y="1271719"/>
            <a:ext cx="4339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BIZ UD新ゴ Heavy" panose="020B0900000000000000" pitchFamily="49" charset="-128"/>
                <a:ea typeface="BIZ UD新ゴ Heavy" panose="020B0900000000000000" pitchFamily="49" charset="-128"/>
              </a:rPr>
              <a:t>お使いいただけます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D6BE97D-AE1E-400B-959D-FB15F8210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09" b="95338" l="2421" r="97727">
                        <a14:foregroundMark x1="2421" y1="2486" x2="2421" y2="2486"/>
                        <a14:foregroundMark x1="6719" y1="11966" x2="6719" y2="11966"/>
                        <a14:foregroundMark x1="9634" y1="29526" x2="9634" y2="29526"/>
                        <a14:foregroundMark x1="7658" y1="10723" x2="18528" y2="38539"/>
                        <a14:foregroundMark x1="29743" y1="10723" x2="5879" y2="42269"/>
                        <a14:foregroundMark x1="94565" y1="4040" x2="92836" y2="53147"/>
                        <a14:foregroundMark x1="92836" y1="53147" x2="85870" y2="74825"/>
                        <a14:foregroundMark x1="85870" y1="74825" x2="79249" y2="85392"/>
                        <a14:foregroundMark x1="79249" y1="85392" x2="73419" y2="89899"/>
                        <a14:foregroundMark x1="56966" y1="88578" x2="12549" y2="92541"/>
                        <a14:foregroundMark x1="12549" y1="92541" x2="4496" y2="90987"/>
                        <a14:foregroundMark x1="82065" y1="45455" x2="67836" y2="80575"/>
                        <a14:foregroundMark x1="97036" y1="27506" x2="94219" y2="86092"/>
                        <a14:foregroundMark x1="94219" y1="86092" x2="77372" y2="94483"/>
                        <a14:foregroundMark x1="77372" y1="94483" x2="73468" y2="94483"/>
                        <a14:foregroundMark x1="69615" y1="91919" x2="52125" y2="92541"/>
                        <a14:foregroundMark x1="52125" y1="92541" x2="51976" y2="92463"/>
                        <a14:foregroundMark x1="38735" y1="95338" x2="20455" y2="94872"/>
                        <a14:foregroundMark x1="31868" y1="35664" x2="38439" y2="19736"/>
                        <a14:foregroundMark x1="97727" y1="84538" x2="97134" y2="43978"/>
                        <a14:backgroundMark x1="99308" y1="855" x2="99308" y2="855"/>
                        <a14:backgroundMark x1="99605" y1="1399" x2="99605" y2="1399"/>
                        <a14:backgroundMark x1="99605" y1="1399" x2="99605" y2="1399"/>
                        <a14:backgroundMark x1="1186" y1="1166" x2="642" y2="1166"/>
                        <a14:backgroundMark x1="1482" y1="99145" x2="296" y2="98368"/>
                        <a14:backgroundMark x1="99259" y1="99378" x2="99901" y2="985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340" y="2156843"/>
            <a:ext cx="4255794" cy="2706130"/>
          </a:xfrm>
          <a:prstGeom prst="rect">
            <a:avLst/>
          </a:prstGeom>
          <a:effectLst>
            <a:outerShdw blurRad="114300" dist="38100" dir="2880000" algn="tl" rotWithShape="0">
              <a:prstClr val="black">
                <a:alpha val="59000"/>
              </a:prstClr>
            </a:outerShdw>
          </a:effec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C322836-241F-4839-A66D-6043D22CCC7B}"/>
              </a:ext>
            </a:extLst>
          </p:cNvPr>
          <p:cNvSpPr txBox="1"/>
          <p:nvPr/>
        </p:nvSpPr>
        <p:spPr>
          <a:xfrm>
            <a:off x="299044" y="5136592"/>
            <a:ext cx="5068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当店では、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683F00A-E0E8-40C4-BA74-178A68F140B0}"/>
              </a:ext>
            </a:extLst>
          </p:cNvPr>
          <p:cNvSpPr txBox="1"/>
          <p:nvPr/>
        </p:nvSpPr>
        <p:spPr>
          <a:xfrm>
            <a:off x="-527732" y="5662686"/>
            <a:ext cx="8615547" cy="1809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kumimoji="1" lang="ja-JP" altLang="en-US" sz="24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（ ポイント・現金・コード決済・電子マネー ）</a:t>
            </a:r>
            <a:endParaRPr kumimoji="1" lang="en-US" altLang="ja-JP" sz="24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ts val="4700"/>
              </a:lnSpc>
            </a:pPr>
            <a:r>
              <a:rPr kumimoji="1" lang="ja-JP" altLang="en-US" sz="28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との併用が</a:t>
            </a:r>
            <a:endParaRPr kumimoji="1" lang="en-US" altLang="ja-JP" sz="28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ts val="4700"/>
              </a:lnSpc>
            </a:pPr>
            <a:r>
              <a:rPr kumimoji="1" lang="ja-JP" altLang="en-US" sz="32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　□できます　□できません</a:t>
            </a:r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58681AFE-CEFD-4BE1-B7C8-084FF00A1004}"/>
              </a:ext>
            </a:extLst>
          </p:cNvPr>
          <p:cNvSpPr/>
          <p:nvPr/>
        </p:nvSpPr>
        <p:spPr>
          <a:xfrm rot="15226523">
            <a:off x="6095395" y="1943553"/>
            <a:ext cx="230774" cy="37003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AEA33B5D-2617-435D-AF29-620BA505889F}"/>
              </a:ext>
            </a:extLst>
          </p:cNvPr>
          <p:cNvSpPr/>
          <p:nvPr/>
        </p:nvSpPr>
        <p:spPr>
          <a:xfrm rot="12710735">
            <a:off x="5926589" y="1755896"/>
            <a:ext cx="230774" cy="37003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278D5E6-266A-4FC8-A1EC-2F8AA1439BBB}"/>
              </a:ext>
            </a:extLst>
          </p:cNvPr>
          <p:cNvSpPr txBox="1"/>
          <p:nvPr/>
        </p:nvSpPr>
        <p:spPr>
          <a:xfrm>
            <a:off x="504294" y="7596169"/>
            <a:ext cx="2350091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残高の確認方法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A28F5FC-8B55-4419-ADF9-52C0BFF0D5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33" b="98671" l="1432" r="97926">
                        <a14:foregroundMark x1="2370" y1="3753" x2="97975" y2="96482"/>
                        <a14:foregroundMark x1="97481" y1="3597" x2="7753" y2="91087"/>
                        <a14:foregroundMark x1="8346" y1="44253" x2="55506" y2="73573"/>
                        <a14:foregroundMark x1="82617" y1="38468" x2="36099" y2="69898"/>
                        <a14:foregroundMark x1="36099" y1="69898" x2="31111" y2="69977"/>
                        <a14:foregroundMark x1="66864" y1="27522" x2="44148" y2="2189"/>
                        <a14:foregroundMark x1="44148" y1="2189" x2="23704" y2="6568"/>
                        <a14:foregroundMark x1="23704" y1="6568" x2="23704" y2="6568"/>
                        <a14:foregroundMark x1="56395" y1="7037" x2="85333" y2="4222"/>
                        <a14:foregroundMark x1="85333" y1="4222" x2="88198" y2="4222"/>
                        <a14:foregroundMark x1="80198" y1="11962" x2="57333" y2="4535"/>
                        <a14:foregroundMark x1="57333" y1="4535" x2="44642" y2="5942"/>
                        <a14:foregroundMark x1="26914" y1="7819" x2="1481" y2="3753"/>
                        <a14:foregroundMark x1="4790" y1="25801" x2="3012" y2="77952"/>
                        <a14:foregroundMark x1="3012" y1="77952" x2="20494" y2="94527"/>
                        <a14:foregroundMark x1="20494" y1="94527" x2="37531" y2="69429"/>
                        <a14:foregroundMark x1="37531" y1="69429" x2="41333" y2="59265"/>
                        <a14:foregroundMark x1="2815" y1="91634" x2="20346" y2="92885"/>
                        <a14:foregroundMark x1="5185" y1="96013" x2="51407" y2="96325"/>
                        <a14:foregroundMark x1="51407" y1="96325" x2="65284" y2="78655"/>
                        <a14:foregroundMark x1="39062" y1="83268" x2="64395" y2="85927"/>
                        <a14:foregroundMark x1="82815" y1="98671" x2="71951" y2="87959"/>
                        <a14:foregroundMark x1="85679" y1="81626" x2="88198" y2="39875"/>
                        <a14:foregroundMark x1="88198" y1="39875" x2="87309" y2="35731"/>
                        <a14:foregroundMark x1="91358" y1="80532" x2="66864" y2="60360"/>
                        <a14:foregroundMark x1="73432" y1="70133" x2="71654" y2="72635"/>
                        <a14:foregroundMark x1="69580" y1="74590" x2="66370" y2="76779"/>
                        <a14:foregroundMark x1="56988" y1="76779" x2="56494" y2="76779"/>
                        <a14:foregroundMark x1="18420" y1="67787" x2="18420" y2="67787"/>
                        <a14:foregroundMark x1="30370" y1="41595" x2="30370" y2="41595"/>
                        <a14:foregroundMark x1="13037" y1="30571" x2="13037" y2="30571"/>
                        <a14:foregroundMark x1="55309" y1="32134" x2="55309" y2="32134"/>
                        <a14:foregroundMark x1="17728" y1="33542" x2="67062" y2="31978"/>
                        <a14:foregroundMark x1="84790" y1="29085" x2="84790" y2="29085"/>
                        <a14:foregroundMark x1="92494" y1="31196" x2="93778" y2="47615"/>
                        <a14:foregroundMark x1="94370" y1="58640" x2="93778" y2="74902"/>
                        <a14:foregroundMark x1="95259" y1="84519" x2="95160" y2="58170"/>
                        <a14:foregroundMark x1="97679" y1="49179" x2="92889" y2="25958"/>
                        <a14:foregroundMark x1="59210" y1="25332" x2="28494" y2="24394"/>
                        <a14:foregroundMark x1="19407" y1="26271" x2="10074" y2="38468"/>
                        <a14:foregroundMark x1="30074" y1="43941" x2="28395" y2="43784"/>
                        <a14:foregroundMark x1="90370" y1="72948" x2="88790" y2="75528"/>
                        <a14:foregroundMark x1="21235" y1="66067" x2="13531" y2="65598"/>
                        <a14:backgroundMark x1="790" y1="1173" x2="790" y2="1173"/>
                        <a14:backgroundMark x1="790" y1="1173" x2="790" y2="1173"/>
                        <a14:backgroundMark x1="790" y1="1173" x2="790" y2="1173"/>
                        <a14:backgroundMark x1="790" y1="1173" x2="494" y2="1642"/>
                        <a14:backgroundMark x1="99160" y1="1173" x2="99852" y2="860"/>
                        <a14:backgroundMark x1="99753" y1="98358" x2="99556" y2="99296"/>
                        <a14:backgroundMark x1="790" y1="98827" x2="889" y2="999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16" y="8047118"/>
            <a:ext cx="2088648" cy="1319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6EEC0EE-357F-4D01-9A7E-BAF0CD1805A5}"/>
              </a:ext>
            </a:extLst>
          </p:cNvPr>
          <p:cNvSpPr/>
          <p:nvPr/>
        </p:nvSpPr>
        <p:spPr>
          <a:xfrm>
            <a:off x="2233305" y="8830735"/>
            <a:ext cx="434376" cy="436972"/>
          </a:xfrm>
          <a:prstGeom prst="round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9E2B1BF-3A55-4162-8960-04483822FEBC}"/>
              </a:ext>
            </a:extLst>
          </p:cNvPr>
          <p:cNvSpPr txBox="1"/>
          <p:nvPr/>
        </p:nvSpPr>
        <p:spPr>
          <a:xfrm>
            <a:off x="3042050" y="8026701"/>
            <a:ext cx="413345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カード裏面右下の二次元コードを、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BIZ UDP新ゴ" panose="020B0400000000000000" pitchFamily="50" charset="-128"/>
              <a:ea typeface="BIZ UDP新ゴ" panose="020B0400000000000000" pitchFamily="50" charset="-128"/>
            </a:endParaRPr>
          </a:p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お手持ちのスマートフォンのカメラアプリで読み取ることで残高照会ページにアクセスできます。</a:t>
            </a:r>
          </a:p>
        </p:txBody>
      </p:sp>
      <p:sp>
        <p:nvSpPr>
          <p:cNvPr id="23" name="矢印: 右 22">
            <a:extLst>
              <a:ext uri="{FF2B5EF4-FFF2-40B4-BE49-F238E27FC236}">
                <a16:creationId xmlns:a16="http://schemas.microsoft.com/office/drawing/2014/main" id="{5BCA5B54-9405-4E75-99DB-3636294198F7}"/>
              </a:ext>
            </a:extLst>
          </p:cNvPr>
          <p:cNvSpPr/>
          <p:nvPr/>
        </p:nvSpPr>
        <p:spPr>
          <a:xfrm rot="18897776">
            <a:off x="2640920" y="8588589"/>
            <a:ext cx="481935" cy="135812"/>
          </a:xfrm>
          <a:prstGeom prst="rightArrow">
            <a:avLst>
              <a:gd name="adj1" fmla="val 50000"/>
              <a:gd name="adj2" fmla="val 133654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6B31426E-0B1C-4073-AC50-94F3A38304F5}"/>
              </a:ext>
            </a:extLst>
          </p:cNvPr>
          <p:cNvSpPr/>
          <p:nvPr/>
        </p:nvSpPr>
        <p:spPr>
          <a:xfrm>
            <a:off x="2537461" y="7739083"/>
            <a:ext cx="4638038" cy="45719"/>
          </a:xfrm>
          <a:prstGeom prst="roundRect">
            <a:avLst>
              <a:gd name="adj" fmla="val 500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2466F4E1-C56A-4EA3-BC53-2C3C52BA5AEE}"/>
              </a:ext>
            </a:extLst>
          </p:cNvPr>
          <p:cNvSpPr/>
          <p:nvPr/>
        </p:nvSpPr>
        <p:spPr>
          <a:xfrm>
            <a:off x="363364" y="7739083"/>
            <a:ext cx="474838" cy="45719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8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C08824A-AD7D-4204-8995-9A12CFFA9899}"/>
              </a:ext>
            </a:extLst>
          </p:cNvPr>
          <p:cNvSpPr txBox="1"/>
          <p:nvPr/>
        </p:nvSpPr>
        <p:spPr>
          <a:xfrm>
            <a:off x="3042052" y="8645216"/>
            <a:ext cx="40639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または、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7AD3011-F3A0-466A-9024-44E34DFC0A16}"/>
              </a:ext>
            </a:extLst>
          </p:cNvPr>
          <p:cNvSpPr txBox="1"/>
          <p:nvPr/>
        </p:nvSpPr>
        <p:spPr>
          <a:xfrm>
            <a:off x="3042050" y="8971957"/>
            <a:ext cx="41334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専用ダイヤル（</a:t>
            </a:r>
            <a:r>
              <a:rPr kumimoji="1"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0570-077-096</a:t>
            </a:r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）に電話し、お問合せ用お客様番号を入力して照会ができます。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B26686A-1FA8-4A82-8DD8-821BACDABE57}"/>
              </a:ext>
            </a:extLst>
          </p:cNvPr>
          <p:cNvSpPr txBox="1"/>
          <p:nvPr/>
        </p:nvSpPr>
        <p:spPr>
          <a:xfrm>
            <a:off x="2077203" y="9777630"/>
            <a:ext cx="2475842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藤沢市くらし応援カード事業コールセンター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EA3055C-4E39-490A-B1D7-435416AAA82A}"/>
              </a:ext>
            </a:extLst>
          </p:cNvPr>
          <p:cNvSpPr txBox="1"/>
          <p:nvPr/>
        </p:nvSpPr>
        <p:spPr>
          <a:xfrm>
            <a:off x="2202080" y="9987620"/>
            <a:ext cx="2226087" cy="39241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０５０－３８１６－５３６５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（９：００～１７：００ </a:t>
            </a:r>
            <a:r>
              <a:rPr kumimoji="1"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  <a:endParaRPr kumimoji="1" lang="ja-JP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890FFEC-7F7B-4710-B72D-9A896899B44C}"/>
              </a:ext>
            </a:extLst>
          </p:cNvPr>
          <p:cNvSpPr txBox="1"/>
          <p:nvPr/>
        </p:nvSpPr>
        <p:spPr>
          <a:xfrm>
            <a:off x="4961884" y="9777630"/>
            <a:ext cx="1608852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バニラ</a:t>
            </a:r>
            <a:r>
              <a:rPr kumimoji="1"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Visa</a:t>
            </a:r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ギフト専用ダイヤル</a:t>
            </a:r>
            <a:endParaRPr kumimoji="1" lang="en-US" altLang="ja-JP" sz="9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A66EAAB-4EC4-4F59-8F91-85CA168C56EE}"/>
              </a:ext>
            </a:extLst>
          </p:cNvPr>
          <p:cNvSpPr txBox="1"/>
          <p:nvPr/>
        </p:nvSpPr>
        <p:spPr>
          <a:xfrm>
            <a:off x="4653266" y="9983511"/>
            <a:ext cx="2226087" cy="39241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０５７０－０７７－０９６</a:t>
            </a:r>
            <a:endParaRPr kumimoji="1"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（９：００～１８：００ </a:t>
            </a:r>
            <a:r>
              <a:rPr kumimoji="1"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F9C2CAE-F02F-4419-8175-BC7721A4FD6D}"/>
              </a:ext>
            </a:extLst>
          </p:cNvPr>
          <p:cNvSpPr txBox="1"/>
          <p:nvPr/>
        </p:nvSpPr>
        <p:spPr>
          <a:xfrm>
            <a:off x="2671003" y="9576088"/>
            <a:ext cx="1288242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en-US" altLang="ja-JP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事業に関すること</a:t>
            </a:r>
            <a:r>
              <a:rPr kumimoji="1" lang="en-US" altLang="ja-JP" sz="10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</a:t>
            </a:r>
            <a:endParaRPr kumimoji="1" lang="ja-JP" altLang="en-US" sz="1000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FA5EDEA-7099-4A4B-8186-9DD73B78AFFC}"/>
              </a:ext>
            </a:extLst>
          </p:cNvPr>
          <p:cNvSpPr txBox="1"/>
          <p:nvPr/>
        </p:nvSpPr>
        <p:spPr>
          <a:xfrm>
            <a:off x="4721986" y="9576088"/>
            <a:ext cx="2088648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カードの利用方法に関すること</a:t>
            </a:r>
            <a:r>
              <a:rPr kumimoji="1"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</a:t>
            </a:r>
            <a:endParaRPr kumimoji="1" lang="ja-JP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B84CE92B-5511-4961-BA87-84E309C95B98}"/>
              </a:ext>
            </a:extLst>
          </p:cNvPr>
          <p:cNvSpPr/>
          <p:nvPr/>
        </p:nvSpPr>
        <p:spPr>
          <a:xfrm>
            <a:off x="669016" y="9765781"/>
            <a:ext cx="1224280" cy="313798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31E8D66-242D-4C53-B83A-F6EFC231446E}"/>
              </a:ext>
            </a:extLst>
          </p:cNvPr>
          <p:cNvSpPr txBox="1"/>
          <p:nvPr/>
        </p:nvSpPr>
        <p:spPr>
          <a:xfrm>
            <a:off x="729626" y="9777632"/>
            <a:ext cx="108981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お問い合わせ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6C882DE-A76D-413F-9A66-631B935C76E8}"/>
              </a:ext>
            </a:extLst>
          </p:cNvPr>
          <p:cNvSpPr txBox="1"/>
          <p:nvPr/>
        </p:nvSpPr>
        <p:spPr>
          <a:xfrm>
            <a:off x="4399197" y="4958398"/>
            <a:ext cx="2894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利用期限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】2026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年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11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月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30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201056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140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UDP新ゴ</vt:lpstr>
      <vt:lpstr>BIZ UD新ゴ Heavy</vt:lpstr>
      <vt:lpstr>BIZ UD新丸ゴ Heavy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山西　慧</dc:creator>
  <cp:lastModifiedBy>山西　慧</cp:lastModifiedBy>
  <cp:revision>24</cp:revision>
  <cp:lastPrinted>2026-04-09T10:09:51Z</cp:lastPrinted>
  <dcterms:created xsi:type="dcterms:W3CDTF">2026-04-09T08:14:47Z</dcterms:created>
  <dcterms:modified xsi:type="dcterms:W3CDTF">2026-04-15T08:20:25Z</dcterms:modified>
</cp:coreProperties>
</file>