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30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9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97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91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53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4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05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80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90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17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92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50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1E693-C952-4626-849A-CED553650CF0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92D6-8560-4CD4-AC9C-87764455F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70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7C19C16-31E2-4C12-A6F0-89533D7918F1}"/>
              </a:ext>
            </a:extLst>
          </p:cNvPr>
          <p:cNvSpPr/>
          <p:nvPr/>
        </p:nvSpPr>
        <p:spPr>
          <a:xfrm rot="5400000">
            <a:off x="1565906" y="-1565906"/>
            <a:ext cx="7560000" cy="10691813"/>
          </a:xfrm>
          <a:prstGeom prst="roundRect">
            <a:avLst>
              <a:gd name="adj" fmla="val 0"/>
            </a:avLst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ADE805F-4872-49DE-903C-EE63B9E153A7}"/>
              </a:ext>
            </a:extLst>
          </p:cNvPr>
          <p:cNvSpPr/>
          <p:nvPr/>
        </p:nvSpPr>
        <p:spPr>
          <a:xfrm rot="5400000">
            <a:off x="1806631" y="-1314677"/>
            <a:ext cx="7078552" cy="10189029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A198542-3B05-4898-B63A-02492FA8FFD8}"/>
              </a:ext>
            </a:extLst>
          </p:cNvPr>
          <p:cNvSpPr txBox="1"/>
          <p:nvPr/>
        </p:nvSpPr>
        <p:spPr>
          <a:xfrm>
            <a:off x="1868031" y="449464"/>
            <a:ext cx="6955750" cy="830997"/>
          </a:xfrm>
          <a:prstGeom prst="rect">
            <a:avLst/>
          </a:prstGeom>
          <a:noFill/>
          <a:effectLst>
            <a:outerShdw blurRad="25400" dist="25400" dir="2700000" sx="49000" sy="49000" algn="tl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新ゴ Heavy" panose="020B0900000000000000" pitchFamily="49" charset="-128"/>
                <a:ea typeface="BIZ UD新ゴ Heavy" panose="020B0900000000000000" pitchFamily="49" charset="-128"/>
              </a:rPr>
              <a:t>藤沢市くらし応援カード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D2C57B-2411-4693-A604-8DA0D7F2B127}"/>
              </a:ext>
            </a:extLst>
          </p:cNvPr>
          <p:cNvSpPr txBox="1"/>
          <p:nvPr/>
        </p:nvSpPr>
        <p:spPr>
          <a:xfrm>
            <a:off x="3176081" y="1271715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BIZ UD新ゴ Heavy" panose="020B0900000000000000" pitchFamily="49" charset="-128"/>
                <a:ea typeface="BIZ UD新ゴ Heavy" panose="020B0900000000000000" pitchFamily="49" charset="-128"/>
              </a:rPr>
              <a:t>お使いいただけます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E7DDAC3-7A12-4B9A-810A-EF397B5279C2}"/>
              </a:ext>
            </a:extLst>
          </p:cNvPr>
          <p:cNvSpPr txBox="1"/>
          <p:nvPr/>
        </p:nvSpPr>
        <p:spPr>
          <a:xfrm>
            <a:off x="4883397" y="2417806"/>
            <a:ext cx="5068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当店では、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E17C6E0D-7804-44E7-90E8-29CCF19E3958}"/>
              </a:ext>
            </a:extLst>
          </p:cNvPr>
          <p:cNvGrpSpPr/>
          <p:nvPr/>
        </p:nvGrpSpPr>
        <p:grpSpPr>
          <a:xfrm>
            <a:off x="429505" y="2149739"/>
            <a:ext cx="4270750" cy="2833888"/>
            <a:chOff x="1713340" y="1755892"/>
            <a:chExt cx="4682460" cy="3107081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59C4A8D8-1EFA-4465-9D40-B3EF84F3AB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409" b="95338" l="2421" r="97727">
                          <a14:foregroundMark x1="2421" y1="2486" x2="2421" y2="2486"/>
                          <a14:foregroundMark x1="6719" y1="11966" x2="6719" y2="11966"/>
                          <a14:foregroundMark x1="9634" y1="29526" x2="9634" y2="29526"/>
                          <a14:foregroundMark x1="7658" y1="10723" x2="18528" y2="38539"/>
                          <a14:foregroundMark x1="29743" y1="10723" x2="5879" y2="42269"/>
                          <a14:foregroundMark x1="94565" y1="4040" x2="92836" y2="53147"/>
                          <a14:foregroundMark x1="92836" y1="53147" x2="85870" y2="74825"/>
                          <a14:foregroundMark x1="85870" y1="74825" x2="79249" y2="85392"/>
                          <a14:foregroundMark x1="79249" y1="85392" x2="73419" y2="89899"/>
                          <a14:foregroundMark x1="56966" y1="88578" x2="12549" y2="92541"/>
                          <a14:foregroundMark x1="12549" y1="92541" x2="4496" y2="90987"/>
                          <a14:foregroundMark x1="82065" y1="45455" x2="67836" y2="80575"/>
                          <a14:foregroundMark x1="97036" y1="27506" x2="94219" y2="86092"/>
                          <a14:foregroundMark x1="94219" y1="86092" x2="77372" y2="94483"/>
                          <a14:foregroundMark x1="77372" y1="94483" x2="73468" y2="94483"/>
                          <a14:foregroundMark x1="69615" y1="91919" x2="52125" y2="92541"/>
                          <a14:foregroundMark x1="52125" y1="92541" x2="51976" y2="92463"/>
                          <a14:foregroundMark x1="38735" y1="95338" x2="20455" y2="94872"/>
                          <a14:foregroundMark x1="31868" y1="35664" x2="38439" y2="19736"/>
                          <a14:foregroundMark x1="97727" y1="84538" x2="97134" y2="43978"/>
                          <a14:backgroundMark x1="99308" y1="855" x2="99308" y2="855"/>
                          <a14:backgroundMark x1="99605" y1="1399" x2="99605" y2="1399"/>
                          <a14:backgroundMark x1="99605" y1="1399" x2="99605" y2="1399"/>
                          <a14:backgroundMark x1="1186" y1="1166" x2="642" y2="1166"/>
                          <a14:backgroundMark x1="1482" y1="99145" x2="296" y2="98368"/>
                          <a14:backgroundMark x1="99259" y1="99378" x2="99901" y2="9852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3340" y="2156843"/>
              <a:ext cx="4255794" cy="2706130"/>
            </a:xfrm>
            <a:prstGeom prst="rect">
              <a:avLst/>
            </a:prstGeom>
            <a:effectLst>
              <a:outerShdw blurRad="114300" dist="38100" dir="2880000" algn="tl" rotWithShape="0">
                <a:prstClr val="black">
                  <a:alpha val="59000"/>
                </a:prstClr>
              </a:outerShdw>
            </a:effectLst>
          </p:spPr>
        </p:pic>
        <p:sp>
          <p:nvSpPr>
            <p:cNvPr id="12" name="二等辺三角形 11">
              <a:extLst>
                <a:ext uri="{FF2B5EF4-FFF2-40B4-BE49-F238E27FC236}">
                  <a16:creationId xmlns:a16="http://schemas.microsoft.com/office/drawing/2014/main" id="{4F4D84CD-E79E-4916-915F-14B7D3C7DFA6}"/>
                </a:ext>
              </a:extLst>
            </p:cNvPr>
            <p:cNvSpPr/>
            <p:nvPr/>
          </p:nvSpPr>
          <p:spPr>
            <a:xfrm rot="15226523">
              <a:off x="6095395" y="1943549"/>
              <a:ext cx="230774" cy="370037"/>
            </a:xfrm>
            <a:prstGeom prst="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二等辺三角形 12">
              <a:extLst>
                <a:ext uri="{FF2B5EF4-FFF2-40B4-BE49-F238E27FC236}">
                  <a16:creationId xmlns:a16="http://schemas.microsoft.com/office/drawing/2014/main" id="{5CAE2D38-737A-487F-B95B-4A7CB96175A1}"/>
                </a:ext>
              </a:extLst>
            </p:cNvPr>
            <p:cNvSpPr/>
            <p:nvPr/>
          </p:nvSpPr>
          <p:spPr>
            <a:xfrm rot="12710735">
              <a:off x="5926589" y="1755892"/>
              <a:ext cx="230774" cy="370037"/>
            </a:xfrm>
            <a:prstGeom prst="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3DF756-1443-452E-BA91-31D18EF93502}"/>
              </a:ext>
            </a:extLst>
          </p:cNvPr>
          <p:cNvSpPr txBox="1"/>
          <p:nvPr/>
        </p:nvSpPr>
        <p:spPr>
          <a:xfrm>
            <a:off x="570434" y="5348911"/>
            <a:ext cx="2350091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残高の確認方法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B947A302-AA94-4615-88BF-9F1506D77B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33" b="98671" l="1432" r="97926">
                        <a14:foregroundMark x1="2370" y1="3753" x2="97975" y2="96482"/>
                        <a14:foregroundMark x1="97481" y1="3597" x2="7753" y2="91087"/>
                        <a14:foregroundMark x1="8346" y1="44253" x2="55506" y2="73573"/>
                        <a14:foregroundMark x1="82617" y1="38468" x2="36099" y2="69898"/>
                        <a14:foregroundMark x1="36099" y1="69898" x2="31111" y2="69977"/>
                        <a14:foregroundMark x1="66864" y1="27522" x2="44148" y2="2189"/>
                        <a14:foregroundMark x1="44148" y1="2189" x2="23704" y2="6568"/>
                        <a14:foregroundMark x1="23704" y1="6568" x2="23704" y2="6568"/>
                        <a14:foregroundMark x1="56395" y1="7037" x2="85333" y2="4222"/>
                        <a14:foregroundMark x1="85333" y1="4222" x2="88198" y2="4222"/>
                        <a14:foregroundMark x1="80198" y1="11962" x2="57333" y2="4535"/>
                        <a14:foregroundMark x1="57333" y1="4535" x2="44642" y2="5942"/>
                        <a14:foregroundMark x1="26914" y1="7819" x2="1481" y2="3753"/>
                        <a14:foregroundMark x1="4790" y1="25801" x2="3012" y2="77952"/>
                        <a14:foregroundMark x1="3012" y1="77952" x2="20494" y2="94527"/>
                        <a14:foregroundMark x1="20494" y1="94527" x2="37531" y2="69429"/>
                        <a14:foregroundMark x1="37531" y1="69429" x2="41333" y2="59265"/>
                        <a14:foregroundMark x1="2815" y1="91634" x2="20346" y2="92885"/>
                        <a14:foregroundMark x1="5185" y1="96013" x2="51407" y2="96325"/>
                        <a14:foregroundMark x1="51407" y1="96325" x2="65284" y2="78655"/>
                        <a14:foregroundMark x1="39062" y1="83268" x2="64395" y2="85927"/>
                        <a14:foregroundMark x1="82815" y1="98671" x2="71951" y2="87959"/>
                        <a14:foregroundMark x1="85679" y1="81626" x2="88198" y2="39875"/>
                        <a14:foregroundMark x1="88198" y1="39875" x2="87309" y2="35731"/>
                        <a14:foregroundMark x1="91358" y1="80532" x2="66864" y2="60360"/>
                        <a14:foregroundMark x1="73432" y1="70133" x2="71654" y2="72635"/>
                        <a14:foregroundMark x1="69580" y1="74590" x2="66370" y2="76779"/>
                        <a14:foregroundMark x1="56988" y1="76779" x2="56494" y2="76779"/>
                        <a14:foregroundMark x1="18420" y1="67787" x2="18420" y2="67787"/>
                        <a14:foregroundMark x1="30370" y1="41595" x2="30370" y2="41595"/>
                        <a14:foregroundMark x1="13037" y1="30571" x2="13037" y2="30571"/>
                        <a14:foregroundMark x1="55309" y1="32134" x2="55309" y2="32134"/>
                        <a14:foregroundMark x1="17728" y1="33542" x2="67062" y2="31978"/>
                        <a14:foregroundMark x1="84790" y1="29085" x2="84790" y2="29085"/>
                        <a14:foregroundMark x1="92494" y1="31196" x2="93778" y2="47615"/>
                        <a14:foregroundMark x1="94370" y1="58640" x2="93778" y2="74902"/>
                        <a14:foregroundMark x1="95259" y1="84519" x2="95160" y2="58170"/>
                        <a14:foregroundMark x1="97679" y1="49179" x2="92889" y2="25958"/>
                        <a14:foregroundMark x1="59210" y1="25332" x2="28494" y2="24394"/>
                        <a14:foregroundMark x1="19407" y1="26271" x2="10074" y2="38468"/>
                        <a14:foregroundMark x1="30074" y1="43941" x2="28395" y2="43784"/>
                        <a14:foregroundMark x1="90370" y1="72948" x2="88790" y2="75528"/>
                        <a14:foregroundMark x1="21235" y1="66067" x2="13531" y2="65598"/>
                        <a14:backgroundMark x1="790" y1="1173" x2="790" y2="1173"/>
                        <a14:backgroundMark x1="790" y1="1173" x2="790" y2="1173"/>
                        <a14:backgroundMark x1="790" y1="1173" x2="790" y2="1173"/>
                        <a14:backgroundMark x1="790" y1="1173" x2="494" y2="1642"/>
                        <a14:backgroundMark x1="99160" y1="1173" x2="99852" y2="860"/>
                        <a14:backgroundMark x1="99753" y1="98358" x2="99556" y2="99296"/>
                        <a14:backgroundMark x1="790" y1="98827" x2="889" y2="999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23" y="5818481"/>
            <a:ext cx="2088648" cy="1319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0B5D44F-12DD-4458-AF37-12DF349126B2}"/>
              </a:ext>
            </a:extLst>
          </p:cNvPr>
          <p:cNvSpPr/>
          <p:nvPr/>
        </p:nvSpPr>
        <p:spPr>
          <a:xfrm>
            <a:off x="2077201" y="6590378"/>
            <a:ext cx="434376" cy="436972"/>
          </a:xfrm>
          <a:prstGeom prst="round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A9E627F-6435-45B8-8D7D-F63085DF8F05}"/>
              </a:ext>
            </a:extLst>
          </p:cNvPr>
          <p:cNvSpPr txBox="1"/>
          <p:nvPr/>
        </p:nvSpPr>
        <p:spPr>
          <a:xfrm>
            <a:off x="2887055" y="5798060"/>
            <a:ext cx="413345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カード裏面右下の二次元コードを、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BIZ UDP新ゴ" panose="020B0400000000000000" pitchFamily="50" charset="-128"/>
              <a:ea typeface="BIZ UDP新ゴ" panose="020B0400000000000000" pitchFamily="50" charset="-128"/>
            </a:endParaRPr>
          </a:p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お手持ちのスマートフォンのカメラアプリで読み取ることで残高照会ページにアクセスできます。</a:t>
            </a: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F7573330-A19F-42F7-B995-DD57BFBF0999}"/>
              </a:ext>
            </a:extLst>
          </p:cNvPr>
          <p:cNvSpPr/>
          <p:nvPr/>
        </p:nvSpPr>
        <p:spPr>
          <a:xfrm rot="18897776">
            <a:off x="2432144" y="6391215"/>
            <a:ext cx="481935" cy="135812"/>
          </a:xfrm>
          <a:prstGeom prst="rightArrow">
            <a:avLst>
              <a:gd name="adj1" fmla="val 50000"/>
              <a:gd name="adj2" fmla="val 133654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83266BB4-9973-423F-A460-2FA3716FC9C2}"/>
              </a:ext>
            </a:extLst>
          </p:cNvPr>
          <p:cNvSpPr/>
          <p:nvPr/>
        </p:nvSpPr>
        <p:spPr>
          <a:xfrm>
            <a:off x="2603603" y="5491823"/>
            <a:ext cx="4416904" cy="45719"/>
          </a:xfrm>
          <a:prstGeom prst="roundRect">
            <a:avLst>
              <a:gd name="adj" fmla="val 500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E57E1B96-F382-4C2C-9C9B-6303175830A1}"/>
              </a:ext>
            </a:extLst>
          </p:cNvPr>
          <p:cNvSpPr/>
          <p:nvPr/>
        </p:nvSpPr>
        <p:spPr>
          <a:xfrm>
            <a:off x="429505" y="5491823"/>
            <a:ext cx="474838" cy="45719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5E8F3F1-210F-401E-ABF5-533F1DAB4EA0}"/>
              </a:ext>
            </a:extLst>
          </p:cNvPr>
          <p:cNvSpPr txBox="1"/>
          <p:nvPr/>
        </p:nvSpPr>
        <p:spPr>
          <a:xfrm>
            <a:off x="2887055" y="6416579"/>
            <a:ext cx="4063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または、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C85ADC0-E96F-4E6F-A979-B5C283913D82}"/>
              </a:ext>
            </a:extLst>
          </p:cNvPr>
          <p:cNvSpPr txBox="1"/>
          <p:nvPr/>
        </p:nvSpPr>
        <p:spPr>
          <a:xfrm>
            <a:off x="2887055" y="6743318"/>
            <a:ext cx="41334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専用ダイヤル（</a:t>
            </a:r>
            <a:r>
              <a:rPr kumimoji="1"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0570-077-096</a:t>
            </a:r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）に電話し、お問合せ用お客様番号を入力して照会ができます。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9864846-10E5-4A8D-99CE-B058C49D0C0F}"/>
              </a:ext>
            </a:extLst>
          </p:cNvPr>
          <p:cNvSpPr txBox="1"/>
          <p:nvPr/>
        </p:nvSpPr>
        <p:spPr>
          <a:xfrm>
            <a:off x="7527269" y="5919124"/>
            <a:ext cx="2475842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藤沢市くらし応援カード事業コールセンター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53F7DEF-9849-4D2E-8636-7CD9F698AE2F}"/>
              </a:ext>
            </a:extLst>
          </p:cNvPr>
          <p:cNvSpPr txBox="1"/>
          <p:nvPr/>
        </p:nvSpPr>
        <p:spPr>
          <a:xfrm>
            <a:off x="7752886" y="6127810"/>
            <a:ext cx="2011354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０５０－３８１６－５３６５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（９：００～１７：００ </a:t>
            </a:r>
            <a:r>
              <a:rPr kumimoji="1"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  <a:endParaRPr kumimoji="1" lang="ja-JP" altLang="en-US" sz="9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AF51B61-2FA3-4E4C-AD93-78AD6F2DB48E}"/>
              </a:ext>
            </a:extLst>
          </p:cNvPr>
          <p:cNvSpPr txBox="1"/>
          <p:nvPr/>
        </p:nvSpPr>
        <p:spPr>
          <a:xfrm>
            <a:off x="7960764" y="6684928"/>
            <a:ext cx="1608852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バニラ</a:t>
            </a:r>
            <a:r>
              <a:rPr kumimoji="1"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Visa</a:t>
            </a:r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ギフト専用ダイヤル</a:t>
            </a:r>
            <a:endParaRPr kumimoji="1" lang="en-US" altLang="ja-JP" sz="9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362100E-BD2B-4835-8EB8-829BF355F4F4}"/>
              </a:ext>
            </a:extLst>
          </p:cNvPr>
          <p:cNvSpPr txBox="1"/>
          <p:nvPr/>
        </p:nvSpPr>
        <p:spPr>
          <a:xfrm>
            <a:off x="7763006" y="6877855"/>
            <a:ext cx="1982903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０５７０－０７７－０９６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（９：００～１８：００ </a:t>
            </a:r>
            <a:r>
              <a:rPr kumimoji="1"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B898609-CCA8-437F-A8EC-788229FF528C}"/>
              </a:ext>
            </a:extLst>
          </p:cNvPr>
          <p:cNvSpPr txBox="1"/>
          <p:nvPr/>
        </p:nvSpPr>
        <p:spPr>
          <a:xfrm>
            <a:off x="8121069" y="5717578"/>
            <a:ext cx="1288242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en-US" altLang="ja-JP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事業に関すること</a:t>
            </a:r>
            <a:r>
              <a:rPr kumimoji="1" lang="en-US" altLang="ja-JP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</a:t>
            </a:r>
            <a:endParaRPr kumimoji="1" lang="ja-JP" altLang="en-US" sz="1000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C75A342-5CC4-4000-8CD1-0C064F732838}"/>
              </a:ext>
            </a:extLst>
          </p:cNvPr>
          <p:cNvSpPr txBox="1"/>
          <p:nvPr/>
        </p:nvSpPr>
        <p:spPr>
          <a:xfrm>
            <a:off x="7720866" y="6483382"/>
            <a:ext cx="2088648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カードの利用方法に関すること</a:t>
            </a:r>
            <a:r>
              <a:rPr kumimoji="1"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</a:t>
            </a:r>
            <a:endParaRPr kumimoji="1" lang="ja-JP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2A5A6103-EB75-4A69-94A6-75EC9A32C7E0}"/>
              </a:ext>
            </a:extLst>
          </p:cNvPr>
          <p:cNvGrpSpPr/>
          <p:nvPr/>
        </p:nvGrpSpPr>
        <p:grpSpPr>
          <a:xfrm>
            <a:off x="8153050" y="5347404"/>
            <a:ext cx="1224280" cy="313798"/>
            <a:chOff x="669016" y="9765781"/>
            <a:chExt cx="1224280" cy="313798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1869A375-D47A-4B69-9473-40F6FD883277}"/>
                </a:ext>
              </a:extLst>
            </p:cNvPr>
            <p:cNvSpPr/>
            <p:nvPr/>
          </p:nvSpPr>
          <p:spPr>
            <a:xfrm>
              <a:off x="669016" y="9765781"/>
              <a:ext cx="1224280" cy="313798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EFEC25F0-70C0-4C14-B051-88DD48FC099B}"/>
                </a:ext>
              </a:extLst>
            </p:cNvPr>
            <p:cNvSpPr txBox="1"/>
            <p:nvPr/>
          </p:nvSpPr>
          <p:spPr>
            <a:xfrm>
              <a:off x="729624" y="9777630"/>
              <a:ext cx="108981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1200" dirty="0">
                  <a:solidFill>
                    <a:schemeClr val="bg1"/>
                  </a:solidFill>
                  <a:latin typeface="BIZ UD新丸ゴ Heavy" panose="020F0900000000000000" pitchFamily="49" charset="-128"/>
                  <a:ea typeface="BIZ UD新丸ゴ Heavy" panose="020F0900000000000000" pitchFamily="49" charset="-128"/>
                </a:rPr>
                <a:t>お問い合わせ</a:t>
              </a: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C76FB52-EC1E-412C-AB8B-28BA78D3BC68}"/>
              </a:ext>
            </a:extLst>
          </p:cNvPr>
          <p:cNvSpPr txBox="1"/>
          <p:nvPr/>
        </p:nvSpPr>
        <p:spPr>
          <a:xfrm>
            <a:off x="248749" y="1972345"/>
            <a:ext cx="2894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利用期限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】2026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年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11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月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30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日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5BA17B-0BC3-45C3-A779-FA1DF993BFAD}"/>
              </a:ext>
            </a:extLst>
          </p:cNvPr>
          <p:cNvSpPr txBox="1"/>
          <p:nvPr/>
        </p:nvSpPr>
        <p:spPr>
          <a:xfrm>
            <a:off x="3823536" y="3089768"/>
            <a:ext cx="7119670" cy="1829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4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（ポイント・現金・コード決済・電子マネー）</a:t>
            </a:r>
            <a:endParaRPr kumimoji="1" lang="en-US" altLang="ja-JP" sz="24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8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との併用が</a:t>
            </a:r>
            <a:endParaRPr kumimoji="1" lang="en-US" altLang="ja-JP" sz="28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8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　□できます　□できません</a:t>
            </a:r>
          </a:p>
        </p:txBody>
      </p:sp>
    </p:spTree>
    <p:extLst>
      <p:ext uri="{BB962C8B-B14F-4D97-AF65-F5344CB8AC3E}">
        <p14:creationId xmlns:p14="http://schemas.microsoft.com/office/powerpoint/2010/main" val="34604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140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UDP新ゴ</vt:lpstr>
      <vt:lpstr>BIZ UD新ゴ Heavy</vt:lpstr>
      <vt:lpstr>BIZ UD新丸ゴ Heavy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山西　慧</dc:creator>
  <cp:lastModifiedBy>山西　慧</cp:lastModifiedBy>
  <cp:revision>10</cp:revision>
  <dcterms:created xsi:type="dcterms:W3CDTF">2026-04-10T04:30:25Z</dcterms:created>
  <dcterms:modified xsi:type="dcterms:W3CDTF">2026-04-15T08:24:19Z</dcterms:modified>
</cp:coreProperties>
</file>